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7" d="100"/>
          <a:sy n="27" d="100"/>
        </p:scale>
        <p:origin x="5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183861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extLst>
      <p:ext uri="{BB962C8B-B14F-4D97-AF65-F5344CB8AC3E}">
        <p14:creationId xmlns:p14="http://schemas.microsoft.com/office/powerpoint/2010/main" val="180812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r>
              <a:rPr lang="es-AR" sz="9600" dirty="0">
                <a:solidFill>
                  <a:srgbClr val="FFCE3A"/>
                </a:solidFill>
                <a:latin typeface="Arial"/>
                <a:ea typeface="Arial"/>
                <a:cs typeface="Arial"/>
                <a:sym typeface="Arial"/>
              </a:rPr>
              <a:t/>
            </a:r>
            <a:br>
              <a:rPr lang="es-AR" sz="9600" dirty="0">
                <a:solidFill>
                  <a:srgbClr val="FFCE3A"/>
                </a:solidFill>
                <a:latin typeface="Arial"/>
                <a:ea typeface="Arial"/>
                <a:cs typeface="Arial"/>
                <a:sym typeface="Arial"/>
              </a:rPr>
            </a:br>
            <a:r>
              <a:rPr lang="es-AR" sz="9600" dirty="0">
                <a:solidFill>
                  <a:srgbClr val="FFCE3A"/>
                </a:solidFill>
                <a:latin typeface="Arial"/>
                <a:ea typeface="Arial"/>
                <a:cs typeface="Arial"/>
                <a:sym typeface="Arial"/>
              </a:rPr>
              <a:t>9</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157408" y="5822598"/>
            <a:ext cx="14935200" cy="7178618"/>
          </a:xfrm>
          <a:prstGeom prst="rect">
            <a:avLst/>
          </a:prstGeom>
          <a:noFill/>
          <a:ln>
            <a:noFill/>
          </a:ln>
        </p:spPr>
        <p:txBody>
          <a:bodyPr spcFirstLastPara="1" wrap="square" lIns="365750" tIns="182875" rIns="91425" bIns="45700" anchor="t" anchorCtr="0">
            <a:noAutofit/>
          </a:bodyPr>
          <a:lstStyle/>
          <a:p>
            <a:pPr marL="203200" lvl="0" indent="0" algn="l" rtl="0">
              <a:lnSpc>
                <a:spcPct val="150000"/>
              </a:lnSpc>
              <a:spcBef>
                <a:spcPts val="1200"/>
              </a:spcBef>
              <a:spcAft>
                <a:spcPts val="0"/>
              </a:spcAft>
              <a:buSzPts val="3200"/>
              <a:buNone/>
            </a:pPr>
            <a:r>
              <a:rPr lang="es-419" sz="5100" dirty="0" smtClean="0">
                <a:latin typeface="Arial"/>
                <a:ea typeface="Arial"/>
                <a:cs typeface="Arial"/>
                <a:sym typeface="Arial"/>
              </a:rPr>
              <a:t>•  </a:t>
            </a:r>
            <a:r>
              <a:rPr lang="es-419" sz="3600" dirty="0">
                <a:latin typeface="Arial"/>
                <a:ea typeface="Arial"/>
                <a:cs typeface="Arial"/>
                <a:sym typeface="Arial"/>
              </a:rPr>
              <a:t>Analizar el estado de incorporación de la metodología BIM en la región del NEA a partir de información relevada en empresas del sector.</a:t>
            </a:r>
          </a:p>
          <a:p>
            <a:pPr marL="203200" lvl="0" indent="0" algn="l" rtl="0">
              <a:lnSpc>
                <a:spcPct val="150000"/>
              </a:lnSpc>
              <a:spcBef>
                <a:spcPts val="1200"/>
              </a:spcBef>
              <a:spcAft>
                <a:spcPts val="0"/>
              </a:spcAft>
              <a:buSzPts val="3200"/>
              <a:buNone/>
            </a:pPr>
            <a:r>
              <a:rPr lang="es-419" sz="3600" dirty="0">
                <a:latin typeface="Arial"/>
                <a:ea typeface="Arial"/>
                <a:cs typeface="Arial"/>
                <a:sym typeface="Arial"/>
              </a:rPr>
              <a:t>•  Reflexionar sobre el rol de las instituciones educativas en la formación de profesionales capacitados en tecnologías proyectuales digitales.</a:t>
            </a:r>
          </a:p>
          <a:p>
            <a:pPr marL="203200" lvl="0" indent="0" algn="l" rtl="0">
              <a:lnSpc>
                <a:spcPct val="150000"/>
              </a:lnSpc>
              <a:spcBef>
                <a:spcPts val="1200"/>
              </a:spcBef>
              <a:spcAft>
                <a:spcPts val="0"/>
              </a:spcAft>
              <a:buSzPts val="3200"/>
              <a:buNone/>
            </a:pPr>
            <a:r>
              <a:rPr lang="es-419" sz="3600" dirty="0">
                <a:latin typeface="Arial"/>
                <a:ea typeface="Arial"/>
                <a:cs typeface="Arial"/>
                <a:sym typeface="Arial"/>
              </a:rPr>
              <a:t>•  Proponer estrategias para integrar BIM en propuestas educativas proyectuales en contextos regionales.</a:t>
            </a:r>
          </a:p>
          <a:p>
            <a:pPr marL="203200" lvl="0" indent="0" algn="l" rtl="0">
              <a:lnSpc>
                <a:spcPct val="150000"/>
              </a:lnSpc>
              <a:spcBef>
                <a:spcPts val="1200"/>
              </a:spcBef>
              <a:spcAft>
                <a:spcPts val="0"/>
              </a:spcAft>
              <a:buSzPts val="3200"/>
              <a:buNone/>
            </a:pPr>
            <a:endParaRPr lang="es-419" sz="3600" dirty="0">
              <a:latin typeface="Arial"/>
              <a:ea typeface="Arial"/>
              <a:cs typeface="Arial"/>
              <a:sym typeface="Arial"/>
            </a:endParaRPr>
          </a:p>
        </p:txBody>
      </p:sp>
      <p:sp>
        <p:nvSpPr>
          <p:cNvPr id="51" name="Google Shape;51;p1"/>
          <p:cNvSpPr>
            <a:spLocks noGrp="1"/>
          </p:cNvSpPr>
          <p:nvPr>
            <p:ph type="body" idx="4"/>
          </p:nvPr>
        </p:nvSpPr>
        <p:spPr>
          <a:xfrm>
            <a:off x="1333500" y="134445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074568" y="14205068"/>
            <a:ext cx="14935200" cy="13455014"/>
          </a:xfrm>
          <a:prstGeom prst="rect">
            <a:avLst/>
          </a:prstGeom>
          <a:noFill/>
          <a:ln>
            <a:noFill/>
          </a:ln>
        </p:spPr>
        <p:txBody>
          <a:bodyPr spcFirstLastPara="1" wrap="square" lIns="365750" tIns="182875" rIns="91425" bIns="45700" anchor="t" anchorCtr="0">
            <a:noAutofit/>
          </a:bodyPr>
          <a:lstStyle/>
          <a:p>
            <a:pPr marL="533415" lvl="0" indent="-330215" algn="just">
              <a:lnSpc>
                <a:spcPct val="150000"/>
              </a:lnSpc>
              <a:spcBef>
                <a:spcPts val="0"/>
              </a:spcBef>
              <a:buSzPts val="3200"/>
              <a:buNone/>
            </a:pPr>
            <a:r>
              <a:rPr lang="es-ES" sz="3600" dirty="0" smtClean="0">
                <a:latin typeface="Arial"/>
                <a:ea typeface="Arial"/>
                <a:cs typeface="Arial"/>
                <a:sym typeface="Arial"/>
              </a:rPr>
              <a:t>  </a:t>
            </a:r>
            <a:r>
              <a:rPr lang="es-ES" sz="3600" dirty="0">
                <a:latin typeface="Arial"/>
                <a:ea typeface="Arial"/>
                <a:cs typeface="Arial"/>
                <a:sym typeface="Arial"/>
              </a:rPr>
              <a:t>El NEA enfrenta desafíos en la incorporación de tecnologías digitales en la educación proyectual, debido a limitaciones estructurales y a la baja adopción institucional. En este contexto, BIM, obligatorio en muchos países y con avances como la creación de SIBIM en Argentina, se posiciona como una herramienta clave para gestionar modelos digitales colaborativos durante todo el ciclo de vida del proyecto. Su incorporación en la formación promueve un enfoque interdisciplinario, visual e </a:t>
            </a:r>
            <a:r>
              <a:rPr lang="es-ES" sz="3600" dirty="0" err="1">
                <a:latin typeface="Arial"/>
                <a:ea typeface="Arial"/>
                <a:cs typeface="Arial"/>
                <a:sym typeface="Arial"/>
              </a:rPr>
              <a:t>inmersivo</a:t>
            </a:r>
            <a:r>
              <a:rPr lang="es-ES" sz="3600" dirty="0">
                <a:latin typeface="Arial"/>
                <a:ea typeface="Arial"/>
                <a:cs typeface="Arial"/>
                <a:sym typeface="Arial"/>
              </a:rPr>
              <a:t> que potencia la comprensión constructiva y la toma de decisiones. Este trabajo, basado en una tesis de posgrado, analiza experiencias locales y el potencial transformador del BIM en la enseñanza proyectual</a:t>
            </a:r>
            <a:r>
              <a:rPr lang="es-ES" sz="3600" dirty="0" smtClean="0">
                <a:latin typeface="Arial"/>
                <a:ea typeface="Arial"/>
                <a:cs typeface="Arial"/>
                <a:sym typeface="Arial"/>
              </a:rPr>
              <a:t>.</a:t>
            </a:r>
            <a:endParaRPr lang="es-419" sz="3600" dirty="0">
              <a:latin typeface="Arial"/>
              <a:ea typeface="Arial"/>
              <a:cs typeface="Arial"/>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35600" y="6478388"/>
            <a:ext cx="14935200" cy="4000500"/>
          </a:xfrm>
          <a:prstGeom prst="rect">
            <a:avLst/>
          </a:prstGeom>
          <a:noFill/>
          <a:ln>
            <a:noFill/>
          </a:ln>
        </p:spPr>
        <p:txBody>
          <a:bodyPr spcFirstLastPara="1" wrap="square" lIns="365750" tIns="182875" rIns="91425" bIns="45700" anchor="t" anchorCtr="0">
            <a:noAutofit/>
          </a:bodyPr>
          <a:lstStyle/>
          <a:p>
            <a:pPr marL="533415" lvl="0" indent="-330215" algn="just" rtl="0">
              <a:lnSpc>
                <a:spcPct val="150000"/>
              </a:lnSpc>
              <a:spcBef>
                <a:spcPts val="0"/>
              </a:spcBef>
              <a:spcAft>
                <a:spcPts val="0"/>
              </a:spcAft>
              <a:buSzPts val="3200"/>
              <a:buNone/>
            </a:pPr>
            <a:r>
              <a:rPr lang="es-419" sz="3600" dirty="0">
                <a:latin typeface="+mn-lt"/>
              </a:rPr>
              <a:t>   El trabajo adoptó un enfoque descriptivo y exploratorio, centrado en el análisis de datos recolectados a través de encuestas a empresas vinculadas a la construcción, obra pública y estudios de arquitectura e ingeniería en el NEA. Los resultados mostraron una incipiente incorporación de BIM en la región.</a:t>
            </a:r>
            <a:endParaRPr lang="es-419" sz="3600" dirty="0">
              <a:latin typeface="+mn-lt"/>
              <a:ea typeface="Arial"/>
              <a:cs typeface="Arial"/>
              <a:sym typeface="Arial"/>
            </a:endParaRPr>
          </a:p>
        </p:txBody>
      </p:sp>
      <p:sp>
        <p:nvSpPr>
          <p:cNvPr id="55" name="Google Shape;55;p1"/>
          <p:cNvSpPr txBox="1">
            <a:spLocks noGrp="1"/>
          </p:cNvSpPr>
          <p:nvPr>
            <p:ph type="body" idx="13"/>
          </p:nvPr>
        </p:nvSpPr>
        <p:spPr>
          <a:xfrm>
            <a:off x="18135600" y="10585564"/>
            <a:ext cx="14935200" cy="7632471"/>
          </a:xfrm>
          <a:prstGeom prst="rect">
            <a:avLst/>
          </a:prstGeom>
          <a:noFill/>
          <a:ln>
            <a:noFill/>
          </a:ln>
        </p:spPr>
        <p:txBody>
          <a:bodyPr spcFirstLastPara="1" wrap="square" lIns="365750" tIns="182875" rIns="91425" bIns="45700" anchor="t" anchorCtr="0">
            <a:normAutofit/>
          </a:bodyPr>
          <a:lstStyle/>
          <a:p>
            <a:pPr marL="533415" indent="-330215" algn="just">
              <a:lnSpc>
                <a:spcPct val="170000"/>
              </a:lnSpc>
              <a:spcBef>
                <a:spcPts val="0"/>
              </a:spcBef>
              <a:buSzPts val="3200"/>
              <a:buNone/>
            </a:pPr>
            <a:r>
              <a:rPr lang="es-419" sz="3600" dirty="0">
                <a:latin typeface="+mn-lt"/>
              </a:rPr>
              <a:t>  Uno de los principales obstáculos identificados fue la falta de recursos humanos capacitados. La mayoría de las empresas encuestadas señalaron que no logran incorporar BIM por no encontrar personal formado, lo que pone en evidencia la necesidad de fortalecer la enseñanza de esta metodología en carreras técnicas y proyectuales.</a:t>
            </a:r>
          </a:p>
          <a:p>
            <a:pPr marL="533415" lvl="0" indent="-330215" algn="l" rtl="0">
              <a:lnSpc>
                <a:spcPct val="100000"/>
              </a:lnSpc>
              <a:spcBef>
                <a:spcPts val="0"/>
              </a:spcBef>
              <a:spcAft>
                <a:spcPts val="0"/>
              </a:spcAft>
              <a:buSzPts val="3200"/>
              <a:buNone/>
            </a:pPr>
            <a:endParaRPr lang="es-419" sz="5400" dirty="0">
              <a:latin typeface="+mn-lt"/>
              <a:ea typeface="Arial"/>
              <a:cs typeface="Arial"/>
              <a:sym typeface="Arial"/>
            </a:endParaRPr>
          </a:p>
        </p:txBody>
      </p:sp>
      <p:sp>
        <p:nvSpPr>
          <p:cNvPr id="56" name="Google Shape;56;p1"/>
          <p:cNvSpPr txBox="1">
            <a:spLocks noGrp="1"/>
          </p:cNvSpPr>
          <p:nvPr>
            <p:ph type="body" idx="14"/>
          </p:nvPr>
        </p:nvSpPr>
        <p:spPr>
          <a:xfrm>
            <a:off x="18270346" y="16052120"/>
            <a:ext cx="14883582" cy="8060805"/>
          </a:xfrm>
          <a:prstGeom prst="rect">
            <a:avLst/>
          </a:prstGeom>
          <a:noFill/>
          <a:ln>
            <a:noFill/>
          </a:ln>
        </p:spPr>
        <p:txBody>
          <a:bodyPr spcFirstLastPara="1" wrap="square" lIns="91425" tIns="182875" rIns="91425" bIns="45700" anchor="t" anchorCtr="0">
            <a:normAutofit/>
          </a:bodyPr>
          <a:lstStyle/>
          <a:p>
            <a:pPr marL="533415" lvl="0" indent="-330215" algn="just">
              <a:lnSpc>
                <a:spcPct val="170000"/>
              </a:lnSpc>
              <a:spcBef>
                <a:spcPts val="0"/>
              </a:spcBef>
              <a:buSzPts val="3200"/>
              <a:buNone/>
            </a:pPr>
            <a:r>
              <a:rPr lang="es-ES" sz="3600" dirty="0" smtClean="0">
                <a:latin typeface="+mn-lt"/>
              </a:rPr>
              <a:t>   El </a:t>
            </a:r>
            <a:r>
              <a:rPr lang="es-ES" sz="3600" dirty="0">
                <a:latin typeface="+mn-lt"/>
              </a:rPr>
              <a:t>trabajo interdisciplinario con herramientas BIM permite identificar las competencias clave que deberían promoverse desde la formación inicial en disciplinas proyectuales. Entre ellas se destacan el trabajo colaborativo en entornos virtuales, la gestión y análisis de datos del modelo, la visualización tridimensional del diseño y la detección de interferencias. Estas habilidades resultan fundamentales para el desempeño profesional en un contexto donde la integración digital es cada vez más demandada. </a:t>
            </a:r>
            <a:endParaRPr sz="14400" dirty="0">
              <a:latin typeface="+mn-lt"/>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937700" y="6698572"/>
            <a:ext cx="14935200" cy="13590293"/>
          </a:xfrm>
          <a:prstGeom prst="rect">
            <a:avLst/>
          </a:prstGeom>
          <a:noFill/>
          <a:ln>
            <a:noFill/>
          </a:ln>
        </p:spPr>
        <p:txBody>
          <a:bodyPr spcFirstLastPara="1" wrap="square" lIns="365750" tIns="182875" rIns="91425" bIns="45700" anchor="t" anchorCtr="0">
            <a:normAutofit/>
          </a:bodyPr>
          <a:lstStyle/>
          <a:p>
            <a:pPr marL="533415" lvl="0" indent="-330215" algn="just">
              <a:lnSpc>
                <a:spcPct val="170000"/>
              </a:lnSpc>
              <a:spcBef>
                <a:spcPts val="0"/>
              </a:spcBef>
              <a:buSzPts val="3200"/>
              <a:buNone/>
            </a:pPr>
            <a:r>
              <a:rPr lang="es-419" sz="3600" dirty="0" smtClean="0">
                <a:latin typeface="+mn-lt"/>
              </a:rPr>
              <a:t>  </a:t>
            </a:r>
            <a:r>
              <a:rPr lang="es-ES" sz="3600" dirty="0" smtClean="0">
                <a:latin typeface="+mn-lt"/>
              </a:rPr>
              <a:t>BIM </a:t>
            </a:r>
            <a:r>
              <a:rPr lang="es-ES" sz="3600" dirty="0">
                <a:latin typeface="+mn-lt"/>
              </a:rPr>
              <a:t>no es solo una herramienta tecnológica, sino una nueva forma de concebir el diseño y construcción de proyectos. Su adopción en el NEA requiere articulación entre el sistema educativo y el sector productivo. Promover su incorporación curricular mejora la empleabilidad y moderniza los procesos regionales. </a:t>
            </a:r>
            <a:endParaRPr lang="es-ES" sz="3600" dirty="0" smtClean="0">
              <a:latin typeface="+mn-lt"/>
            </a:endParaRPr>
          </a:p>
          <a:p>
            <a:pPr marL="533415" lvl="0" indent="-330215" algn="just">
              <a:lnSpc>
                <a:spcPct val="170000"/>
              </a:lnSpc>
              <a:spcBef>
                <a:spcPts val="0"/>
              </a:spcBef>
              <a:buSzPts val="3200"/>
              <a:buNone/>
            </a:pPr>
            <a:r>
              <a:rPr lang="es-ES" sz="3600" dirty="0" smtClean="0">
                <a:latin typeface="+mn-lt"/>
              </a:rPr>
              <a:t>   Este </a:t>
            </a:r>
            <a:r>
              <a:rPr lang="es-ES" sz="3600" dirty="0">
                <a:latin typeface="+mn-lt"/>
              </a:rPr>
              <a:t>trabajo propone avanzar en la formación por competencias, integrar plataformas colaborativas y adoptar BIM como recurso educativo en disciplinas proyectuales.</a:t>
            </a:r>
            <a:r>
              <a:rPr lang="es-419" sz="3600" dirty="0" smtClean="0">
                <a:latin typeface="+mn-lt"/>
              </a:rPr>
              <a:t>Este trabajo propone avanzar en la formación por competencias, la integración de plataformas colaborativas, y la adopción progresiva de BIM como herramienta educativa en las disciplinas proyectuales.</a:t>
            </a:r>
            <a:endParaRPr sz="3600" dirty="0">
              <a:latin typeface="+mn-lt"/>
            </a:endParaRPr>
          </a:p>
        </p:txBody>
      </p:sp>
      <p:sp>
        <p:nvSpPr>
          <p:cNvPr id="60" name="Google Shape;60;p1"/>
          <p:cNvSpPr>
            <a:spLocks noGrp="1"/>
          </p:cNvSpPr>
          <p:nvPr>
            <p:ph type="body" idx="20"/>
          </p:nvPr>
        </p:nvSpPr>
        <p:spPr>
          <a:xfrm>
            <a:off x="34854572" y="18331197"/>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4854572" y="19299433"/>
            <a:ext cx="14935200" cy="5678112"/>
          </a:xfrm>
          <a:prstGeom prst="rect">
            <a:avLst/>
          </a:prstGeom>
          <a:noFill/>
          <a:ln>
            <a:noFill/>
          </a:ln>
        </p:spPr>
        <p:txBody>
          <a:bodyPr spcFirstLastPara="1" wrap="square" lIns="365750" tIns="182875" rIns="91425" bIns="45700" anchor="t" anchorCtr="0">
            <a:noAutofit/>
          </a:bodyPr>
          <a:lstStyle/>
          <a:p>
            <a:pPr marL="533415" indent="-330215">
              <a:lnSpc>
                <a:spcPct val="170000"/>
              </a:lnSpc>
              <a:spcBef>
                <a:spcPts val="0"/>
              </a:spcBef>
              <a:buSzPts val="3200"/>
              <a:buNone/>
            </a:pPr>
            <a:r>
              <a:rPr lang="es-419" sz="3600" dirty="0">
                <a:latin typeface="+mn-lt"/>
                <a:ea typeface="Arial"/>
                <a:cs typeface="Arial"/>
                <a:sym typeface="Arial"/>
              </a:rPr>
              <a:t>    </a:t>
            </a:r>
            <a:r>
              <a:rPr lang="es-419" sz="3600" dirty="0">
                <a:latin typeface="+mn-lt"/>
                <a:ea typeface="Arial"/>
                <a:cs typeface="Arial"/>
                <a:sym typeface="Arial"/>
              </a:rPr>
              <a:t>-</a:t>
            </a:r>
            <a:r>
              <a:rPr lang="es-AR" sz="3600" dirty="0">
                <a:latin typeface="+mn-lt"/>
                <a:ea typeface="Arial"/>
                <a:cs typeface="Arial"/>
              </a:rPr>
              <a:t>Aguilera, T., Alarcón, M., Bravo, J., Bustos, C., </a:t>
            </a:r>
            <a:r>
              <a:rPr lang="es-AR" sz="3600" dirty="0" err="1">
                <a:latin typeface="+mn-lt"/>
                <a:ea typeface="Arial"/>
                <a:cs typeface="Arial"/>
              </a:rPr>
              <a:t>Eliash</a:t>
            </a:r>
            <a:r>
              <a:rPr lang="es-AR" sz="3600" dirty="0">
                <a:latin typeface="+mn-lt"/>
                <a:ea typeface="Arial"/>
                <a:cs typeface="Arial"/>
              </a:rPr>
              <a:t>, A., </a:t>
            </a:r>
            <a:r>
              <a:rPr lang="es-AR" sz="3600" dirty="0" err="1">
                <a:latin typeface="+mn-lt"/>
                <a:ea typeface="Arial"/>
                <a:cs typeface="Arial"/>
              </a:rPr>
              <a:t>Fabrio</a:t>
            </a:r>
            <a:r>
              <a:rPr lang="es-AR" sz="3600" dirty="0">
                <a:latin typeface="+mn-lt"/>
                <a:ea typeface="Arial"/>
                <a:cs typeface="Arial"/>
              </a:rPr>
              <a:t>, S., Gálvez, C., Herrera, R., Lira, H. y Mella, J.(2017). </a:t>
            </a:r>
            <a:r>
              <a:rPr lang="es-AR" sz="3600" i="1" dirty="0">
                <a:latin typeface="+mn-lt"/>
                <a:ea typeface="Arial"/>
                <a:cs typeface="Arial"/>
              </a:rPr>
              <a:t>Guías para la adopción BIM en las organizaciones. </a:t>
            </a:r>
            <a:r>
              <a:rPr lang="es-AR" sz="3600" dirty="0">
                <a:latin typeface="+mn-lt"/>
                <a:ea typeface="Arial"/>
                <a:cs typeface="Arial"/>
              </a:rPr>
              <a:t>BIM </a:t>
            </a:r>
            <a:r>
              <a:rPr lang="es-AR" sz="3600" dirty="0" err="1">
                <a:latin typeface="+mn-lt"/>
                <a:ea typeface="Arial"/>
                <a:cs typeface="Arial"/>
              </a:rPr>
              <a:t>Forum</a:t>
            </a:r>
            <a:r>
              <a:rPr lang="es-AR" sz="3600" dirty="0">
                <a:latin typeface="+mn-lt"/>
                <a:ea typeface="Arial"/>
                <a:cs typeface="Arial"/>
              </a:rPr>
              <a:t> </a:t>
            </a:r>
            <a:r>
              <a:rPr lang="es-AR" sz="3600" dirty="0" smtClean="0">
                <a:latin typeface="+mn-lt"/>
                <a:ea typeface="Arial"/>
                <a:cs typeface="Arial"/>
              </a:rPr>
              <a:t>Chile.</a:t>
            </a:r>
            <a:endParaRPr lang="es-419" sz="3600" dirty="0" smtClean="0">
              <a:latin typeface="+mn-lt"/>
              <a:ea typeface="Arial"/>
              <a:cs typeface="Arial"/>
              <a:sym typeface="Arial"/>
            </a:endParaRPr>
          </a:p>
          <a:p>
            <a:pPr marL="533415" lvl="0" indent="-330215" algn="l" rtl="0">
              <a:lnSpc>
                <a:spcPct val="170000"/>
              </a:lnSpc>
              <a:spcBef>
                <a:spcPts val="0"/>
              </a:spcBef>
              <a:spcAft>
                <a:spcPts val="0"/>
              </a:spcAft>
              <a:buSzPts val="3200"/>
              <a:buNone/>
            </a:pPr>
            <a:r>
              <a:rPr lang="es-419" sz="3600" dirty="0" smtClean="0">
                <a:latin typeface="+mn-lt"/>
                <a:ea typeface="Arial"/>
                <a:cs typeface="Arial"/>
                <a:sym typeface="Arial"/>
              </a:rPr>
              <a:t>   -Bareiro </a:t>
            </a:r>
            <a:r>
              <a:rPr lang="es-419" sz="3600" dirty="0">
                <a:latin typeface="+mn-lt"/>
                <a:ea typeface="Arial"/>
                <a:cs typeface="Arial"/>
                <a:sym typeface="Arial"/>
              </a:rPr>
              <a:t>Alonso, Tesalia Montserrat, 2022. </a:t>
            </a:r>
            <a:r>
              <a:rPr lang="es-419" sz="3600" i="1" dirty="0">
                <a:latin typeface="+mn-lt"/>
                <a:ea typeface="Arial"/>
                <a:cs typeface="Arial"/>
                <a:sym typeface="Arial"/>
              </a:rPr>
              <a:t>BIM en empresas constructoras del NEA : adaptaciones organizacionales requeridas.</a:t>
            </a:r>
            <a:r>
              <a:rPr lang="es-419" sz="3600" dirty="0">
                <a:latin typeface="+mn-lt"/>
                <a:ea typeface="Arial"/>
                <a:cs typeface="Arial"/>
                <a:sym typeface="Arial"/>
              </a:rPr>
              <a:t> Tesis de maestría. Resistencia: Universidad Nacional del Nordeste. Facultad de Ciencias Económicas.</a:t>
            </a:r>
          </a:p>
          <a:p>
            <a:pPr marL="533415" lvl="0" indent="-330215" algn="l" rtl="0">
              <a:lnSpc>
                <a:spcPct val="170000"/>
              </a:lnSpc>
              <a:spcBef>
                <a:spcPts val="0"/>
              </a:spcBef>
              <a:spcAft>
                <a:spcPts val="0"/>
              </a:spcAft>
              <a:buSzPts val="3200"/>
              <a:buNone/>
            </a:pPr>
            <a:r>
              <a:rPr lang="es-419" sz="3600" dirty="0">
                <a:latin typeface="+mn-lt"/>
                <a:ea typeface="Arial"/>
                <a:cs typeface="Arial"/>
                <a:sym typeface="Arial"/>
              </a:rPr>
              <a:t>    -</a:t>
            </a:r>
            <a:r>
              <a:rPr lang="es-419" sz="3600" dirty="0" err="1">
                <a:effectLst/>
                <a:latin typeface="+mn-lt"/>
                <a:ea typeface="Times New Roman" panose="02020603050405020304" pitchFamily="18" charset="0"/>
              </a:rPr>
              <a:t>Succar</a:t>
            </a:r>
            <a:r>
              <a:rPr lang="es-419" sz="3600" dirty="0">
                <a:effectLst/>
                <a:latin typeface="+mn-lt"/>
                <a:ea typeface="Times New Roman" panose="02020603050405020304" pitchFamily="18" charset="0"/>
              </a:rPr>
              <a:t>, B. (2009). </a:t>
            </a:r>
            <a:r>
              <a:rPr lang="es-419" sz="3600" i="1" dirty="0" err="1">
                <a:effectLst/>
                <a:latin typeface="+mn-lt"/>
                <a:ea typeface="Times New Roman" panose="02020603050405020304" pitchFamily="18" charset="0"/>
              </a:rPr>
              <a:t>Building</a:t>
            </a:r>
            <a:r>
              <a:rPr lang="es-419" sz="3600" i="1" dirty="0">
                <a:effectLst/>
                <a:latin typeface="+mn-lt"/>
                <a:ea typeface="Times New Roman" panose="02020603050405020304" pitchFamily="18" charset="0"/>
              </a:rPr>
              <a:t> </a:t>
            </a:r>
            <a:r>
              <a:rPr lang="es-419" sz="3600" i="1" dirty="0" err="1">
                <a:effectLst/>
                <a:latin typeface="+mn-lt"/>
                <a:ea typeface="Times New Roman" panose="02020603050405020304" pitchFamily="18" charset="0"/>
              </a:rPr>
              <a:t>Information</a:t>
            </a:r>
            <a:r>
              <a:rPr lang="es-419" sz="3600" i="1" dirty="0">
                <a:effectLst/>
                <a:latin typeface="+mn-lt"/>
                <a:ea typeface="Times New Roman" panose="02020603050405020304" pitchFamily="18" charset="0"/>
              </a:rPr>
              <a:t> </a:t>
            </a:r>
            <a:r>
              <a:rPr lang="es-419" sz="3600" i="1" dirty="0" err="1">
                <a:effectLst/>
                <a:latin typeface="+mn-lt"/>
                <a:ea typeface="Times New Roman" panose="02020603050405020304" pitchFamily="18" charset="0"/>
              </a:rPr>
              <a:t>Modelling</a:t>
            </a:r>
            <a:r>
              <a:rPr lang="es-419" sz="3600" i="1" dirty="0">
                <a:effectLst/>
                <a:latin typeface="+mn-lt"/>
                <a:ea typeface="Times New Roman" panose="02020603050405020304" pitchFamily="18" charset="0"/>
              </a:rPr>
              <a:t> Framework: A </a:t>
            </a:r>
            <a:r>
              <a:rPr lang="es-419" sz="3600" i="1" dirty="0" err="1">
                <a:effectLst/>
                <a:latin typeface="+mn-lt"/>
                <a:ea typeface="Times New Roman" panose="02020603050405020304" pitchFamily="18" charset="0"/>
              </a:rPr>
              <a:t>Research</a:t>
            </a:r>
            <a:r>
              <a:rPr lang="es-419" sz="3600" i="1" dirty="0">
                <a:effectLst/>
                <a:latin typeface="+mn-lt"/>
                <a:ea typeface="Times New Roman" panose="02020603050405020304" pitchFamily="18" charset="0"/>
              </a:rPr>
              <a:t> and </a:t>
            </a:r>
            <a:r>
              <a:rPr lang="es-419" sz="3600" i="1" dirty="0" err="1">
                <a:effectLst/>
                <a:latin typeface="+mn-lt"/>
                <a:ea typeface="Times New Roman" panose="02020603050405020304" pitchFamily="18" charset="0"/>
              </a:rPr>
              <a:t>Delivery</a:t>
            </a:r>
            <a:r>
              <a:rPr lang="es-419" sz="3600" i="1" dirty="0">
                <a:effectLst/>
                <a:latin typeface="+mn-lt"/>
                <a:ea typeface="Times New Roman" panose="02020603050405020304" pitchFamily="18" charset="0"/>
              </a:rPr>
              <a:t> </a:t>
            </a:r>
            <a:r>
              <a:rPr lang="es-419" sz="3600" i="1" dirty="0" err="1">
                <a:effectLst/>
                <a:latin typeface="+mn-lt"/>
                <a:ea typeface="Times New Roman" panose="02020603050405020304" pitchFamily="18" charset="0"/>
              </a:rPr>
              <a:t>Foundation</a:t>
            </a:r>
            <a:r>
              <a:rPr lang="es-419" sz="3600" i="1" dirty="0">
                <a:effectLst/>
                <a:latin typeface="+mn-lt"/>
                <a:ea typeface="Times New Roman" panose="02020603050405020304" pitchFamily="18" charset="0"/>
              </a:rPr>
              <a:t> </a:t>
            </a:r>
            <a:r>
              <a:rPr lang="es-419" sz="3600" i="1" dirty="0" err="1">
                <a:effectLst/>
                <a:latin typeface="+mn-lt"/>
                <a:ea typeface="Times New Roman" panose="02020603050405020304" pitchFamily="18" charset="0"/>
              </a:rPr>
              <a:t>for</a:t>
            </a:r>
            <a:r>
              <a:rPr lang="es-419" sz="3600" i="1" dirty="0">
                <a:effectLst/>
                <a:latin typeface="+mn-lt"/>
                <a:ea typeface="Times New Roman" panose="02020603050405020304" pitchFamily="18" charset="0"/>
              </a:rPr>
              <a:t> </a:t>
            </a:r>
            <a:r>
              <a:rPr lang="es-419" sz="3600" i="1" dirty="0" err="1">
                <a:effectLst/>
                <a:latin typeface="+mn-lt"/>
                <a:ea typeface="Times New Roman" panose="02020603050405020304" pitchFamily="18" charset="0"/>
              </a:rPr>
              <a:t>Industry</a:t>
            </a:r>
            <a:r>
              <a:rPr lang="es-419" sz="3600" i="1" dirty="0">
                <a:effectLst/>
                <a:latin typeface="+mn-lt"/>
                <a:ea typeface="Times New Roman" panose="02020603050405020304" pitchFamily="18" charset="0"/>
              </a:rPr>
              <a:t> </a:t>
            </a:r>
            <a:r>
              <a:rPr lang="es-419" sz="3600" i="1" dirty="0" err="1">
                <a:effectLst/>
                <a:latin typeface="+mn-lt"/>
                <a:ea typeface="Times New Roman" panose="02020603050405020304" pitchFamily="18" charset="0"/>
              </a:rPr>
              <a:t>Stakeholders</a:t>
            </a:r>
            <a:r>
              <a:rPr lang="es-419" sz="3600" dirty="0" smtClean="0">
                <a:effectLst/>
                <a:latin typeface="+mn-lt"/>
                <a:ea typeface="Times New Roman" panose="02020603050405020304" pitchFamily="18" charset="0"/>
              </a:rPr>
              <a:t>.</a:t>
            </a:r>
            <a:endParaRPr lang="es-419" sz="3600" dirty="0">
              <a:effectLst/>
              <a:latin typeface="+mn-lt"/>
              <a:ea typeface="Times New Roman" panose="02020603050405020304" pitchFamily="18" charset="0"/>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Facultad de Ingeniería-Universidad Nacional del Nordeste</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AUTORES       </a:t>
            </a:r>
            <a:r>
              <a:rPr lang="es-AR" dirty="0"/>
              <a:t>Autor 1 Tesalia Montserrat Bareiro Alonso, tesalia.bareiro@gmail.com/  Autor 2 Rubén Sotelo, rubenrsotelo@gmail.com/ Autor 3 Lorena Ledesma, lorenatledesma@gmail.com</a:t>
            </a:r>
          </a:p>
        </p:txBody>
      </p:sp>
      <p:sp>
        <p:nvSpPr>
          <p:cNvPr id="66" name="Google Shape;66;p1"/>
          <p:cNvSpPr txBox="1"/>
          <p:nvPr/>
        </p:nvSpPr>
        <p:spPr>
          <a:xfrm>
            <a:off x="3300673" y="895362"/>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AR" sz="4400" b="1" i="0" u="none" strike="noStrike" cap="none" dirty="0">
                <a:solidFill>
                  <a:schemeClr val="lt1"/>
                </a:solidFill>
                <a:latin typeface="Arial"/>
                <a:ea typeface="Arial"/>
                <a:cs typeface="Arial"/>
                <a:sym typeface="Arial"/>
              </a:rPr>
              <a:t>Titulo: </a:t>
            </a:r>
            <a:r>
              <a:rPr lang="es-419" sz="4400" b="1" i="0" u="none" strike="noStrike" cap="none" dirty="0">
                <a:solidFill>
                  <a:schemeClr val="lt1"/>
                </a:solidFill>
                <a:latin typeface="Arial"/>
                <a:ea typeface="Arial"/>
                <a:cs typeface="Arial"/>
                <a:sym typeface="Arial"/>
              </a:rPr>
              <a:t>Implementación de la Metodología BIM (Modelado de Información de la Construcción) en el Noreste Argentino: Aportes a la Formación Proyectual con Tecnologías Digitales</a:t>
            </a:r>
            <a:endParaRPr sz="4400" b="1" i="0" u="none" strike="noStrike" cap="none" dirty="0">
              <a:solidFill>
                <a:schemeClr val="lt1"/>
              </a:solidFill>
              <a:latin typeface="Arial"/>
              <a:ea typeface="Arial"/>
              <a:cs typeface="Arial"/>
              <a:sym typeface="Arial"/>
            </a:endParaRPr>
          </a:p>
        </p:txBody>
      </p:sp>
      <p:pic>
        <p:nvPicPr>
          <p:cNvPr id="6" name="Imagen 5"/>
          <p:cNvPicPr>
            <a:picLocks noChangeAspect="1"/>
          </p:cNvPicPr>
          <p:nvPr/>
        </p:nvPicPr>
        <p:blipFill>
          <a:blip r:embed="rId4"/>
          <a:stretch>
            <a:fillRect/>
          </a:stretch>
        </p:blipFill>
        <p:spPr>
          <a:xfrm>
            <a:off x="1933832" y="23235970"/>
            <a:ext cx="6949441" cy="4730437"/>
          </a:xfrm>
          <a:prstGeom prst="rect">
            <a:avLst/>
          </a:prstGeom>
        </p:spPr>
      </p:pic>
      <p:pic>
        <p:nvPicPr>
          <p:cNvPr id="29" name="image39.png"/>
          <p:cNvPicPr/>
          <p:nvPr/>
        </p:nvPicPr>
        <p:blipFill rotWithShape="1">
          <a:blip r:embed="rId5"/>
          <a:srcRect t="13735" r="1317"/>
          <a:stretch/>
        </p:blipFill>
        <p:spPr>
          <a:xfrm>
            <a:off x="18521374" y="23791267"/>
            <a:ext cx="8560366" cy="4557767"/>
          </a:xfrm>
          <a:prstGeom prst="rect">
            <a:avLst/>
          </a:prstGeom>
          <a:ln/>
        </p:spPr>
      </p:pic>
      <p:sp>
        <p:nvSpPr>
          <p:cNvPr id="7" name="Rectángulo 6"/>
          <p:cNvSpPr/>
          <p:nvPr/>
        </p:nvSpPr>
        <p:spPr>
          <a:xfrm>
            <a:off x="9098866" y="24500491"/>
            <a:ext cx="7558479" cy="1569660"/>
          </a:xfrm>
          <a:prstGeom prst="rect">
            <a:avLst/>
          </a:prstGeom>
        </p:spPr>
        <p:txBody>
          <a:bodyPr wrap="none">
            <a:spAutoFit/>
          </a:bodyPr>
          <a:lstStyle/>
          <a:p>
            <a:r>
              <a:rPr lang="es-AR" sz="3200" u="sng" dirty="0" smtClean="0">
                <a:latin typeface="Times New Roman" panose="02020603050405020304" pitchFamily="18" charset="0"/>
                <a:ea typeface="Times New Roman" panose="02020603050405020304" pitchFamily="18" charset="0"/>
              </a:rPr>
              <a:t>Figura 1</a:t>
            </a:r>
            <a:r>
              <a:rPr lang="es-AR" sz="3200" dirty="0" smtClean="0">
                <a:latin typeface="Times New Roman" panose="02020603050405020304" pitchFamily="18" charset="0"/>
                <a:ea typeface="Times New Roman" panose="02020603050405020304" pitchFamily="18" charset="0"/>
              </a:rPr>
              <a:t>:</a:t>
            </a:r>
          </a:p>
          <a:p>
            <a:r>
              <a:rPr lang="es-AR" sz="3200" i="1" dirty="0" smtClean="0">
                <a:latin typeface="Times New Roman" panose="02020603050405020304" pitchFamily="18" charset="0"/>
                <a:ea typeface="Times New Roman" panose="02020603050405020304" pitchFamily="18" charset="0"/>
              </a:rPr>
              <a:t> Situación </a:t>
            </a:r>
            <a:r>
              <a:rPr lang="es-AR" sz="3200" i="1" dirty="0">
                <a:latin typeface="Times New Roman" panose="02020603050405020304" pitchFamily="18" charset="0"/>
                <a:ea typeface="Times New Roman" panose="02020603050405020304" pitchFamily="18" charset="0"/>
              </a:rPr>
              <a:t>actual de BIM </a:t>
            </a:r>
            <a:r>
              <a:rPr lang="es-AR" sz="3200" i="1" dirty="0" smtClean="0">
                <a:latin typeface="Times New Roman" panose="02020603050405020304" pitchFamily="18" charset="0"/>
                <a:ea typeface="Times New Roman" panose="02020603050405020304" pitchFamily="18" charset="0"/>
              </a:rPr>
              <a:t>en el mundo y NEA</a:t>
            </a:r>
          </a:p>
          <a:p>
            <a:r>
              <a:rPr lang="es-ES" sz="3200" dirty="0" smtClean="0">
                <a:latin typeface="Times New Roman" panose="02020603050405020304" pitchFamily="18" charset="0"/>
              </a:rPr>
              <a:t>Fuente: Elaboración Propia</a:t>
            </a:r>
            <a:endParaRPr lang="es-AR" sz="3200" dirty="0"/>
          </a:p>
        </p:txBody>
      </p:sp>
      <p:sp>
        <p:nvSpPr>
          <p:cNvPr id="31" name="Rectángulo 30"/>
          <p:cNvSpPr/>
          <p:nvPr/>
        </p:nvSpPr>
        <p:spPr>
          <a:xfrm>
            <a:off x="27780495" y="24500490"/>
            <a:ext cx="4482317" cy="1569660"/>
          </a:xfrm>
          <a:prstGeom prst="rect">
            <a:avLst/>
          </a:prstGeom>
        </p:spPr>
        <p:txBody>
          <a:bodyPr wrap="none">
            <a:spAutoFit/>
          </a:bodyPr>
          <a:lstStyle/>
          <a:p>
            <a:r>
              <a:rPr lang="es-AR" sz="3200" u="sng" dirty="0" smtClean="0">
                <a:latin typeface="Times New Roman" panose="02020603050405020304" pitchFamily="18" charset="0"/>
                <a:ea typeface="Times New Roman" panose="02020603050405020304" pitchFamily="18" charset="0"/>
              </a:rPr>
              <a:t>Figura 2</a:t>
            </a:r>
            <a:r>
              <a:rPr lang="es-AR" sz="3200" dirty="0" smtClean="0">
                <a:latin typeface="Times New Roman" panose="02020603050405020304" pitchFamily="18" charset="0"/>
                <a:ea typeface="Times New Roman" panose="02020603050405020304" pitchFamily="18" charset="0"/>
              </a:rPr>
              <a:t>:</a:t>
            </a:r>
          </a:p>
          <a:p>
            <a:r>
              <a:rPr lang="es-AR" sz="3200" i="1" dirty="0" smtClean="0">
                <a:latin typeface="Times New Roman" panose="02020603050405020304" pitchFamily="18" charset="0"/>
                <a:ea typeface="Times New Roman" panose="02020603050405020304" pitchFamily="18" charset="0"/>
              </a:rPr>
              <a:t> BIM Integrado</a:t>
            </a:r>
          </a:p>
          <a:p>
            <a:r>
              <a:rPr lang="es-ES" sz="3200" dirty="0" smtClean="0">
                <a:latin typeface="Times New Roman" panose="02020603050405020304" pitchFamily="18" charset="0"/>
              </a:rPr>
              <a:t>Fuente</a:t>
            </a:r>
            <a:r>
              <a:rPr lang="es-ES" sz="3200" dirty="0">
                <a:latin typeface="Times New Roman" panose="02020603050405020304" pitchFamily="18" charset="0"/>
              </a:rPr>
              <a:t>: BIM </a:t>
            </a:r>
            <a:r>
              <a:rPr lang="es-ES" sz="3200" dirty="0" err="1">
                <a:latin typeface="Times New Roman" panose="02020603050405020304" pitchFamily="18" charset="0"/>
              </a:rPr>
              <a:t>Forum</a:t>
            </a:r>
            <a:r>
              <a:rPr lang="es-ES" sz="3200" dirty="0">
                <a:latin typeface="Times New Roman" panose="02020603050405020304" pitchFamily="18" charset="0"/>
              </a:rPr>
              <a:t> Chile</a:t>
            </a:r>
            <a:endParaRPr lang="es-AR" sz="3200" dirty="0"/>
          </a:p>
        </p:txBody>
      </p:sp>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431</TotalTime>
  <Words>672</Words>
  <Application>Microsoft Office PowerPoint</Application>
  <PresentationFormat>Personalizado</PresentationFormat>
  <Paragraphs>28</Paragraphs>
  <Slides>1</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vt:i4>
      </vt:variant>
    </vt:vector>
  </HeadingPairs>
  <TitlesOfParts>
    <vt:vector size="6" baseType="lpstr">
      <vt:lpstr>Arial</vt:lpstr>
      <vt:lpstr>Calibri</vt:lpstr>
      <vt:lpstr>Cambria</vt:lpstr>
      <vt:lpstr>Times New Roman</vt:lpstr>
      <vt:lpstr>Póster de medicina</vt:lpstr>
      <vt:lpstr>EJE 9</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Tesalia Bareiro</cp:lastModifiedBy>
  <cp:revision>11</cp:revision>
  <dcterms:created xsi:type="dcterms:W3CDTF">2013-04-05T20:27:31Z</dcterms:created>
  <dcterms:modified xsi:type="dcterms:W3CDTF">2025-06-19T17:00:36Z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