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781" autoAdjust="0"/>
  </p:normalViewPr>
  <p:slideViewPr>
    <p:cSldViewPr snapToGrid="0">
      <p:cViewPr>
        <p:scale>
          <a:sx n="25" d="100"/>
          <a:sy n="25" d="100"/>
        </p:scale>
        <p:origin x="762"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40045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19547883" y="3402556"/>
            <a:ext cx="3483293"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1</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325862" y="5411588"/>
            <a:ext cx="12605805"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ctr"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1" name="Google Shape;51;p1"/>
          <p:cNvSpPr>
            <a:spLocks noGrp="1"/>
          </p:cNvSpPr>
          <p:nvPr>
            <p:ph type="body" idx="4"/>
          </p:nvPr>
        </p:nvSpPr>
        <p:spPr>
          <a:xfrm>
            <a:off x="392774" y="14592300"/>
            <a:ext cx="12538891"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ctr" rtl="0">
              <a:lnSpc>
                <a:spcPct val="100000"/>
              </a:lnSpc>
              <a:spcBef>
                <a:spcPts val="0"/>
              </a:spcBef>
              <a:spcAft>
                <a:spcPts val="0"/>
              </a:spcAft>
              <a:buSzPts val="4400"/>
              <a:buNone/>
            </a:pPr>
            <a:r>
              <a:rPr lang="es-AR" sz="4400" b="1" dirty="0">
                <a:latin typeface="Arial"/>
                <a:ea typeface="Arial"/>
                <a:cs typeface="Arial"/>
                <a:sym typeface="Arial"/>
              </a:rPr>
              <a:t>INTRODUCCIÓN </a:t>
            </a:r>
            <a:endParaRPr sz="4400" b="1" dirty="0">
              <a:latin typeface="Arial"/>
              <a:ea typeface="Arial"/>
              <a:cs typeface="Arial"/>
              <a:sym typeface="Arial"/>
            </a:endParaRPr>
          </a:p>
        </p:txBody>
      </p:sp>
      <p:sp>
        <p:nvSpPr>
          <p:cNvPr id="53" name="Google Shape;53;p1"/>
          <p:cNvSpPr>
            <a:spLocks noGrp="1"/>
          </p:cNvSpPr>
          <p:nvPr>
            <p:ph type="body" idx="8"/>
          </p:nvPr>
        </p:nvSpPr>
        <p:spPr>
          <a:xfrm>
            <a:off x="13412526" y="5411588"/>
            <a:ext cx="27697374"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ctr" rtl="0">
              <a:lnSpc>
                <a:spcPct val="100000"/>
              </a:lnSpc>
              <a:spcBef>
                <a:spcPts val="0"/>
              </a:spcBef>
              <a:spcAft>
                <a:spcPts val="0"/>
              </a:spcAft>
              <a:buSzPts val="4400"/>
              <a:buNone/>
            </a:pPr>
            <a:r>
              <a:rPr lang="es-AR" sz="4400" b="1" dirty="0">
                <a:latin typeface="Arial"/>
                <a:ea typeface="Arial"/>
                <a:cs typeface="Arial"/>
                <a:sym typeface="Arial"/>
              </a:rPr>
              <a:t>DESARROLLO </a:t>
            </a:r>
            <a:endParaRPr sz="4400" b="1" dirty="0">
              <a:latin typeface="Arial"/>
              <a:ea typeface="Arial"/>
              <a:cs typeface="Arial"/>
              <a:sym typeface="Arial"/>
            </a:endParaRPr>
          </a:p>
        </p:txBody>
      </p:sp>
      <p:sp>
        <p:nvSpPr>
          <p:cNvPr id="57" name="Google Shape;57;p1"/>
          <p:cNvSpPr>
            <a:spLocks noGrp="1"/>
          </p:cNvSpPr>
          <p:nvPr>
            <p:ph type="body" idx="17"/>
          </p:nvPr>
        </p:nvSpPr>
        <p:spPr>
          <a:xfrm>
            <a:off x="41541856" y="5411588"/>
            <a:ext cx="9338682"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CONCLUSIONES </a:t>
            </a:r>
            <a:endParaRPr sz="4400" b="1" dirty="0">
              <a:latin typeface="Arial"/>
              <a:ea typeface="Arial"/>
              <a:cs typeface="Arial"/>
              <a:sym typeface="Arial"/>
            </a:endParaRPr>
          </a:p>
        </p:txBody>
      </p:sp>
      <p:sp>
        <p:nvSpPr>
          <p:cNvPr id="58" name="Google Shape;58;p1"/>
          <p:cNvSpPr txBox="1">
            <a:spLocks noGrp="1"/>
          </p:cNvSpPr>
          <p:nvPr>
            <p:ph type="body" idx="18"/>
          </p:nvPr>
        </p:nvSpPr>
        <p:spPr>
          <a:xfrm>
            <a:off x="41541856" y="6694230"/>
            <a:ext cx="9289780" cy="15004082"/>
          </a:xfrm>
          <a:prstGeom prst="rect">
            <a:avLst/>
          </a:prstGeom>
          <a:noFill/>
          <a:ln>
            <a:solidFill>
              <a:schemeClr val="bg1">
                <a:lumMod val="50000"/>
              </a:schemeClr>
            </a:solidFill>
          </a:ln>
        </p:spPr>
        <p:txBody>
          <a:bodyPr wrap="square" rtlCol="0">
            <a:spAutoFit/>
          </a:bodyPr>
          <a:lstStyle/>
          <a:p>
            <a:pPr marL="0" indent="0" algn="just">
              <a:spcBef>
                <a:spcPts val="0"/>
              </a:spcBef>
              <a:buClr>
                <a:srgbClr val="000000"/>
              </a:buClr>
              <a:buNone/>
            </a:pPr>
            <a:r>
              <a:rPr lang="es-AR" sz="4800" dirty="0">
                <a:solidFill>
                  <a:srgbClr val="000000"/>
                </a:solidFill>
                <a:latin typeface="Arial"/>
                <a:cs typeface="Arial"/>
                <a:sym typeface="Arial"/>
              </a:rPr>
              <a:t>Se destaca que los estudiantes sintieron un mayor protagonismo en sus procesos de aprendizaje, ya que la búsqueda de temas actuales, tener que problematizarlos y enmarcarlos en perspectivas teóricas, incluso contrapuestas a su ideología, generó un desafío. En gran medida, todas las parejas se desempeñaron en forma correcta, sobre todo en los aspectos teóricos de las corrientes empleadas. Como limitaciones, tuvieron complicaciones en la definición precisa de la problemática a tratar y en la adaptación al escaso tiempo de intervención y respuestas a las problemáticas.</a:t>
            </a:r>
          </a:p>
        </p:txBody>
      </p:sp>
      <p:sp>
        <p:nvSpPr>
          <p:cNvPr id="63" name="Google Shape;63;p1"/>
          <p:cNvSpPr txBox="1">
            <a:spLocks noGrp="1"/>
          </p:cNvSpPr>
          <p:nvPr>
            <p:ph type="body" idx="1"/>
          </p:nvPr>
        </p:nvSpPr>
        <p:spPr>
          <a:xfrm>
            <a:off x="19579468" y="3538017"/>
            <a:ext cx="31595347"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sz="4400" b="1" dirty="0">
                <a:solidFill>
                  <a:schemeClr val="dk1"/>
                </a:solidFill>
              </a:rPr>
              <a:t>PERTENENCIA  </a:t>
            </a:r>
            <a:r>
              <a:rPr lang="es-AR" sz="4400" dirty="0"/>
              <a:t>      </a:t>
            </a:r>
            <a:r>
              <a:rPr lang="es-ES" sz="4400" dirty="0"/>
              <a:t>Facultad de Humidades (UNNE) e Instituto de Investigación para el Desarrollo Territorial y del Hábitat Humano (IIDTHH)</a:t>
            </a:r>
            <a:endParaRPr sz="4400" dirty="0"/>
          </a:p>
        </p:txBody>
      </p:sp>
      <p:sp>
        <p:nvSpPr>
          <p:cNvPr id="64" name="Google Shape;64;p1"/>
          <p:cNvSpPr/>
          <p:nvPr/>
        </p:nvSpPr>
        <p:spPr>
          <a:xfrm>
            <a:off x="816641" y="3399390"/>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816641" y="3438729"/>
            <a:ext cx="17677836" cy="80843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sz="4400" b="1" dirty="0">
                <a:solidFill>
                  <a:schemeClr val="dk1"/>
                </a:solidFill>
              </a:rPr>
              <a:t>AUTOR       </a:t>
            </a:r>
            <a:r>
              <a:rPr lang="es-AR" sz="4400" dirty="0"/>
              <a:t>Prof. Arias Federico Carlos – fedecarlosarias222@gmail.com</a:t>
            </a:r>
            <a:endParaRPr sz="4400"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AR" sz="8200" b="1" i="0" u="none" strike="noStrike" cap="none" dirty="0">
                <a:solidFill>
                  <a:schemeClr val="lt1"/>
                </a:solidFill>
                <a:latin typeface="Arial"/>
                <a:ea typeface="Arial"/>
                <a:cs typeface="Arial"/>
                <a:sym typeface="Arial"/>
              </a:rPr>
              <a:t>Titulo: </a:t>
            </a:r>
            <a:r>
              <a:rPr lang="es-ES" sz="8200" b="1" i="0" u="none" strike="noStrike" cap="none" dirty="0">
                <a:solidFill>
                  <a:schemeClr val="lt1"/>
                </a:solidFill>
                <a:latin typeface="Arial"/>
                <a:ea typeface="Arial"/>
                <a:cs typeface="Arial"/>
                <a:sym typeface="Arial"/>
              </a:rPr>
              <a:t>Experiencia de evaluación del contenido geográfico, con herramientas tecnológicas. El caso de la cátedra Geografía y Sociedad, 2023</a:t>
            </a:r>
            <a:endParaRPr sz="8200" b="1" i="0" u="none" strike="noStrike" cap="none" dirty="0">
              <a:solidFill>
                <a:schemeClr val="lt1"/>
              </a:solidFill>
              <a:latin typeface="Arial"/>
              <a:ea typeface="Arial"/>
              <a:cs typeface="Arial"/>
              <a:sym typeface="Arial"/>
            </a:endParaRPr>
          </a:p>
        </p:txBody>
      </p:sp>
      <p:sp>
        <p:nvSpPr>
          <p:cNvPr id="6" name="CuadroTexto 5">
            <a:extLst>
              <a:ext uri="{FF2B5EF4-FFF2-40B4-BE49-F238E27FC236}">
                <a16:creationId xmlns:a16="http://schemas.microsoft.com/office/drawing/2014/main" id="{2E9160A3-AD77-423F-98B2-B2CD0A231514}"/>
              </a:ext>
            </a:extLst>
          </p:cNvPr>
          <p:cNvSpPr txBox="1"/>
          <p:nvPr/>
        </p:nvSpPr>
        <p:spPr>
          <a:xfrm>
            <a:off x="403513" y="6683191"/>
            <a:ext cx="12375756" cy="7478970"/>
          </a:xfrm>
          <a:prstGeom prst="rect">
            <a:avLst/>
          </a:prstGeom>
          <a:noFill/>
          <a:ln>
            <a:solidFill>
              <a:schemeClr val="bg1">
                <a:lumMod val="50000"/>
              </a:schemeClr>
            </a:solidFill>
          </a:ln>
        </p:spPr>
        <p:txBody>
          <a:bodyPr wrap="square" rtlCol="0">
            <a:spAutoFit/>
          </a:bodyPr>
          <a:lstStyle>
            <a:defPPr marR="0" lvl="0" algn="l" rtl="0">
              <a:lnSpc>
                <a:spcPct val="100000"/>
              </a:lnSpc>
              <a:spcBef>
                <a:spcPts val="0"/>
              </a:spcBef>
              <a:spcAft>
                <a:spcPts val="0"/>
              </a:spcAft>
            </a:defPPr>
            <a:lvl1pPr algn="just">
              <a:defRPr sz="4800"/>
            </a:lvl1pPr>
          </a:lstStyle>
          <a:p>
            <a:pPr marL="685800" indent="-685800">
              <a:buFont typeface="Arial" panose="020B0604020202020204" pitchFamily="34" charset="0"/>
              <a:buChar char="•"/>
            </a:pPr>
            <a:r>
              <a:rPr lang="es-AR" dirty="0"/>
              <a:t>Construir un aprendizaje activo con los estudiantes, en el estudio de las corrientes del pensamiento económico y su influencia en la sociedad. </a:t>
            </a:r>
          </a:p>
          <a:p>
            <a:pPr marL="685800" indent="-685800">
              <a:buFont typeface="Arial" panose="020B0604020202020204" pitchFamily="34" charset="0"/>
              <a:buChar char="•"/>
            </a:pPr>
            <a:r>
              <a:rPr lang="es-AR" dirty="0"/>
              <a:t>Evaluar la aprensión del contenido, vinculado a las corrientes del pensamiento económico, utilizando como referencia el sistema implementado en los debates presidenciales de la República Argentina en el año 2023. </a:t>
            </a:r>
          </a:p>
        </p:txBody>
      </p:sp>
      <p:sp>
        <p:nvSpPr>
          <p:cNvPr id="28" name="CuadroTexto 27">
            <a:extLst>
              <a:ext uri="{FF2B5EF4-FFF2-40B4-BE49-F238E27FC236}">
                <a16:creationId xmlns:a16="http://schemas.microsoft.com/office/drawing/2014/main" id="{F85B93B9-C6D1-456B-92C4-5140F5245BEC}"/>
              </a:ext>
            </a:extLst>
          </p:cNvPr>
          <p:cNvSpPr txBox="1"/>
          <p:nvPr/>
        </p:nvSpPr>
        <p:spPr>
          <a:xfrm>
            <a:off x="407669" y="16018623"/>
            <a:ext cx="12541419" cy="12649617"/>
          </a:xfrm>
          <a:prstGeom prst="rect">
            <a:avLst/>
          </a:prstGeom>
          <a:noFill/>
          <a:ln>
            <a:solidFill>
              <a:schemeClr val="bg1">
                <a:lumMod val="50000"/>
              </a:schemeClr>
            </a:solidFill>
          </a:ln>
        </p:spPr>
        <p:txBody>
          <a:bodyPr wrap="square" rtlCol="0">
            <a:spAutoFit/>
          </a:bodyPr>
          <a:lstStyle/>
          <a:p>
            <a:pPr algn="just"/>
            <a:r>
              <a:rPr lang="es-AR" sz="4800" dirty="0">
                <a:solidFill>
                  <a:srgbClr val="000000"/>
                </a:solidFill>
                <a:latin typeface="Arial"/>
                <a:cs typeface="Arial"/>
              </a:rPr>
              <a:t>En la República Argentina, durante el año 2023 se realizaron un conjunto de debates presidenciales organizados por la Cámara Nacional Electoral. En estos debates, cada uno de los candidatos presidenciales, presentaron sus propuestas económicas, sociales y políticas, con ciertas reglas -tiempo, cantidad de intervenciones, etc- reguladas por dos moderadores. En paralelo, en la Cátedra Geografía y Sociedad, en los últimos años se brinda un trabajo práctico, que se enmarca dentro de la unidad VI y se denomina “Corrientes del pensamiento económico y su influencia en la sociedad”, donde se desarrollan contenidos vinculados a la influencia de las diferentes corrientes del pensamiento económico sobre la sociedad. </a:t>
            </a:r>
          </a:p>
        </p:txBody>
      </p:sp>
      <p:sp>
        <p:nvSpPr>
          <p:cNvPr id="29" name="CuadroTexto 28">
            <a:extLst>
              <a:ext uri="{FF2B5EF4-FFF2-40B4-BE49-F238E27FC236}">
                <a16:creationId xmlns:a16="http://schemas.microsoft.com/office/drawing/2014/main" id="{27E7ADCE-3D6A-4153-A20F-E0C86D599990}"/>
              </a:ext>
            </a:extLst>
          </p:cNvPr>
          <p:cNvSpPr txBox="1"/>
          <p:nvPr/>
        </p:nvSpPr>
        <p:spPr>
          <a:xfrm>
            <a:off x="13412527" y="6893295"/>
            <a:ext cx="11412223" cy="14865608"/>
          </a:xfrm>
          <a:prstGeom prst="rect">
            <a:avLst/>
          </a:prstGeom>
          <a:noFill/>
          <a:ln>
            <a:solidFill>
              <a:schemeClr val="bg1">
                <a:lumMod val="50000"/>
              </a:schemeClr>
            </a:solidFill>
          </a:ln>
        </p:spPr>
        <p:txBody>
          <a:bodyPr wrap="square" rtlCol="0">
            <a:spAutoFit/>
          </a:bodyPr>
          <a:lstStyle>
            <a:defPPr marR="0" lvl="0" algn="l" rtl="0">
              <a:lnSpc>
                <a:spcPct val="100000"/>
              </a:lnSpc>
              <a:spcBef>
                <a:spcPts val="0"/>
              </a:spcBef>
              <a:spcAft>
                <a:spcPts val="0"/>
              </a:spcAft>
              <a:defRPr/>
            </a:defPPr>
            <a:lvl1pPr marL="685800" indent="-685800" algn="just">
              <a:buFont typeface="Arial" panose="020B0604020202020204" pitchFamily="34" charset="0"/>
              <a:buChar char="•"/>
              <a:defRPr sz="4800"/>
            </a:lvl1pPr>
          </a:lstStyle>
          <a:p>
            <a:pPr marL="0" indent="0">
              <a:buNone/>
            </a:pPr>
            <a:r>
              <a:rPr lang="es-AR" dirty="0"/>
              <a:t>De acuerdo a lo expresado, en el práctico mencionado para el año 2023, se replicó parcialmente la lógica del debate presidencial, donde cada pareja de estudiantes, debía defender su postura considerando la perspectiva keynesiana y monetarista, ya que, en la primera de ellas, el Estado cumple un rol protagónico, mientras que, en el segundo, está limitado a una participación en el sector judicial, ya que el resto se delega al mercado. Este debate se realizó a través de la plataforma Zoom y cada pareja debía considerar como tema a tratar, la inflación y desempleo, planes sociales, impuestos, salarios, salud y educación en Argentina, siempre considerando un problema y la posible solución desde las perspectivas mencionadas. </a:t>
            </a:r>
          </a:p>
        </p:txBody>
      </p:sp>
      <p:pic>
        <p:nvPicPr>
          <p:cNvPr id="10" name="Imagen 9">
            <a:extLst>
              <a:ext uri="{FF2B5EF4-FFF2-40B4-BE49-F238E27FC236}">
                <a16:creationId xmlns:a16="http://schemas.microsoft.com/office/drawing/2014/main" id="{38FCB865-41B0-4A32-9163-9493A4BD9F1E}"/>
              </a:ext>
            </a:extLst>
          </p:cNvPr>
          <p:cNvPicPr>
            <a:picLocks noChangeAspect="1"/>
          </p:cNvPicPr>
          <p:nvPr/>
        </p:nvPicPr>
        <p:blipFill rotWithShape="1">
          <a:blip r:embed="rId4"/>
          <a:srcRect t="2391"/>
          <a:stretch/>
        </p:blipFill>
        <p:spPr>
          <a:xfrm>
            <a:off x="25102252" y="6893295"/>
            <a:ext cx="15883231" cy="14851830"/>
          </a:xfrm>
          <a:prstGeom prst="rect">
            <a:avLst/>
          </a:prstGeom>
          <a:ln>
            <a:solidFill>
              <a:schemeClr val="bg1">
                <a:lumMod val="50000"/>
              </a:schemeClr>
            </a:solidFill>
          </a:ln>
        </p:spPr>
      </p:pic>
      <p:sp>
        <p:nvSpPr>
          <p:cNvPr id="36" name="CuadroTexto 35">
            <a:extLst>
              <a:ext uri="{FF2B5EF4-FFF2-40B4-BE49-F238E27FC236}">
                <a16:creationId xmlns:a16="http://schemas.microsoft.com/office/drawing/2014/main" id="{95757F8A-ABB1-4207-A1EF-F295F5AE98AD}"/>
              </a:ext>
            </a:extLst>
          </p:cNvPr>
          <p:cNvSpPr txBox="1"/>
          <p:nvPr/>
        </p:nvSpPr>
        <p:spPr>
          <a:xfrm>
            <a:off x="13412526" y="21955250"/>
            <a:ext cx="37468012" cy="6740307"/>
          </a:xfrm>
          <a:prstGeom prst="rect">
            <a:avLst/>
          </a:prstGeom>
          <a:noFill/>
          <a:ln>
            <a:solidFill>
              <a:schemeClr val="bg1">
                <a:lumMod val="50000"/>
              </a:schemeClr>
            </a:solidFill>
          </a:ln>
        </p:spPr>
        <p:txBody>
          <a:bodyPr wrap="square" rtlCol="0">
            <a:spAutoFit/>
          </a:bodyPr>
          <a:lstStyle>
            <a:defPPr marR="0" lvl="0" algn="l" rtl="0">
              <a:lnSpc>
                <a:spcPct val="100000"/>
              </a:lnSpc>
              <a:spcBef>
                <a:spcPts val="0"/>
              </a:spcBef>
              <a:spcAft>
                <a:spcPts val="0"/>
              </a:spcAft>
              <a:defRPr/>
            </a:defPPr>
            <a:lvl1pPr marL="0" indent="0" algn="just">
              <a:buFont typeface="Arial" panose="020B0604020202020204" pitchFamily="34" charset="0"/>
              <a:buNone/>
              <a:defRPr sz="4000"/>
            </a:lvl1pPr>
          </a:lstStyle>
          <a:p>
            <a:r>
              <a:rPr lang="es-AR" sz="4800" dirty="0"/>
              <a:t>Para ello se establecieron las siguientes condiciones: </a:t>
            </a:r>
          </a:p>
          <a:p>
            <a:pPr marL="685800" indent="-685800">
              <a:buFont typeface="Arial" panose="020B0604020202020204" pitchFamily="34" charset="0"/>
              <a:buChar char="•"/>
            </a:pPr>
            <a:r>
              <a:rPr lang="es-AR" sz="4800" dirty="0"/>
              <a:t>Cada pareja contaba con 1 minuto y 30 segundos para precisar su idea, considerando el problema y solución propuesta. </a:t>
            </a:r>
          </a:p>
          <a:p>
            <a:pPr marL="685800" indent="-685800">
              <a:buFont typeface="Arial" panose="020B0604020202020204" pitchFamily="34" charset="0"/>
              <a:buChar char="•"/>
            </a:pPr>
            <a:r>
              <a:rPr lang="es-AR" sz="4800" dirty="0"/>
              <a:t>Cada pareja tenía la obligación de realizar tres (3) preguntas formuladas en 15 segundos y la otra pareja disponía de 45 segundos para responder. </a:t>
            </a:r>
          </a:p>
          <a:p>
            <a:pPr marL="685800" indent="-685800">
              <a:buFont typeface="Arial" panose="020B0604020202020204" pitchFamily="34" charset="0"/>
              <a:buChar char="•"/>
            </a:pPr>
            <a:r>
              <a:rPr lang="es-AR" sz="4800" dirty="0"/>
              <a:t>Cada pareja necesitaba obligatoriamente, intervenir en seis (6) ocasiones, distribuyendo en forma estratégica tres (3) propuestas keynesianas y tres (3) propuestas monetaristas. </a:t>
            </a:r>
          </a:p>
          <a:p>
            <a:pPr marL="685800" indent="-685800">
              <a:buFont typeface="Arial" panose="020B0604020202020204" pitchFamily="34" charset="0"/>
              <a:buChar char="•"/>
            </a:pPr>
            <a:r>
              <a:rPr lang="es-AR" sz="4800" dirty="0"/>
              <a:t>Posterior al debate, cada pareja debía proponer al menos cuatro (4) preguntas teóricas (dos (2) keynesianas y dos (2) monetaristas) a través del Formulario de Google y/o </a:t>
            </a:r>
            <a:r>
              <a:rPr lang="es-AR" sz="4800" dirty="0" err="1"/>
              <a:t>Genially</a:t>
            </a:r>
            <a:r>
              <a:rPr lang="es-AR" sz="4800" dirty="0"/>
              <a:t>. </a:t>
            </a:r>
          </a:p>
          <a:p>
            <a:pPr marL="685800" indent="-685800">
              <a:buFont typeface="Arial" panose="020B0604020202020204" pitchFamily="34" charset="0"/>
              <a:buChar char="•"/>
            </a:pPr>
            <a:r>
              <a:rPr lang="es-AR" sz="4800" dirty="0"/>
              <a:t>Los docentes, podían realizar preguntas breves en distintos momentos. </a:t>
            </a:r>
          </a:p>
        </p:txBody>
      </p:sp>
      <p:sp>
        <p:nvSpPr>
          <p:cNvPr id="38" name="CuadroTexto 37">
            <a:extLst>
              <a:ext uri="{FF2B5EF4-FFF2-40B4-BE49-F238E27FC236}">
                <a16:creationId xmlns:a16="http://schemas.microsoft.com/office/drawing/2014/main" id="{29702097-5411-4311-84A5-89854EC9C148}"/>
              </a:ext>
            </a:extLst>
          </p:cNvPr>
          <p:cNvSpPr txBox="1"/>
          <p:nvPr/>
        </p:nvSpPr>
        <p:spPr>
          <a:xfrm>
            <a:off x="283241" y="4432587"/>
            <a:ext cx="19296227" cy="830997"/>
          </a:xfrm>
          <a:prstGeom prst="rect">
            <a:avLst/>
          </a:prstGeom>
          <a:noFill/>
          <a:ln>
            <a:noFill/>
          </a:ln>
        </p:spPr>
        <p:txBody>
          <a:bodyPr wrap="square" rtlCol="0">
            <a:spAutoFit/>
          </a:bodyPr>
          <a:lstStyle>
            <a:defPPr marR="0" lvl="0" algn="l" rtl="0">
              <a:lnSpc>
                <a:spcPct val="100000"/>
              </a:lnSpc>
              <a:spcBef>
                <a:spcPts val="0"/>
              </a:spcBef>
              <a:spcAft>
                <a:spcPts val="0"/>
              </a:spcAft>
              <a:defRPr/>
            </a:defPPr>
            <a:lvl1pPr marL="685800" indent="-685800" algn="just">
              <a:buFont typeface="Arial" panose="020B0604020202020204" pitchFamily="34" charset="0"/>
              <a:buChar char="•"/>
              <a:defRPr sz="4800"/>
            </a:lvl1pPr>
          </a:lstStyle>
          <a:p>
            <a:pPr marL="0" indent="0">
              <a:buNone/>
            </a:pPr>
            <a:r>
              <a:rPr lang="es-AR" dirty="0"/>
              <a:t>Palabras clave: Evaluación – Tecnología – Pensamiento económico.</a:t>
            </a:r>
          </a:p>
        </p:txBody>
      </p:sp>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620</Words>
  <Application>Microsoft Office PowerPoint</Application>
  <PresentationFormat>Personalizado</PresentationFormat>
  <Paragraphs>21</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Cambria</vt:lpstr>
      <vt:lpstr>Póster de medicina</vt:lpstr>
      <vt:lpstr>EJE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Usuario</cp:lastModifiedBy>
  <cp:revision>10</cp:revision>
  <dcterms:created xsi:type="dcterms:W3CDTF">2013-04-05T20:27:31Z</dcterms:created>
  <dcterms:modified xsi:type="dcterms:W3CDTF">2025-08-05T19:49:12Z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