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6" r:id="rId2"/>
  </p:sldIdLst>
  <p:sldSz cx="51206400" cy="288036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 roundtripDataSignature="AMtx7mj0s8xHt2SidD0SizO0H86Wdw63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8138E8F-399E-44CB-A33C-76BDBF4E5D89}" v="2" dt="2025-08-05T18:30:51.18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20" d="100"/>
          <a:sy n="20" d="100"/>
        </p:scale>
        <p:origin x="12" y="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customschemas.google.com/relationships/presentationmetadata" Target="metadata"/><Relationship Id="rId11" Type="http://schemas.microsoft.com/office/2016/11/relationships/changesInfo" Target="changesInfos/changesInfo1.xml"/><Relationship Id="rId10" Type="http://schemas.openxmlformats.org/officeDocument/2006/relationships/tableStyles" Target="tableStyles.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riana S. Rosciani" userId="87461526b170fd17" providerId="LiveId" clId="{D8138E8F-399E-44CB-A33C-76BDBF4E5D89}"/>
    <pc:docChg chg="custSel modSld">
      <pc:chgData name="Adriana S. Rosciani" userId="87461526b170fd17" providerId="LiveId" clId="{D8138E8F-399E-44CB-A33C-76BDBF4E5D89}" dt="2025-08-05T18:38:41.281" v="11" actId="1076"/>
      <pc:docMkLst>
        <pc:docMk/>
      </pc:docMkLst>
      <pc:sldChg chg="addSp modSp mod">
        <pc:chgData name="Adriana S. Rosciani" userId="87461526b170fd17" providerId="LiveId" clId="{D8138E8F-399E-44CB-A33C-76BDBF4E5D89}" dt="2025-08-05T18:38:41.281" v="11" actId="1076"/>
        <pc:sldMkLst>
          <pc:docMk/>
          <pc:sldMk cId="0" sldId="256"/>
        </pc:sldMkLst>
        <pc:spChg chg="mod">
          <ac:chgData name="Adriana S. Rosciani" userId="87461526b170fd17" providerId="LiveId" clId="{D8138E8F-399E-44CB-A33C-76BDBF4E5D89}" dt="2025-08-05T18:18:39.295" v="1" actId="27636"/>
          <ac:spMkLst>
            <pc:docMk/>
            <pc:sldMk cId="0" sldId="256"/>
            <ac:spMk id="61" creationId="{00000000-0000-0000-0000-000000000000}"/>
          </ac:spMkLst>
        </pc:spChg>
        <pc:picChg chg="add mod">
          <ac:chgData name="Adriana S. Rosciani" userId="87461526b170fd17" providerId="LiveId" clId="{D8138E8F-399E-44CB-A33C-76BDBF4E5D89}" dt="2025-08-05T18:38:41.281" v="11" actId="1076"/>
          <ac:picMkLst>
            <pc:docMk/>
            <pc:sldMk cId="0" sldId="256"/>
            <ac:picMk id="2" creationId="{62C5384C-3667-E131-CCE9-8C17D1F39DB5}"/>
          </ac:picMkLst>
        </pc:picChg>
        <pc:picChg chg="add mod">
          <ac:chgData name="Adriana S. Rosciani" userId="87461526b170fd17" providerId="LiveId" clId="{D8138E8F-399E-44CB-A33C-76BDBF4E5D89}" dt="2025-08-05T18:31:19.378" v="10" actId="1076"/>
          <ac:picMkLst>
            <pc:docMk/>
            <pc:sldMk cId="0" sldId="256"/>
            <ac:picMk id="4" creationId="{A5A593B5-8BF8-D6D8-664B-C6C4446FF51D}"/>
          </ac:picMkLst>
        </pc:picChg>
      </pc:sldChg>
    </pc:docChg>
  </pc:docChgLst>
  <pc:docChgLst>
    <pc:chgData name="Adriana S. Rosciani" userId="87461526b170fd17" providerId="LiveId" clId="{9FB25658-8F33-4E54-9977-195C43126AB0}"/>
    <pc:docChg chg="custSel modSld">
      <pc:chgData name="Adriana S. Rosciani" userId="87461526b170fd17" providerId="LiveId" clId="{9FB25658-8F33-4E54-9977-195C43126AB0}" dt="2025-07-27T20:03:24.969" v="67" actId="20577"/>
      <pc:docMkLst>
        <pc:docMk/>
      </pc:docMkLst>
      <pc:sldChg chg="modSp mod">
        <pc:chgData name="Adriana S. Rosciani" userId="87461526b170fd17" providerId="LiveId" clId="{9FB25658-8F33-4E54-9977-195C43126AB0}" dt="2025-07-27T20:03:24.969" v="67" actId="20577"/>
        <pc:sldMkLst>
          <pc:docMk/>
          <pc:sldMk cId="0" sldId="256"/>
        </pc:sldMkLst>
        <pc:spChg chg="mod">
          <ac:chgData name="Adriana S. Rosciani" userId="87461526b170fd17" providerId="LiveId" clId="{9FB25658-8F33-4E54-9977-195C43126AB0}" dt="2025-07-27T19:57:39.014" v="0" actId="123"/>
          <ac:spMkLst>
            <pc:docMk/>
            <pc:sldMk cId="0" sldId="256"/>
            <ac:spMk id="58" creationId="{00000000-0000-0000-0000-000000000000}"/>
          </ac:spMkLst>
        </pc:spChg>
        <pc:spChg chg="mod">
          <ac:chgData name="Adriana S. Rosciani" userId="87461526b170fd17" providerId="LiveId" clId="{9FB25658-8F33-4E54-9977-195C43126AB0}" dt="2025-07-27T20:03:24.969" v="67" actId="20577"/>
          <ac:spMkLst>
            <pc:docMk/>
            <pc:sldMk cId="0" sldId="256"/>
            <ac:spMk id="6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s-AR"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Google Shape;4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 name="Google Shape;42;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AR"/>
              <a:t>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Póster">
  <p:cSld name="Póster">
    <p:spTree>
      <p:nvGrpSpPr>
        <p:cNvPr id="1" name="Shape 16"/>
        <p:cNvGrpSpPr/>
        <p:nvPr/>
      </p:nvGrpSpPr>
      <p:grpSpPr>
        <a:xfrm>
          <a:off x="0" y="0"/>
          <a:ext cx="0" cy="0"/>
          <a:chOff x="0" y="0"/>
          <a:chExt cx="0" cy="0"/>
        </a:xfrm>
      </p:grpSpPr>
      <p:sp>
        <p:nvSpPr>
          <p:cNvPr id="17" name="Google Shape;17;p3"/>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3"/>
          <p:cNvSpPr txBox="1">
            <a:spLocks noGrp="1"/>
          </p:cNvSpPr>
          <p:nvPr>
            <p:ph type="body" idx="1"/>
          </p:nvPr>
        </p:nvSpPr>
        <p:spPr>
          <a:xfrm>
            <a:off x="7467600" y="3140028"/>
            <a:ext cx="36271200" cy="72712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0"/>
              </a:spcBef>
              <a:spcAft>
                <a:spcPts val="0"/>
              </a:spcAft>
              <a:buSzPts val="2800"/>
              <a:buNone/>
              <a:defRPr sz="2800">
                <a:solidFill>
                  <a:schemeClr val="lt1"/>
                </a:solidFill>
              </a:defRPr>
            </a:lvl1pPr>
            <a:lvl2pPr marL="914400" lvl="1" indent="-228600" algn="l">
              <a:lnSpc>
                <a:spcPct val="100000"/>
              </a:lnSpc>
              <a:spcBef>
                <a:spcPts val="0"/>
              </a:spcBef>
              <a:spcAft>
                <a:spcPts val="0"/>
              </a:spcAft>
              <a:buSzPts val="2800"/>
              <a:buNone/>
              <a:defRPr sz="2800">
                <a:solidFill>
                  <a:schemeClr val="lt1"/>
                </a:solidFill>
              </a:defRPr>
            </a:lvl2pPr>
            <a:lvl3pPr marL="1371600" lvl="2" indent="-228600" algn="l">
              <a:lnSpc>
                <a:spcPct val="100000"/>
              </a:lnSpc>
              <a:spcBef>
                <a:spcPts val="0"/>
              </a:spcBef>
              <a:spcAft>
                <a:spcPts val="0"/>
              </a:spcAft>
              <a:buSzPts val="2800"/>
              <a:buNone/>
              <a:defRPr sz="2800">
                <a:solidFill>
                  <a:schemeClr val="lt1"/>
                </a:solidFill>
              </a:defRPr>
            </a:lvl3pPr>
            <a:lvl4pPr marL="1828800" lvl="3" indent="-228600" algn="l">
              <a:lnSpc>
                <a:spcPct val="100000"/>
              </a:lnSpc>
              <a:spcBef>
                <a:spcPts val="0"/>
              </a:spcBef>
              <a:spcAft>
                <a:spcPts val="0"/>
              </a:spcAft>
              <a:buSzPts val="2800"/>
              <a:buNone/>
              <a:defRPr sz="2800">
                <a:solidFill>
                  <a:schemeClr val="lt1"/>
                </a:solidFill>
              </a:defRPr>
            </a:lvl4pPr>
            <a:lvl5pPr marL="2286000" lvl="4" indent="-228600" algn="l">
              <a:lnSpc>
                <a:spcPct val="100000"/>
              </a:lnSpc>
              <a:spcBef>
                <a:spcPts val="0"/>
              </a:spcBef>
              <a:spcAft>
                <a:spcPts val="0"/>
              </a:spcAft>
              <a:buSzPts val="2800"/>
              <a:buNone/>
              <a:defRPr sz="2800">
                <a:solidFill>
                  <a:schemeClr val="lt1"/>
                </a:solidFill>
              </a:defRPr>
            </a:lvl5pPr>
            <a:lvl6pPr marL="2743200" lvl="5" indent="-228600" algn="l">
              <a:lnSpc>
                <a:spcPct val="100000"/>
              </a:lnSpc>
              <a:spcBef>
                <a:spcPts val="0"/>
              </a:spcBef>
              <a:spcAft>
                <a:spcPts val="0"/>
              </a:spcAft>
              <a:buSzPts val="2800"/>
              <a:buNone/>
              <a:defRPr sz="2800">
                <a:solidFill>
                  <a:schemeClr val="lt1"/>
                </a:solidFill>
              </a:defRPr>
            </a:lvl6pPr>
            <a:lvl7pPr marL="3200400" lvl="6" indent="-228600" algn="l">
              <a:lnSpc>
                <a:spcPct val="100000"/>
              </a:lnSpc>
              <a:spcBef>
                <a:spcPts val="0"/>
              </a:spcBef>
              <a:spcAft>
                <a:spcPts val="0"/>
              </a:spcAft>
              <a:buSzPts val="2800"/>
              <a:buNone/>
              <a:defRPr sz="2800">
                <a:solidFill>
                  <a:schemeClr val="lt1"/>
                </a:solidFill>
              </a:defRPr>
            </a:lvl7pPr>
            <a:lvl8pPr marL="3657600" lvl="7" indent="-228600" algn="l">
              <a:lnSpc>
                <a:spcPct val="100000"/>
              </a:lnSpc>
              <a:spcBef>
                <a:spcPts val="0"/>
              </a:spcBef>
              <a:spcAft>
                <a:spcPts val="0"/>
              </a:spcAft>
              <a:buSzPts val="2800"/>
              <a:buNone/>
              <a:defRPr sz="2800">
                <a:solidFill>
                  <a:schemeClr val="lt1"/>
                </a:solidFill>
              </a:defRPr>
            </a:lvl8pPr>
            <a:lvl9pPr marL="4114800" lvl="8" indent="-228600" algn="l">
              <a:lnSpc>
                <a:spcPct val="100000"/>
              </a:lnSpc>
              <a:spcBef>
                <a:spcPts val="0"/>
              </a:spcBef>
              <a:spcAft>
                <a:spcPts val="0"/>
              </a:spcAft>
              <a:buSzPts val="2800"/>
              <a:buNone/>
              <a:defRPr sz="2800">
                <a:solidFill>
                  <a:schemeClr val="lt1"/>
                </a:solidFill>
              </a:defRPr>
            </a:lvl9pPr>
          </a:lstStyle>
          <a:p>
            <a:endParaRPr/>
          </a:p>
        </p:txBody>
      </p:sp>
      <p:sp>
        <p:nvSpPr>
          <p:cNvPr id="19" name="Google Shape;19;p3"/>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867">
                <a:solidFill>
                  <a:srgbClr val="8B8B8D"/>
                </a:solidFill>
              </a:defRPr>
            </a:lvl1pPr>
            <a:lvl2pPr marL="0" lvl="1" indent="0" algn="r">
              <a:spcBef>
                <a:spcPts val="0"/>
              </a:spcBef>
              <a:buNone/>
              <a:defRPr sz="1867">
                <a:solidFill>
                  <a:srgbClr val="8B8B8D"/>
                </a:solidFill>
              </a:defRPr>
            </a:lvl2pPr>
            <a:lvl3pPr marL="0" lvl="2" indent="0" algn="r">
              <a:spcBef>
                <a:spcPts val="0"/>
              </a:spcBef>
              <a:buNone/>
              <a:defRPr sz="1867">
                <a:solidFill>
                  <a:srgbClr val="8B8B8D"/>
                </a:solidFill>
              </a:defRPr>
            </a:lvl3pPr>
            <a:lvl4pPr marL="0" lvl="3" indent="0" algn="r">
              <a:spcBef>
                <a:spcPts val="0"/>
              </a:spcBef>
              <a:buNone/>
              <a:defRPr sz="1867">
                <a:solidFill>
                  <a:srgbClr val="8B8B8D"/>
                </a:solidFill>
              </a:defRPr>
            </a:lvl4pPr>
            <a:lvl5pPr marL="0" lvl="4" indent="0" algn="r">
              <a:spcBef>
                <a:spcPts val="0"/>
              </a:spcBef>
              <a:buNone/>
              <a:defRPr sz="1867">
                <a:solidFill>
                  <a:srgbClr val="8B8B8D"/>
                </a:solidFill>
              </a:defRPr>
            </a:lvl5pPr>
            <a:lvl6pPr marL="0" lvl="5" indent="0" algn="r">
              <a:spcBef>
                <a:spcPts val="0"/>
              </a:spcBef>
              <a:buNone/>
              <a:defRPr sz="1867">
                <a:solidFill>
                  <a:srgbClr val="8B8B8D"/>
                </a:solidFill>
              </a:defRPr>
            </a:lvl6pPr>
            <a:lvl7pPr marL="0" lvl="6" indent="0" algn="r">
              <a:spcBef>
                <a:spcPts val="0"/>
              </a:spcBef>
              <a:buNone/>
              <a:defRPr sz="1867">
                <a:solidFill>
                  <a:srgbClr val="8B8B8D"/>
                </a:solidFill>
              </a:defRPr>
            </a:lvl7pPr>
            <a:lvl8pPr marL="0" lvl="7" indent="0" algn="r">
              <a:spcBef>
                <a:spcPts val="0"/>
              </a:spcBef>
              <a:buNone/>
              <a:defRPr sz="1867">
                <a:solidFill>
                  <a:srgbClr val="8B8B8D"/>
                </a:solidFill>
              </a:defRPr>
            </a:lvl8pPr>
            <a:lvl9pPr marL="0" lvl="8" indent="0" algn="r">
              <a:spcBef>
                <a:spcPts val="0"/>
              </a:spcBef>
              <a:buNone/>
              <a:defRPr sz="1867">
                <a:solidFill>
                  <a:srgbClr val="8B8B8D"/>
                </a:solidFill>
              </a:defRPr>
            </a:lvl9pPr>
          </a:lstStyle>
          <a:p>
            <a:pPr marL="0" lvl="0" indent="0" algn="r" rtl="0">
              <a:spcBef>
                <a:spcPts val="0"/>
              </a:spcBef>
              <a:spcAft>
                <a:spcPts val="0"/>
              </a:spcAft>
              <a:buNone/>
            </a:pPr>
            <a:fld id="{00000000-1234-1234-1234-123412341234}" type="slidenum">
              <a:rPr lang="es-AR"/>
              <a:t>‹#›</a:t>
            </a:fld>
            <a:endParaRPr/>
          </a:p>
        </p:txBody>
      </p:sp>
      <p:sp>
        <p:nvSpPr>
          <p:cNvPr id="22" name="Google Shape;22;p3"/>
          <p:cNvSpPr>
            <a:spLocks noGrp="1"/>
          </p:cNvSpPr>
          <p:nvPr>
            <p:ph type="body" idx="2"/>
          </p:nvPr>
        </p:nvSpPr>
        <p:spPr>
          <a:xfrm>
            <a:off x="1333500" y="5120640"/>
            <a:ext cx="14935200" cy="1066800"/>
          </a:xfrm>
          <a:prstGeom prst="round1Rect">
            <a:avLst>
              <a:gd name="adj" fmla="val 16667"/>
            </a:avLst>
          </a:prstGeom>
          <a:solidFill>
            <a:schemeClr val="accent2"/>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3" name="Google Shape;23;p3"/>
          <p:cNvSpPr txBox="1">
            <a:spLocks noGrp="1"/>
          </p:cNvSpPr>
          <p:nvPr>
            <p:ph type="body" idx="3"/>
          </p:nvPr>
        </p:nvSpPr>
        <p:spPr>
          <a:xfrm>
            <a:off x="1333500" y="6187440"/>
            <a:ext cx="14935200" cy="600075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4" name="Google Shape;24;p3"/>
          <p:cNvSpPr>
            <a:spLocks noGrp="1"/>
          </p:cNvSpPr>
          <p:nvPr>
            <p:ph type="body" idx="4"/>
          </p:nvPr>
        </p:nvSpPr>
        <p:spPr>
          <a:xfrm>
            <a:off x="1333500" y="13153644"/>
            <a:ext cx="14935200" cy="1066800"/>
          </a:xfrm>
          <a:prstGeom prst="round1Rect">
            <a:avLst>
              <a:gd name="adj" fmla="val 16667"/>
            </a:avLst>
          </a:prstGeom>
          <a:solidFill>
            <a:schemeClr val="accent3"/>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5" name="Google Shape;25;p3"/>
          <p:cNvSpPr txBox="1">
            <a:spLocks noGrp="1"/>
          </p:cNvSpPr>
          <p:nvPr>
            <p:ph type="body" idx="5"/>
          </p:nvPr>
        </p:nvSpPr>
        <p:spPr>
          <a:xfrm>
            <a:off x="1333500" y="14220445"/>
            <a:ext cx="14935200" cy="7952144"/>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6" name="Google Shape;26;p3"/>
          <p:cNvSpPr>
            <a:spLocks noGrp="1"/>
          </p:cNvSpPr>
          <p:nvPr>
            <p:ph type="body" idx="6"/>
          </p:nvPr>
        </p:nvSpPr>
        <p:spPr>
          <a:xfrm>
            <a:off x="1333500" y="22602825"/>
            <a:ext cx="14935200" cy="1066800"/>
          </a:xfrm>
          <a:prstGeom prst="round1Rect">
            <a:avLst>
              <a:gd name="adj" fmla="val 16667"/>
            </a:avLst>
          </a:prstGeom>
          <a:solidFill>
            <a:schemeClr val="accent4"/>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7" name="Google Shape;27;p3"/>
          <p:cNvSpPr txBox="1">
            <a:spLocks noGrp="1"/>
          </p:cNvSpPr>
          <p:nvPr>
            <p:ph type="body" idx="7"/>
          </p:nvPr>
        </p:nvSpPr>
        <p:spPr>
          <a:xfrm>
            <a:off x="13335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8" name="Google Shape;28;p3"/>
          <p:cNvSpPr>
            <a:spLocks noGrp="1"/>
          </p:cNvSpPr>
          <p:nvPr>
            <p:ph type="body" idx="8"/>
          </p:nvPr>
        </p:nvSpPr>
        <p:spPr>
          <a:xfrm>
            <a:off x="18135600" y="5120640"/>
            <a:ext cx="14935200" cy="1066800"/>
          </a:xfrm>
          <a:prstGeom prst="round1Rect">
            <a:avLst>
              <a:gd name="adj" fmla="val 16667"/>
            </a:avLst>
          </a:prstGeom>
          <a:solidFill>
            <a:schemeClr val="accent5"/>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9" name="Google Shape;29;p3"/>
          <p:cNvSpPr txBox="1">
            <a:spLocks noGrp="1"/>
          </p:cNvSpPr>
          <p:nvPr>
            <p:ph type="body" idx="9"/>
          </p:nvPr>
        </p:nvSpPr>
        <p:spPr>
          <a:xfrm>
            <a:off x="18135600" y="6187440"/>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0" name="Google Shape;30;p3"/>
          <p:cNvSpPr txBox="1">
            <a:spLocks noGrp="1"/>
          </p:cNvSpPr>
          <p:nvPr>
            <p:ph type="body" idx="13"/>
          </p:nvPr>
        </p:nvSpPr>
        <p:spPr>
          <a:xfrm>
            <a:off x="18135600" y="10454640"/>
            <a:ext cx="14935200" cy="5400675"/>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1" name="Google Shape;31;p3"/>
          <p:cNvSpPr txBox="1">
            <a:spLocks noGrp="1"/>
          </p:cNvSpPr>
          <p:nvPr>
            <p:ph type="body" idx="14"/>
          </p:nvPr>
        </p:nvSpPr>
        <p:spPr>
          <a:xfrm>
            <a:off x="18135600" y="20535900"/>
            <a:ext cx="14935200" cy="1533525"/>
          </a:xfrm>
          <a:prstGeom prst="rect">
            <a:avLst/>
          </a:prstGeom>
          <a:noFill/>
          <a:ln>
            <a:noFill/>
          </a:ln>
        </p:spPr>
        <p:txBody>
          <a:bodyPr spcFirstLastPara="1" wrap="square" lIns="91425"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2" name="Google Shape;32;p3"/>
          <p:cNvSpPr>
            <a:spLocks noGrp="1"/>
          </p:cNvSpPr>
          <p:nvPr>
            <p:ph type="body" idx="15"/>
          </p:nvPr>
        </p:nvSpPr>
        <p:spPr>
          <a:xfrm>
            <a:off x="18135600" y="22602825"/>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3" name="Google Shape;33;p3"/>
          <p:cNvSpPr txBox="1">
            <a:spLocks noGrp="1"/>
          </p:cNvSpPr>
          <p:nvPr>
            <p:ph type="body" idx="16"/>
          </p:nvPr>
        </p:nvSpPr>
        <p:spPr>
          <a:xfrm>
            <a:off x="181356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4" name="Google Shape;34;p3"/>
          <p:cNvSpPr>
            <a:spLocks noGrp="1"/>
          </p:cNvSpPr>
          <p:nvPr>
            <p:ph type="body" idx="17"/>
          </p:nvPr>
        </p:nvSpPr>
        <p:spPr>
          <a:xfrm>
            <a:off x="34884360" y="5120640"/>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5" name="Google Shape;35;p3"/>
          <p:cNvSpPr txBox="1">
            <a:spLocks noGrp="1"/>
          </p:cNvSpPr>
          <p:nvPr>
            <p:ph type="body" idx="18"/>
          </p:nvPr>
        </p:nvSpPr>
        <p:spPr>
          <a:xfrm>
            <a:off x="34884360" y="6187440"/>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6" name="Google Shape;36;p3"/>
          <p:cNvSpPr txBox="1">
            <a:spLocks noGrp="1"/>
          </p:cNvSpPr>
          <p:nvPr>
            <p:ph type="body" idx="19"/>
          </p:nvPr>
        </p:nvSpPr>
        <p:spPr>
          <a:xfrm>
            <a:off x="34884360" y="13857732"/>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7" name="Google Shape;37;p3"/>
          <p:cNvSpPr>
            <a:spLocks noGrp="1"/>
          </p:cNvSpPr>
          <p:nvPr>
            <p:ph type="body" idx="20"/>
          </p:nvPr>
        </p:nvSpPr>
        <p:spPr>
          <a:xfrm>
            <a:off x="34884360" y="22602825"/>
            <a:ext cx="14935200" cy="1066800"/>
          </a:xfrm>
          <a:prstGeom prst="round1Rect">
            <a:avLst>
              <a:gd name="adj" fmla="val 16667"/>
            </a:avLst>
          </a:prstGeom>
          <a:solidFill>
            <a:schemeClr val="accent1"/>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8" name="Google Shape;38;p3"/>
          <p:cNvSpPr txBox="1">
            <a:spLocks noGrp="1"/>
          </p:cNvSpPr>
          <p:nvPr>
            <p:ph type="body" idx="21"/>
          </p:nvPr>
        </p:nvSpPr>
        <p:spPr>
          <a:xfrm>
            <a:off x="3488436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Tree>
  </p:cSld>
  <p:clrMapOvr>
    <a:masterClrMapping/>
  </p:clrMapOvr>
  <p:extLst>
    <p:ext uri="{DCECCB84-F9BA-43D5-87BE-67443E8EF086}">
      <p15:sldGuideLst xmlns:p15="http://schemas.microsoft.com/office/powerpoint/2012/main">
        <p15:guide id="1" pos="10696">
          <p15:clr>
            <a:srgbClr val="A4A3A4"/>
          </p15:clr>
        </p15:guide>
        <p15:guide id="2" pos="21560">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51206400" cy="440055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468" b="0" i="0" u="none" strike="noStrike" cap="none">
              <a:solidFill>
                <a:schemeClr val="lt1"/>
              </a:solidFill>
              <a:latin typeface="Calibri"/>
              <a:ea typeface="Calibri"/>
              <a:cs typeface="Calibri"/>
              <a:sym typeface="Calibri"/>
            </a:endParaRPr>
          </a:p>
        </p:txBody>
      </p:sp>
      <p:sp>
        <p:nvSpPr>
          <p:cNvPr id="11" name="Google Shape;11;p2"/>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lt1"/>
              </a:buClr>
              <a:buSzPts val="10267"/>
              <a:buFont typeface="Cambria"/>
              <a:buNone/>
              <a:defRPr sz="10267" b="1" i="0" u="none" strike="noStrike" cap="none">
                <a:solidFill>
                  <a:schemeClr val="lt1"/>
                </a:solidFill>
                <a:latin typeface="Cambria"/>
                <a:ea typeface="Cambria"/>
                <a:cs typeface="Cambria"/>
                <a:sym typeface="Cambri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Google Shape;12;p2"/>
          <p:cNvSpPr txBox="1">
            <a:spLocks noGrp="1"/>
          </p:cNvSpPr>
          <p:nvPr>
            <p:ph type="body" idx="1"/>
          </p:nvPr>
        </p:nvSpPr>
        <p:spPr>
          <a:xfrm>
            <a:off x="7467600" y="5267325"/>
            <a:ext cx="36271200" cy="20675919"/>
          </a:xfrm>
          <a:prstGeom prst="rect">
            <a:avLst/>
          </a:prstGeom>
          <a:noFill/>
          <a:ln>
            <a:noFill/>
          </a:ln>
        </p:spPr>
        <p:txBody>
          <a:bodyPr spcFirstLastPara="1" wrap="square" lIns="91425" tIns="45700" rIns="91425" bIns="45700" anchor="t" anchorCtr="0">
            <a:normAutofit/>
          </a:bodyPr>
          <a:lstStyle>
            <a:lvl1pPr marL="457200" marR="0" lvl="0" indent="-436054" algn="l" rtl="0">
              <a:lnSpc>
                <a:spcPct val="100000"/>
              </a:lnSpc>
              <a:spcBef>
                <a:spcPts val="1400"/>
              </a:spcBef>
              <a:spcAft>
                <a:spcPts val="0"/>
              </a:spcAft>
              <a:buClr>
                <a:schemeClr val="accent2"/>
              </a:buClr>
              <a:buSzPts val="3267"/>
              <a:buFont typeface="Arial"/>
              <a:buChar char="•"/>
              <a:defRPr sz="3266"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3pPr>
            <a:lvl4pPr marL="1828800" marR="0" lvl="3"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4pPr>
            <a:lvl5pPr marL="2286000" marR="0" lvl="4"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5pPr>
            <a:lvl6pPr marL="2743200" marR="0" lvl="5"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6pPr>
            <a:lvl7pPr marL="3200400" marR="0" lvl="6"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7pPr>
            <a:lvl8pPr marL="3657600" marR="0" lvl="7"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8pPr>
            <a:lvl9pPr marL="4114800" marR="0" lvl="8"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9pPr>
          </a:lstStyle>
          <a:p>
            <a:endParaRPr/>
          </a:p>
        </p:txBody>
      </p:sp>
      <p:sp>
        <p:nvSpPr>
          <p:cNvPr id="13" name="Google Shape;13;p2"/>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4" name="Google Shape;14;p2"/>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5" name="Google Shape;15;p2"/>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867" b="0" i="0" u="none" strike="noStrike" cap="none">
                <a:solidFill>
                  <a:srgbClr val="8B8B8D"/>
                </a:solidFill>
                <a:latin typeface="Calibri"/>
                <a:ea typeface="Calibri"/>
                <a:cs typeface="Calibri"/>
                <a:sym typeface="Calibri"/>
              </a:defRPr>
            </a:lvl1pPr>
            <a:lvl2pPr marL="0" marR="0" lvl="1" indent="0" algn="r" rtl="0">
              <a:spcBef>
                <a:spcPts val="0"/>
              </a:spcBef>
              <a:buNone/>
              <a:defRPr sz="1867" b="0" i="0" u="none" strike="noStrike" cap="none">
                <a:solidFill>
                  <a:srgbClr val="8B8B8D"/>
                </a:solidFill>
                <a:latin typeface="Calibri"/>
                <a:ea typeface="Calibri"/>
                <a:cs typeface="Calibri"/>
                <a:sym typeface="Calibri"/>
              </a:defRPr>
            </a:lvl2pPr>
            <a:lvl3pPr marL="0" marR="0" lvl="2" indent="0" algn="r" rtl="0">
              <a:spcBef>
                <a:spcPts val="0"/>
              </a:spcBef>
              <a:buNone/>
              <a:defRPr sz="1867" b="0" i="0" u="none" strike="noStrike" cap="none">
                <a:solidFill>
                  <a:srgbClr val="8B8B8D"/>
                </a:solidFill>
                <a:latin typeface="Calibri"/>
                <a:ea typeface="Calibri"/>
                <a:cs typeface="Calibri"/>
                <a:sym typeface="Calibri"/>
              </a:defRPr>
            </a:lvl3pPr>
            <a:lvl4pPr marL="0" marR="0" lvl="3" indent="0" algn="r" rtl="0">
              <a:spcBef>
                <a:spcPts val="0"/>
              </a:spcBef>
              <a:buNone/>
              <a:defRPr sz="1867" b="0" i="0" u="none" strike="noStrike" cap="none">
                <a:solidFill>
                  <a:srgbClr val="8B8B8D"/>
                </a:solidFill>
                <a:latin typeface="Calibri"/>
                <a:ea typeface="Calibri"/>
                <a:cs typeface="Calibri"/>
                <a:sym typeface="Calibri"/>
              </a:defRPr>
            </a:lvl4pPr>
            <a:lvl5pPr marL="0" marR="0" lvl="4" indent="0" algn="r" rtl="0">
              <a:spcBef>
                <a:spcPts val="0"/>
              </a:spcBef>
              <a:buNone/>
              <a:defRPr sz="1867" b="0" i="0" u="none" strike="noStrike" cap="none">
                <a:solidFill>
                  <a:srgbClr val="8B8B8D"/>
                </a:solidFill>
                <a:latin typeface="Calibri"/>
                <a:ea typeface="Calibri"/>
                <a:cs typeface="Calibri"/>
                <a:sym typeface="Calibri"/>
              </a:defRPr>
            </a:lvl5pPr>
            <a:lvl6pPr marL="0" marR="0" lvl="5" indent="0" algn="r" rtl="0">
              <a:spcBef>
                <a:spcPts val="0"/>
              </a:spcBef>
              <a:buNone/>
              <a:defRPr sz="1867" b="0" i="0" u="none" strike="noStrike" cap="none">
                <a:solidFill>
                  <a:srgbClr val="8B8B8D"/>
                </a:solidFill>
                <a:latin typeface="Calibri"/>
                <a:ea typeface="Calibri"/>
                <a:cs typeface="Calibri"/>
                <a:sym typeface="Calibri"/>
              </a:defRPr>
            </a:lvl6pPr>
            <a:lvl7pPr marL="0" marR="0" lvl="6" indent="0" algn="r" rtl="0">
              <a:spcBef>
                <a:spcPts val="0"/>
              </a:spcBef>
              <a:buNone/>
              <a:defRPr sz="1867" b="0" i="0" u="none" strike="noStrike" cap="none">
                <a:solidFill>
                  <a:srgbClr val="8B8B8D"/>
                </a:solidFill>
                <a:latin typeface="Calibri"/>
                <a:ea typeface="Calibri"/>
                <a:cs typeface="Calibri"/>
                <a:sym typeface="Calibri"/>
              </a:defRPr>
            </a:lvl7pPr>
            <a:lvl8pPr marL="0" marR="0" lvl="7" indent="0" algn="r" rtl="0">
              <a:spcBef>
                <a:spcPts val="0"/>
              </a:spcBef>
              <a:buNone/>
              <a:defRPr sz="1867" b="0" i="0" u="none" strike="noStrike" cap="none">
                <a:solidFill>
                  <a:srgbClr val="8B8B8D"/>
                </a:solidFill>
                <a:latin typeface="Calibri"/>
                <a:ea typeface="Calibri"/>
                <a:cs typeface="Calibri"/>
                <a:sym typeface="Calibri"/>
              </a:defRPr>
            </a:lvl8pPr>
            <a:lvl9pPr marL="0" marR="0" lvl="8" indent="0" algn="r" rtl="0">
              <a:spcBef>
                <a:spcPts val="0"/>
              </a:spcBef>
              <a:buNone/>
              <a:defRPr sz="1867" b="0" i="0" u="none" strike="noStrike" cap="none">
                <a:solidFill>
                  <a:srgbClr val="8B8B8D"/>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AR"/>
              <a:t>‹#›</a:t>
            </a:fld>
            <a:endParaRPr/>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9072">
          <p15:clr>
            <a:srgbClr val="A4A3A4"/>
          </p15:clr>
        </p15:guide>
        <p15:guide id="2" pos="840">
          <p15:clr>
            <a:srgbClr val="A4A3A4"/>
          </p15:clr>
        </p15:guide>
        <p15:guide id="3" pos="31416">
          <p15:clr>
            <a:srgbClr val="A4A3A4"/>
          </p15:clr>
        </p15:guide>
        <p15:guide id="4" pos="16128">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mailto:luciavelascopelozo@gmail.com" TargetMode="External"/><Relationship Id="rId5" Type="http://schemas.openxmlformats.org/officeDocument/2006/relationships/hyperlink" Target="mailto:asrosciani@gmail.com" TargetMode="Externa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7782"/>
            <a:ext cx="51206400" cy="4355573"/>
          </a:xfrm>
          <a:prstGeom prst="rect">
            <a:avLst/>
          </a:prstGeom>
        </p:spPr>
      </p:pic>
      <p:sp>
        <p:nvSpPr>
          <p:cNvPr id="45" name="Google Shape;45;p1"/>
          <p:cNvSpPr/>
          <p:nvPr/>
        </p:nvSpPr>
        <p:spPr>
          <a:xfrm>
            <a:off x="-31585" y="4320171"/>
            <a:ext cx="51206400" cy="28929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6" name="Google Shape;46;p1"/>
          <p:cNvSpPr/>
          <p:nvPr/>
        </p:nvSpPr>
        <p:spPr>
          <a:xfrm>
            <a:off x="0" y="3372369"/>
            <a:ext cx="51206400" cy="910391"/>
          </a:xfrm>
          <a:prstGeom prst="rect">
            <a:avLst/>
          </a:prstGeom>
          <a:solidFill>
            <a:srgbClr val="E2208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7" name="Google Shape;47;p1"/>
          <p:cNvSpPr/>
          <p:nvPr/>
        </p:nvSpPr>
        <p:spPr>
          <a:xfrm>
            <a:off x="34567546" y="3333582"/>
            <a:ext cx="2755586" cy="949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8" name="Google Shape;48;p1"/>
          <p:cNvSpPr txBox="1">
            <a:spLocks noGrp="1"/>
          </p:cNvSpPr>
          <p:nvPr>
            <p:ph type="title"/>
          </p:nvPr>
        </p:nvSpPr>
        <p:spPr>
          <a:xfrm>
            <a:off x="1678821" y="453078"/>
            <a:ext cx="2321411" cy="2873899"/>
          </a:xfrm>
          <a:prstGeom prst="rect">
            <a:avLst/>
          </a:prstGeom>
          <a:noFill/>
          <a:ln>
            <a:noFill/>
          </a:ln>
        </p:spPr>
        <p:txBody>
          <a:bodyPr spcFirstLastPara="1" wrap="square" lIns="91425" tIns="45700" rIns="91425" bIns="45700" anchor="b" anchorCtr="0">
            <a:noAutofit/>
          </a:bodyPr>
          <a:lstStyle/>
          <a:p>
            <a:pPr marL="0" lvl="0" indent="0" algn="ctr" rtl="0">
              <a:lnSpc>
                <a:spcPct val="81250"/>
              </a:lnSpc>
              <a:spcBef>
                <a:spcPts val="0"/>
              </a:spcBef>
              <a:spcAft>
                <a:spcPts val="0"/>
              </a:spcAft>
              <a:buClr>
                <a:srgbClr val="FFCE3A"/>
              </a:buClr>
              <a:buSzPts val="5000"/>
              <a:buFont typeface="Arial"/>
              <a:buNone/>
            </a:pPr>
            <a:r>
              <a:rPr lang="es-AR" sz="5000" dirty="0">
                <a:solidFill>
                  <a:srgbClr val="FFCE3A"/>
                </a:solidFill>
                <a:latin typeface="Arial"/>
                <a:ea typeface="Arial"/>
                <a:cs typeface="Arial"/>
                <a:sym typeface="Arial"/>
              </a:rPr>
              <a:t>EJE</a:t>
            </a:r>
            <a:br>
              <a:rPr lang="es-AR" sz="9600" dirty="0">
                <a:solidFill>
                  <a:srgbClr val="FFCE3A"/>
                </a:solidFill>
                <a:latin typeface="Arial"/>
                <a:ea typeface="Arial"/>
                <a:cs typeface="Arial"/>
                <a:sym typeface="Arial"/>
              </a:rPr>
            </a:br>
            <a:r>
              <a:rPr lang="es-AR" sz="16000" dirty="0">
                <a:solidFill>
                  <a:srgbClr val="FFCE3A"/>
                </a:solidFill>
                <a:latin typeface="Arial"/>
                <a:ea typeface="Arial"/>
                <a:cs typeface="Arial"/>
                <a:sym typeface="Arial"/>
              </a:rPr>
              <a:t>1</a:t>
            </a:r>
            <a:endParaRPr sz="16000" dirty="0">
              <a:solidFill>
                <a:srgbClr val="FFCE3A"/>
              </a:solidFill>
              <a:latin typeface="Arial"/>
              <a:ea typeface="Arial"/>
              <a:cs typeface="Arial"/>
              <a:sym typeface="Arial"/>
            </a:endParaRPr>
          </a:p>
        </p:txBody>
      </p:sp>
      <p:sp>
        <p:nvSpPr>
          <p:cNvPr id="49" name="Google Shape;49;p1"/>
          <p:cNvSpPr>
            <a:spLocks noGrp="1"/>
          </p:cNvSpPr>
          <p:nvPr>
            <p:ph type="body" idx="2"/>
          </p:nvPr>
        </p:nvSpPr>
        <p:spPr>
          <a:xfrm>
            <a:off x="133350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OBJETIVOS </a:t>
            </a:r>
            <a:endParaRPr sz="4400" b="1" dirty="0">
              <a:latin typeface="Arial"/>
              <a:ea typeface="Arial"/>
              <a:cs typeface="Arial"/>
              <a:sym typeface="Arial"/>
            </a:endParaRPr>
          </a:p>
        </p:txBody>
      </p:sp>
      <p:sp>
        <p:nvSpPr>
          <p:cNvPr id="50" name="Google Shape;50;p1"/>
          <p:cNvSpPr txBox="1">
            <a:spLocks noGrp="1"/>
          </p:cNvSpPr>
          <p:nvPr>
            <p:ph type="body" idx="3"/>
          </p:nvPr>
        </p:nvSpPr>
        <p:spPr>
          <a:xfrm>
            <a:off x="1333500" y="6478388"/>
            <a:ext cx="14935200" cy="6000750"/>
          </a:xfrm>
          <a:prstGeom prst="rect">
            <a:avLst/>
          </a:prstGeom>
          <a:noFill/>
          <a:ln>
            <a:noFill/>
          </a:ln>
        </p:spPr>
        <p:txBody>
          <a:bodyPr spcFirstLastPara="1" wrap="square" lIns="365750" tIns="182875" rIns="91425" bIns="45700" anchor="t" anchorCtr="0">
            <a:normAutofit/>
          </a:bodyPr>
          <a:lstStyle/>
          <a:p>
            <a:pPr marL="203200" lvl="0" indent="0" algn="just" rtl="0">
              <a:lnSpc>
                <a:spcPct val="150000"/>
              </a:lnSpc>
              <a:spcBef>
                <a:spcPts val="1200"/>
              </a:spcBef>
              <a:spcAft>
                <a:spcPts val="0"/>
              </a:spcAft>
              <a:buSzPts val="3200"/>
              <a:buNone/>
            </a:pPr>
            <a:r>
              <a:rPr lang="es-ES" sz="3600" dirty="0">
                <a:latin typeface="Arial"/>
                <a:ea typeface="Arial"/>
                <a:cs typeface="Arial"/>
                <a:sym typeface="Arial"/>
              </a:rPr>
              <a:t>"Break </a:t>
            </a:r>
            <a:r>
              <a:rPr lang="es-ES" sz="3600" dirty="0" err="1">
                <a:latin typeface="Arial"/>
                <a:ea typeface="Arial"/>
                <a:cs typeface="Arial"/>
                <a:sym typeface="Arial"/>
              </a:rPr>
              <a:t>Out</a:t>
            </a:r>
            <a:r>
              <a:rPr lang="es-ES" sz="3600" dirty="0">
                <a:latin typeface="Arial"/>
                <a:ea typeface="Arial"/>
                <a:cs typeface="Arial"/>
                <a:sym typeface="Arial"/>
              </a:rPr>
              <a:t> Ciencia" buscó consolidar el aprendizaje de temas de biología celular, mediante una modalidad bimodal que integrara la flexibilidad del entorno virtual con la interacción presencial. Además, se buscó fomentar habilidades transversales como el pensamiento crítico, el desarrollo de habilidades comunicativas, el trabajo bajo presión, en equipo y la colaboración.</a:t>
            </a:r>
          </a:p>
          <a:p>
            <a:pPr marL="203200" lvl="0" indent="0" algn="l" rtl="0">
              <a:lnSpc>
                <a:spcPct val="100000"/>
              </a:lnSpc>
              <a:spcBef>
                <a:spcPts val="1200"/>
              </a:spcBef>
              <a:spcAft>
                <a:spcPts val="0"/>
              </a:spcAft>
              <a:buSzPts val="3200"/>
              <a:buNone/>
            </a:pPr>
            <a:endParaRPr sz="3200" dirty="0">
              <a:latin typeface="Arial"/>
              <a:ea typeface="Arial"/>
              <a:cs typeface="Arial"/>
              <a:sym typeface="Arial"/>
            </a:endParaRPr>
          </a:p>
        </p:txBody>
      </p:sp>
      <p:sp>
        <p:nvSpPr>
          <p:cNvPr id="51" name="Google Shape;51;p1"/>
          <p:cNvSpPr>
            <a:spLocks noGrp="1"/>
          </p:cNvSpPr>
          <p:nvPr>
            <p:ph type="body" idx="4"/>
          </p:nvPr>
        </p:nvSpPr>
        <p:spPr>
          <a:xfrm>
            <a:off x="1333500" y="13444592"/>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INTRODUCCIÓN O ENCUADRE</a:t>
            </a:r>
            <a:endParaRPr sz="4400" b="1" dirty="0">
              <a:latin typeface="Arial"/>
              <a:ea typeface="Arial"/>
              <a:cs typeface="Arial"/>
              <a:sym typeface="Arial"/>
            </a:endParaRPr>
          </a:p>
        </p:txBody>
      </p:sp>
      <p:sp>
        <p:nvSpPr>
          <p:cNvPr id="52" name="Google Shape;52;p1"/>
          <p:cNvSpPr txBox="1">
            <a:spLocks noGrp="1"/>
          </p:cNvSpPr>
          <p:nvPr>
            <p:ph type="body" idx="5"/>
          </p:nvPr>
        </p:nvSpPr>
        <p:spPr>
          <a:xfrm>
            <a:off x="1333500" y="14511393"/>
            <a:ext cx="14935200" cy="13455014"/>
          </a:xfrm>
          <a:prstGeom prst="rect">
            <a:avLst/>
          </a:prstGeom>
          <a:noFill/>
          <a:ln>
            <a:noFill/>
          </a:ln>
        </p:spPr>
        <p:txBody>
          <a:bodyPr spcFirstLastPara="1" wrap="square" lIns="365750" tIns="182875" rIns="91425" bIns="45700" anchor="t" anchorCtr="0">
            <a:normAutofit/>
          </a:bodyPr>
          <a:lstStyle/>
          <a:p>
            <a:pPr marL="533415" lvl="0" indent="0" algn="just" rtl="0">
              <a:lnSpc>
                <a:spcPct val="150000"/>
              </a:lnSpc>
              <a:spcBef>
                <a:spcPts val="0"/>
              </a:spcBef>
              <a:spcAft>
                <a:spcPts val="0"/>
              </a:spcAft>
              <a:buSzPts val="3200"/>
              <a:buNone/>
            </a:pPr>
            <a:r>
              <a:rPr lang="es-ES" sz="3800" dirty="0">
                <a:latin typeface="Arial"/>
                <a:ea typeface="Arial"/>
                <a:cs typeface="Arial"/>
                <a:sym typeface="Arial"/>
              </a:rPr>
              <a:t>En el presente ciclo lectivo de Introducción a las Ciencias Básicas (ICB), primer unidad curricular de la Carrera de Cs. Veterinarias, se implementó la estrategia didáctica "Break </a:t>
            </a:r>
            <a:r>
              <a:rPr lang="es-ES" sz="3800" dirty="0" err="1">
                <a:latin typeface="Arial"/>
                <a:ea typeface="Arial"/>
                <a:cs typeface="Arial"/>
                <a:sym typeface="Arial"/>
              </a:rPr>
              <a:t>Out</a:t>
            </a:r>
            <a:r>
              <a:rPr lang="es-ES" sz="3800" dirty="0">
                <a:latin typeface="Arial"/>
                <a:ea typeface="Arial"/>
                <a:cs typeface="Arial"/>
                <a:sym typeface="Arial"/>
              </a:rPr>
              <a:t> Ciencia" para reforzar aprendizajes de biología celular de manera dinámica e interactiva. Esta actividad combinó el aula virtual con el aula física, ofreciendo una experiencia de aprendizaje lúdica y colaborativa.</a:t>
            </a:r>
            <a:endParaRPr sz="3800" dirty="0">
              <a:latin typeface="Arial"/>
              <a:ea typeface="Arial"/>
              <a:cs typeface="Arial"/>
              <a:sym typeface="Arial"/>
            </a:endParaRPr>
          </a:p>
        </p:txBody>
      </p:sp>
      <p:sp>
        <p:nvSpPr>
          <p:cNvPr id="53" name="Google Shape;53;p1"/>
          <p:cNvSpPr>
            <a:spLocks noGrp="1"/>
          </p:cNvSpPr>
          <p:nvPr>
            <p:ph type="body" idx="8"/>
          </p:nvPr>
        </p:nvSpPr>
        <p:spPr>
          <a:xfrm>
            <a:off x="1813560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DESARROLLO </a:t>
            </a:r>
            <a:endParaRPr sz="4400" b="1">
              <a:latin typeface="Arial"/>
              <a:ea typeface="Arial"/>
              <a:cs typeface="Arial"/>
              <a:sym typeface="Arial"/>
            </a:endParaRPr>
          </a:p>
        </p:txBody>
      </p:sp>
      <p:sp>
        <p:nvSpPr>
          <p:cNvPr id="54" name="Google Shape;54;p1"/>
          <p:cNvSpPr txBox="1">
            <a:spLocks noGrp="1"/>
          </p:cNvSpPr>
          <p:nvPr>
            <p:ph type="body" idx="9"/>
          </p:nvPr>
        </p:nvSpPr>
        <p:spPr>
          <a:xfrm>
            <a:off x="18135600" y="6478388"/>
            <a:ext cx="14935200" cy="4066314"/>
          </a:xfrm>
          <a:prstGeom prst="rect">
            <a:avLst/>
          </a:prstGeom>
          <a:noFill/>
          <a:ln>
            <a:noFill/>
          </a:ln>
        </p:spPr>
        <p:txBody>
          <a:bodyPr spcFirstLastPara="1" wrap="square" lIns="365750" tIns="182875" rIns="91425" bIns="45700" anchor="t" anchorCtr="0">
            <a:noAutofit/>
          </a:bodyPr>
          <a:lstStyle/>
          <a:p>
            <a:pPr marL="533415" lvl="0" indent="0" algn="just" rtl="0">
              <a:lnSpc>
                <a:spcPct val="150000"/>
              </a:lnSpc>
              <a:spcBef>
                <a:spcPts val="0"/>
              </a:spcBef>
              <a:spcAft>
                <a:spcPts val="0"/>
              </a:spcAft>
              <a:buSzPts val="3200"/>
              <a:buNone/>
            </a:pPr>
            <a:r>
              <a:rPr lang="es-ES" sz="3600" dirty="0">
                <a:latin typeface="Arial"/>
                <a:ea typeface="Arial"/>
                <a:cs typeface="Arial"/>
                <a:sym typeface="Arial"/>
              </a:rPr>
              <a:t>La actividad se desarrolló en pequeños grupos de estudiantes que debían superar una serie de nueve desafíos relacionados con la estructura y función de las </a:t>
            </a:r>
            <a:r>
              <a:rPr lang="es-ES" sz="3600" dirty="0" err="1">
                <a:latin typeface="Arial"/>
                <a:ea typeface="Arial"/>
                <a:cs typeface="Arial"/>
                <a:sym typeface="Arial"/>
              </a:rPr>
              <a:t>organelas</a:t>
            </a:r>
            <a:r>
              <a:rPr lang="es-ES" sz="3600" dirty="0">
                <a:latin typeface="Arial"/>
                <a:ea typeface="Arial"/>
                <a:cs typeface="Arial"/>
                <a:sym typeface="Arial"/>
              </a:rPr>
              <a:t> celulares. Presentes en un aula 520 estudiantes.</a:t>
            </a:r>
            <a:endParaRPr sz="3600" dirty="0">
              <a:latin typeface="Arial"/>
              <a:ea typeface="Arial"/>
              <a:cs typeface="Arial"/>
              <a:sym typeface="Arial"/>
            </a:endParaRPr>
          </a:p>
        </p:txBody>
      </p:sp>
      <p:sp>
        <p:nvSpPr>
          <p:cNvPr id="55" name="Google Shape;55;p1"/>
          <p:cNvSpPr txBox="1">
            <a:spLocks noGrp="1"/>
          </p:cNvSpPr>
          <p:nvPr>
            <p:ph type="body" idx="13"/>
          </p:nvPr>
        </p:nvSpPr>
        <p:spPr>
          <a:xfrm>
            <a:off x="18135600" y="10911844"/>
            <a:ext cx="14935200" cy="7632471"/>
          </a:xfrm>
          <a:prstGeom prst="rect">
            <a:avLst/>
          </a:prstGeom>
          <a:noFill/>
          <a:ln>
            <a:noFill/>
          </a:ln>
        </p:spPr>
        <p:txBody>
          <a:bodyPr spcFirstLastPara="1" wrap="square" lIns="365750" tIns="182875" rIns="91425" bIns="45700" anchor="t" anchorCtr="0">
            <a:normAutofit/>
          </a:bodyPr>
          <a:lstStyle/>
          <a:p>
            <a:pPr marL="533415" lvl="0" indent="0" algn="just">
              <a:lnSpc>
                <a:spcPct val="150000"/>
              </a:lnSpc>
              <a:spcBef>
                <a:spcPts val="0"/>
              </a:spcBef>
              <a:buSzPts val="3200"/>
              <a:buNone/>
            </a:pPr>
            <a:r>
              <a:rPr lang="es-ES" sz="3600" dirty="0">
                <a:latin typeface="Arial"/>
                <a:ea typeface="Arial"/>
                <a:cs typeface="Arial"/>
                <a:sym typeface="Arial"/>
              </a:rPr>
              <a:t>Los cuestionarios se encontraban en el aula Moodle, junto con la bibliografía específica para consultar en tiempo real. </a:t>
            </a:r>
          </a:p>
          <a:p>
            <a:pPr marL="533415" lvl="0" indent="0" algn="just">
              <a:lnSpc>
                <a:spcPct val="150000"/>
              </a:lnSpc>
              <a:spcBef>
                <a:spcPts val="0"/>
              </a:spcBef>
              <a:buSzPts val="3200"/>
              <a:buNone/>
            </a:pPr>
            <a:r>
              <a:rPr lang="es-ES" sz="3600" dirty="0">
                <a:latin typeface="Arial"/>
                <a:ea typeface="Arial"/>
                <a:cs typeface="Arial"/>
                <a:sym typeface="Arial"/>
              </a:rPr>
              <a:t>Un dúo de fiscales (ayudantes alumnos y/o docentes asistentes) estaba disponible en el aula presencial para corroborar la correcta resolución de cada desafío. Los grupos tenían dos horas en total para completar todos los desafíos, y no podían avanzar al siguiente sin haber finalizado correctamente el anterior.</a:t>
            </a:r>
          </a:p>
          <a:p>
            <a:pPr marL="533415" lvl="0" indent="0" algn="just">
              <a:lnSpc>
                <a:spcPct val="150000"/>
              </a:lnSpc>
              <a:spcBef>
                <a:spcPts val="0"/>
              </a:spcBef>
              <a:buSzPts val="3200"/>
              <a:buNone/>
            </a:pPr>
            <a:endParaRPr sz="3600" dirty="0">
              <a:latin typeface="Arial"/>
              <a:ea typeface="Arial"/>
              <a:cs typeface="Arial"/>
              <a:sym typeface="Arial"/>
            </a:endParaRPr>
          </a:p>
        </p:txBody>
      </p:sp>
      <p:sp>
        <p:nvSpPr>
          <p:cNvPr id="56" name="Google Shape;56;p1"/>
          <p:cNvSpPr txBox="1">
            <a:spLocks noGrp="1"/>
          </p:cNvSpPr>
          <p:nvPr>
            <p:ph type="body" idx="14"/>
          </p:nvPr>
        </p:nvSpPr>
        <p:spPr>
          <a:xfrm>
            <a:off x="18135600" y="18911457"/>
            <a:ext cx="14935200" cy="9054949"/>
          </a:xfrm>
          <a:prstGeom prst="rect">
            <a:avLst/>
          </a:prstGeom>
          <a:noFill/>
          <a:ln>
            <a:noFill/>
          </a:ln>
        </p:spPr>
        <p:txBody>
          <a:bodyPr spcFirstLastPara="1" wrap="square" lIns="91425" tIns="182875" rIns="91425" bIns="45700" anchor="t" anchorCtr="0">
            <a:normAutofit/>
          </a:bodyPr>
          <a:lstStyle/>
          <a:p>
            <a:pPr marL="533415" lvl="0" indent="0" algn="just" rtl="0">
              <a:lnSpc>
                <a:spcPct val="150000"/>
              </a:lnSpc>
              <a:spcBef>
                <a:spcPts val="0"/>
              </a:spcBef>
              <a:spcAft>
                <a:spcPts val="0"/>
              </a:spcAft>
              <a:buSzPts val="3200"/>
              <a:buNone/>
            </a:pPr>
            <a:r>
              <a:rPr lang="es-ES" sz="3600" dirty="0">
                <a:latin typeface="Arial"/>
                <a:ea typeface="Arial"/>
                <a:cs typeface="Arial"/>
                <a:sym typeface="Arial"/>
              </a:rPr>
              <a:t>El formato de juego, la exigencia del tiempo y el objetivo de "escapar" generaron un alto nivel de motivación y compromiso entre los estudiantes. La gamificación transformó el proceso de aprendizaje en una experiencia divertida y memorable. La necesidad de validar cada desafío antes de avanzar proporcionó una retroalimentación instantánea, permitiendo identificar y corregir errores al momento, consolidando la comprensión. Además, al trabajar en grupos, los estudiantes se apoyaron mutuamente, aprovechando las fortalezas individuales y gestionando el tiempo y los recursos a su propio ritmo.</a:t>
            </a:r>
            <a:endParaRPr sz="3600" dirty="0">
              <a:latin typeface="Arial"/>
              <a:ea typeface="Arial"/>
              <a:cs typeface="Arial"/>
              <a:sym typeface="Arial"/>
            </a:endParaRPr>
          </a:p>
        </p:txBody>
      </p:sp>
      <p:sp>
        <p:nvSpPr>
          <p:cNvPr id="57" name="Google Shape;57;p1"/>
          <p:cNvSpPr>
            <a:spLocks noGrp="1"/>
          </p:cNvSpPr>
          <p:nvPr>
            <p:ph type="body" idx="17"/>
          </p:nvPr>
        </p:nvSpPr>
        <p:spPr>
          <a:xfrm>
            <a:off x="3488436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CONCLUSIONES </a:t>
            </a:r>
            <a:endParaRPr sz="4400" b="1">
              <a:latin typeface="Arial"/>
              <a:ea typeface="Arial"/>
              <a:cs typeface="Arial"/>
              <a:sym typeface="Arial"/>
            </a:endParaRPr>
          </a:p>
        </p:txBody>
      </p:sp>
      <p:sp>
        <p:nvSpPr>
          <p:cNvPr id="58" name="Google Shape;58;p1"/>
          <p:cNvSpPr txBox="1">
            <a:spLocks noGrp="1"/>
          </p:cNvSpPr>
          <p:nvPr>
            <p:ph type="body" idx="18"/>
          </p:nvPr>
        </p:nvSpPr>
        <p:spPr>
          <a:xfrm>
            <a:off x="34884360" y="6478387"/>
            <a:ext cx="14935200" cy="9154113"/>
          </a:xfrm>
          <a:prstGeom prst="rect">
            <a:avLst/>
          </a:prstGeom>
          <a:noFill/>
          <a:ln>
            <a:noFill/>
          </a:ln>
        </p:spPr>
        <p:txBody>
          <a:bodyPr spcFirstLastPara="1" wrap="square" lIns="365750" tIns="182875" rIns="91425" bIns="45700" anchor="t" anchorCtr="0">
            <a:normAutofit/>
          </a:bodyPr>
          <a:lstStyle/>
          <a:p>
            <a:pPr marL="533415" lvl="0" indent="0" algn="just" rtl="0">
              <a:lnSpc>
                <a:spcPct val="150000"/>
              </a:lnSpc>
              <a:spcBef>
                <a:spcPts val="0"/>
              </a:spcBef>
              <a:spcAft>
                <a:spcPts val="0"/>
              </a:spcAft>
              <a:buSzPts val="3200"/>
              <a:buNone/>
            </a:pPr>
            <a:r>
              <a:rPr lang="es-ES" sz="3600" dirty="0">
                <a:latin typeface="+mj-lt"/>
              </a:rPr>
              <a:t>La experiencia "Break </a:t>
            </a:r>
            <a:r>
              <a:rPr lang="es-ES" sz="3600" dirty="0" err="1">
                <a:latin typeface="+mj-lt"/>
              </a:rPr>
              <a:t>Out</a:t>
            </a:r>
            <a:r>
              <a:rPr lang="es-ES" sz="3600" dirty="0">
                <a:latin typeface="+mj-lt"/>
              </a:rPr>
              <a:t> Ciencia" demostró ser una estrategia efectiva para el aprendizaje de la biología celular, transformando la revisión de contenidos en una aventura colaborativa y enriquecedora. Los juegos de escape obligan a los estudiantes a ser protagonistas de su aprendizaje, investigando, analizando y aplicando sus conocimientos para resolver los desafíos. Esta modalidad bimodal permitió una retroalimentación inmediata y personalizada, consolidando la comprensión y fomentando el desarrollo de habilidades transversales esenciales para el éxito académico y profesional.</a:t>
            </a:r>
            <a:endParaRPr sz="3600" dirty="0">
              <a:latin typeface="+mj-lt"/>
            </a:endParaRPr>
          </a:p>
        </p:txBody>
      </p:sp>
      <p:pic>
        <p:nvPicPr>
          <p:cNvPr id="2" name="Picture 1">
            <a:extLst>
              <a:ext uri="{FF2B5EF4-FFF2-40B4-BE49-F238E27FC236}">
                <a16:creationId xmlns:a16="http://schemas.microsoft.com/office/drawing/2014/main" id="{62C5384C-3667-E131-CCE9-8C17D1F39DB5}"/>
              </a:ext>
            </a:extLst>
          </p:cNvPr>
          <p:cNvPicPr>
            <a:picLocks noChangeAspect="1"/>
          </p:cNvPicPr>
          <p:nvPr/>
        </p:nvPicPr>
        <p:blipFill>
          <a:blip r:embed="rId4"/>
          <a:stretch>
            <a:fillRect/>
          </a:stretch>
        </p:blipFill>
        <p:spPr>
          <a:xfrm>
            <a:off x="37434338" y="15510020"/>
            <a:ext cx="9835243" cy="6953517"/>
          </a:xfrm>
          <a:prstGeom prst="rect">
            <a:avLst/>
          </a:prstGeom>
        </p:spPr>
      </p:pic>
      <p:sp>
        <p:nvSpPr>
          <p:cNvPr id="59" name="Google Shape;59;p1"/>
          <p:cNvSpPr txBox="1">
            <a:spLocks noGrp="1"/>
          </p:cNvSpPr>
          <p:nvPr>
            <p:ph type="body" idx="19"/>
          </p:nvPr>
        </p:nvSpPr>
        <p:spPr>
          <a:xfrm>
            <a:off x="34854572" y="16062737"/>
            <a:ext cx="14935200" cy="6400800"/>
          </a:xfrm>
          <a:prstGeom prst="rect">
            <a:avLst/>
          </a:prstGeom>
          <a:noFill/>
          <a:ln>
            <a:noFill/>
          </a:ln>
        </p:spPr>
        <p:txBody>
          <a:bodyPr spcFirstLastPara="1" wrap="square" lIns="365750" tIns="182875" rIns="91425" bIns="45700" anchor="t" anchorCtr="0">
            <a:normAutofit/>
          </a:bodyPr>
          <a:lstStyle/>
          <a:p>
            <a:pPr marL="533415" lvl="0" indent="-330215" algn="l" rtl="0">
              <a:lnSpc>
                <a:spcPct val="100000"/>
              </a:lnSpc>
              <a:spcBef>
                <a:spcPts val="0"/>
              </a:spcBef>
              <a:spcAft>
                <a:spcPts val="0"/>
              </a:spcAft>
              <a:buSzPts val="3200"/>
              <a:buNone/>
            </a:pPr>
            <a:endParaRPr sz="3600" dirty="0">
              <a:latin typeface="Arial"/>
              <a:ea typeface="Arial"/>
              <a:cs typeface="Arial"/>
              <a:sym typeface="Arial"/>
            </a:endParaRPr>
          </a:p>
        </p:txBody>
      </p:sp>
      <p:sp>
        <p:nvSpPr>
          <p:cNvPr id="60" name="Google Shape;60;p1"/>
          <p:cNvSpPr>
            <a:spLocks noGrp="1"/>
          </p:cNvSpPr>
          <p:nvPr>
            <p:ph type="body" idx="20"/>
          </p:nvPr>
        </p:nvSpPr>
        <p:spPr>
          <a:xfrm>
            <a:off x="34884360" y="22893773"/>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REFERENCIAS</a:t>
            </a:r>
            <a:endParaRPr sz="4400" b="1">
              <a:latin typeface="Arial"/>
              <a:ea typeface="Arial"/>
              <a:cs typeface="Arial"/>
              <a:sym typeface="Arial"/>
            </a:endParaRPr>
          </a:p>
        </p:txBody>
      </p:sp>
      <p:sp>
        <p:nvSpPr>
          <p:cNvPr id="61" name="Google Shape;61;p1"/>
          <p:cNvSpPr txBox="1">
            <a:spLocks noGrp="1"/>
          </p:cNvSpPr>
          <p:nvPr>
            <p:ph type="body" idx="21"/>
          </p:nvPr>
        </p:nvSpPr>
        <p:spPr>
          <a:xfrm>
            <a:off x="34884360" y="23965907"/>
            <a:ext cx="14935200" cy="4000500"/>
          </a:xfrm>
          <a:prstGeom prst="rect">
            <a:avLst/>
          </a:prstGeom>
          <a:noFill/>
          <a:ln>
            <a:noFill/>
          </a:ln>
        </p:spPr>
        <p:txBody>
          <a:bodyPr spcFirstLastPara="1" wrap="square" lIns="365750" tIns="182875" rIns="91425" bIns="45700" anchor="t" anchorCtr="0">
            <a:normAutofit/>
          </a:bodyPr>
          <a:lstStyle/>
          <a:p>
            <a:pPr marL="533415" lvl="0" indent="-330215" algn="l" rtl="0">
              <a:lnSpc>
                <a:spcPct val="100000"/>
              </a:lnSpc>
              <a:spcBef>
                <a:spcPts val="0"/>
              </a:spcBef>
              <a:spcAft>
                <a:spcPts val="0"/>
              </a:spcAft>
              <a:buSzPts val="3200"/>
              <a:buNone/>
            </a:pPr>
            <a:r>
              <a:rPr lang="es-ES" sz="3200" dirty="0">
                <a:latin typeface="Arial"/>
                <a:ea typeface="Arial"/>
                <a:cs typeface="Arial"/>
                <a:sym typeface="Arial"/>
              </a:rPr>
              <a:t>Furman, Melina. 2021. Enseñar Distinto. Guía para innovar sin perderse en el camino. Siglo Veintiuno Editores. Argentina.</a:t>
            </a:r>
          </a:p>
          <a:p>
            <a:pPr marL="533415" lvl="0" indent="-330215" algn="l" rtl="0">
              <a:lnSpc>
                <a:spcPct val="100000"/>
              </a:lnSpc>
              <a:spcBef>
                <a:spcPts val="0"/>
              </a:spcBef>
              <a:spcAft>
                <a:spcPts val="0"/>
              </a:spcAft>
              <a:buSzPts val="3200"/>
              <a:buNone/>
            </a:pPr>
            <a:r>
              <a:rPr lang="es-ES" sz="3200" dirty="0">
                <a:latin typeface="Arial"/>
                <a:ea typeface="Arial"/>
                <a:cs typeface="Arial"/>
                <a:sym typeface="Arial"/>
              </a:rPr>
              <a:t>Furman, Melina. 2024. Curiosidad extrema. Experimentos para entrenar los superpoderes de tu cerebro. Siglo Veintiuno Editores. Argentina.</a:t>
            </a:r>
          </a:p>
          <a:p>
            <a:pPr marL="533415" lvl="0" indent="-330215" algn="l" rtl="0">
              <a:lnSpc>
                <a:spcPct val="100000"/>
              </a:lnSpc>
              <a:spcBef>
                <a:spcPts val="0"/>
              </a:spcBef>
              <a:spcAft>
                <a:spcPts val="0"/>
              </a:spcAft>
              <a:buSzPts val="3200"/>
              <a:buNone/>
            </a:pPr>
            <a:r>
              <a:rPr lang="es-ES" sz="3200" dirty="0">
                <a:latin typeface="Arial"/>
                <a:ea typeface="Arial"/>
                <a:cs typeface="Arial"/>
                <a:sym typeface="Arial"/>
              </a:rPr>
              <a:t>Insaurralde, Mónica (</a:t>
            </a:r>
            <a:r>
              <a:rPr lang="es-ES" sz="3200" dirty="0" err="1">
                <a:latin typeface="Arial"/>
                <a:ea typeface="Arial"/>
                <a:cs typeface="Arial"/>
                <a:sym typeface="Arial"/>
              </a:rPr>
              <a:t>comp</a:t>
            </a:r>
            <a:r>
              <a:rPr lang="es-ES" sz="3200" dirty="0">
                <a:latin typeface="Arial"/>
                <a:ea typeface="Arial"/>
                <a:cs typeface="Arial"/>
                <a:sym typeface="Arial"/>
              </a:rPr>
              <a:t>). 2016. La enseñanza en la educación superior. Investigaciones, experiencias y desafíos. </a:t>
            </a:r>
            <a:r>
              <a:rPr lang="es-ES" sz="3200" dirty="0" err="1">
                <a:latin typeface="Arial"/>
                <a:ea typeface="Arial"/>
                <a:cs typeface="Arial"/>
                <a:sym typeface="Arial"/>
              </a:rPr>
              <a:t>Noveduc</a:t>
            </a:r>
            <a:r>
              <a:rPr lang="es-ES" sz="3200" dirty="0">
                <a:latin typeface="Arial"/>
                <a:ea typeface="Arial"/>
                <a:cs typeface="Arial"/>
                <a:sym typeface="Arial"/>
              </a:rPr>
              <a:t>. Colección Universidad. Bs. As. Argentina.</a:t>
            </a:r>
          </a:p>
          <a:p>
            <a:pPr marL="533415" lvl="0" indent="-330215" algn="l" rtl="0">
              <a:lnSpc>
                <a:spcPct val="100000"/>
              </a:lnSpc>
              <a:spcBef>
                <a:spcPts val="0"/>
              </a:spcBef>
              <a:spcAft>
                <a:spcPts val="0"/>
              </a:spcAft>
              <a:buSzPts val="3200"/>
              <a:buNone/>
            </a:pPr>
            <a:endParaRPr sz="3200" dirty="0">
              <a:latin typeface="Arial"/>
              <a:ea typeface="Arial"/>
              <a:cs typeface="Arial"/>
              <a:sym typeface="Arial"/>
            </a:endParaRPr>
          </a:p>
        </p:txBody>
      </p:sp>
      <p:sp>
        <p:nvSpPr>
          <p:cNvPr id="63" name="Google Shape;63;p1"/>
          <p:cNvSpPr txBox="1">
            <a:spLocks noGrp="1"/>
          </p:cNvSpPr>
          <p:nvPr>
            <p:ph type="body" idx="1"/>
          </p:nvPr>
        </p:nvSpPr>
        <p:spPr>
          <a:xfrm>
            <a:off x="34854572" y="3578312"/>
            <a:ext cx="16919074" cy="60985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2800"/>
              <a:buNone/>
            </a:pPr>
            <a:r>
              <a:rPr lang="es-AR" b="1" dirty="0">
                <a:solidFill>
                  <a:schemeClr val="dk1"/>
                </a:solidFill>
              </a:rPr>
              <a:t>PERTENENCIA  </a:t>
            </a:r>
            <a:r>
              <a:rPr lang="es-AR" dirty="0"/>
              <a:t>      </a:t>
            </a:r>
            <a:r>
              <a:rPr lang="es-AR" sz="4000" dirty="0">
                <a:latin typeface="+mj-lt"/>
              </a:rPr>
              <a:t>Facultad de Ciencias Veterinarias</a:t>
            </a:r>
            <a:r>
              <a:rPr lang="es-AR" dirty="0"/>
              <a:t> </a:t>
            </a:r>
            <a:endParaRPr dirty="0"/>
          </a:p>
        </p:txBody>
      </p:sp>
      <p:sp>
        <p:nvSpPr>
          <p:cNvPr id="64" name="Google Shape;64;p1"/>
          <p:cNvSpPr/>
          <p:nvPr/>
        </p:nvSpPr>
        <p:spPr>
          <a:xfrm>
            <a:off x="816641" y="3355848"/>
            <a:ext cx="2022886" cy="92535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rgbClr val="FFCE3A"/>
              </a:solidFill>
              <a:latin typeface="Calibri"/>
              <a:ea typeface="Calibri"/>
              <a:cs typeface="Calibri"/>
              <a:sym typeface="Calibri"/>
            </a:endParaRPr>
          </a:p>
        </p:txBody>
      </p:sp>
      <p:sp>
        <p:nvSpPr>
          <p:cNvPr id="65" name="Google Shape;65;p1"/>
          <p:cNvSpPr txBox="1">
            <a:spLocks noGrp="1"/>
          </p:cNvSpPr>
          <p:nvPr>
            <p:ph type="body" idx="1"/>
          </p:nvPr>
        </p:nvSpPr>
        <p:spPr>
          <a:xfrm>
            <a:off x="1066780" y="3559278"/>
            <a:ext cx="32433986" cy="808432"/>
          </a:xfrm>
          <a:prstGeom prst="rect">
            <a:avLst/>
          </a:prstGeom>
          <a:noFill/>
          <a:ln>
            <a:noFill/>
          </a:ln>
        </p:spPr>
        <p:txBody>
          <a:bodyPr spcFirstLastPara="1" wrap="square" lIns="91425" tIns="45700" rIns="91425" bIns="45700" anchor="t" anchorCtr="0">
            <a:noAutofit/>
          </a:bodyPr>
          <a:lstStyle/>
          <a:p>
            <a:pPr marL="0" lvl="0" indent="0"/>
            <a:r>
              <a:rPr lang="es-AR" sz="4000" b="1" dirty="0">
                <a:solidFill>
                  <a:schemeClr val="dk1"/>
                </a:solidFill>
                <a:latin typeface="+mj-lt"/>
              </a:rPr>
              <a:t>AUTORES </a:t>
            </a:r>
            <a:r>
              <a:rPr lang="es-AR" sz="3200" b="1" dirty="0">
                <a:solidFill>
                  <a:schemeClr val="dk1"/>
                </a:solidFill>
                <a:latin typeface="+mj-lt"/>
              </a:rPr>
              <a:t>      </a:t>
            </a:r>
            <a:r>
              <a:rPr lang="es-ES" sz="3200" dirty="0">
                <a:latin typeface="+mj-lt"/>
              </a:rPr>
              <a:t>Rosciani, Adriana Silvia, </a:t>
            </a:r>
            <a:r>
              <a:rPr lang="es-ES" sz="3200" dirty="0">
                <a:latin typeface="+mj-lt"/>
                <a:hlinkClick r:id="rId5"/>
              </a:rPr>
              <a:t>asrosciani@gmail.com</a:t>
            </a:r>
            <a:r>
              <a:rPr lang="es-ES" sz="3200" dirty="0">
                <a:latin typeface="+mj-lt"/>
              </a:rPr>
              <a:t>; Lucía Velazco Peloso, </a:t>
            </a:r>
            <a:r>
              <a:rPr lang="es-ES" sz="3200" dirty="0">
                <a:latin typeface="+mj-lt"/>
                <a:hlinkClick r:id="rId6"/>
              </a:rPr>
              <a:t>luciavelascopelozo@gmail.com</a:t>
            </a:r>
            <a:r>
              <a:rPr lang="es-ES" sz="3200" dirty="0">
                <a:latin typeface="+mj-lt"/>
              </a:rPr>
              <a:t>; María Gabriela </a:t>
            </a:r>
            <a:r>
              <a:rPr lang="es-ES" sz="3200" dirty="0" err="1">
                <a:latin typeface="+mj-lt"/>
              </a:rPr>
              <a:t>Vicentín</a:t>
            </a:r>
            <a:r>
              <a:rPr lang="es-ES" sz="3200" dirty="0">
                <a:latin typeface="+mj-lt"/>
              </a:rPr>
              <a:t>, gabyvicentin@yahoo.com.ar</a:t>
            </a:r>
          </a:p>
        </p:txBody>
      </p:sp>
      <p:sp>
        <p:nvSpPr>
          <p:cNvPr id="66" name="Google Shape;66;p1"/>
          <p:cNvSpPr txBox="1"/>
          <p:nvPr/>
        </p:nvSpPr>
        <p:spPr>
          <a:xfrm>
            <a:off x="4628028" y="600650"/>
            <a:ext cx="39583211" cy="2200223"/>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chemeClr val="lt1"/>
              </a:buClr>
              <a:buSzPts val="8200"/>
              <a:buFont typeface="Arial"/>
              <a:buNone/>
            </a:pPr>
            <a:r>
              <a:rPr lang="es-AR" sz="8000" b="1" i="0" u="none" strike="noStrike" cap="none" dirty="0">
                <a:solidFill>
                  <a:schemeClr val="lt1"/>
                </a:solidFill>
                <a:latin typeface="Arial"/>
                <a:ea typeface="Arial"/>
                <a:cs typeface="Arial"/>
                <a:sym typeface="Arial"/>
              </a:rPr>
              <a:t>Break </a:t>
            </a:r>
            <a:r>
              <a:rPr lang="es-AR" sz="8000" b="1" i="0" u="none" strike="noStrike" cap="none" dirty="0" err="1">
                <a:solidFill>
                  <a:schemeClr val="lt1"/>
                </a:solidFill>
                <a:latin typeface="Arial"/>
                <a:ea typeface="Arial"/>
                <a:cs typeface="Arial"/>
                <a:sym typeface="Arial"/>
              </a:rPr>
              <a:t>out</a:t>
            </a:r>
            <a:r>
              <a:rPr lang="es-AR" sz="8000" b="1" i="0" u="none" strike="noStrike" cap="none" dirty="0">
                <a:solidFill>
                  <a:schemeClr val="lt1"/>
                </a:solidFill>
                <a:latin typeface="Arial"/>
                <a:ea typeface="Arial"/>
                <a:cs typeface="Arial"/>
                <a:sym typeface="Arial"/>
              </a:rPr>
              <a:t> Ciencia Bimodal </a:t>
            </a:r>
            <a:endParaRPr sz="8000" b="1" i="0" u="none" strike="noStrike" cap="none" dirty="0">
              <a:solidFill>
                <a:schemeClr val="lt1"/>
              </a:solidFill>
              <a:latin typeface="Arial"/>
              <a:ea typeface="Arial"/>
              <a:cs typeface="Arial"/>
              <a:sym typeface="Arial"/>
            </a:endParaRPr>
          </a:p>
        </p:txBody>
      </p:sp>
      <p:pic>
        <p:nvPicPr>
          <p:cNvPr id="4" name="Picture 3">
            <a:extLst>
              <a:ext uri="{FF2B5EF4-FFF2-40B4-BE49-F238E27FC236}">
                <a16:creationId xmlns:a16="http://schemas.microsoft.com/office/drawing/2014/main" id="{A5A593B5-8BF8-D6D8-664B-C6C4446FF51D}"/>
              </a:ext>
            </a:extLst>
          </p:cNvPr>
          <p:cNvPicPr>
            <a:picLocks noChangeAspect="1"/>
          </p:cNvPicPr>
          <p:nvPr/>
        </p:nvPicPr>
        <p:blipFill>
          <a:blip r:embed="rId7"/>
          <a:stretch>
            <a:fillRect/>
          </a:stretch>
        </p:blipFill>
        <p:spPr>
          <a:xfrm>
            <a:off x="2839526" y="20703497"/>
            <a:ext cx="12911839" cy="7262909"/>
          </a:xfrm>
          <a:prstGeom prst="rect">
            <a:avLst/>
          </a:prstGeom>
        </p:spPr>
      </p:pic>
    </p:spTree>
  </p:cSld>
  <p:clrMapOvr>
    <a:masterClrMapping/>
  </p:clrMapOvr>
</p:sld>
</file>

<file path=ppt/theme/theme1.xml><?xml version="1.0" encoding="utf-8"?>
<a:theme xmlns:a="http://schemas.openxmlformats.org/drawingml/2006/main" name="Póster de medicina">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4636</TotalTime>
  <Words>553</Words>
  <Application>Microsoft Office PowerPoint</Application>
  <PresentationFormat>Custom</PresentationFormat>
  <Paragraphs>20</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Cambria</vt:lpstr>
      <vt:lpstr>Póster de medicina</vt:lpstr>
      <vt:lpstr>EJE 1</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EJE 1</dc:title>
  <dc:creator>Summer</dc:creator>
  <cp:lastModifiedBy>Adriana S. Rosciani</cp:lastModifiedBy>
  <cp:revision>4</cp:revision>
  <dcterms:created xsi:type="dcterms:W3CDTF">2013-04-05T20:27:31Z</dcterms:created>
  <dcterms:modified xsi:type="dcterms:W3CDTF">2025-08-05T18:38:51Z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0x0101007C1D5F340F01F94FA2FD29A5E6DC872E</vt:lpwstr>
  </property>
</Properties>
</file>