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51206400" cy="288036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6" roundtripDataSignature="AMtx7mj0s8xHt2SidD0SizO0H86Wdw63j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26" d="100"/>
          <a:sy n="26" d="100"/>
        </p:scale>
        <p:origin x="19" y="-83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customschemas.google.com/relationships/presentationmetadata" Target="metadata"/><Relationship Id="rId10" Type="http://schemas.openxmlformats.org/officeDocument/2006/relationships/tableStyles" Target="tableStyles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" name="Google Shape;41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" name="Google Shape;42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óster">
  <p:cSld name="Póster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title"/>
          </p:nvPr>
        </p:nvSpPr>
        <p:spPr>
          <a:xfrm>
            <a:off x="7467600" y="866775"/>
            <a:ext cx="36271200" cy="220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body" idx="1"/>
          </p:nvPr>
        </p:nvSpPr>
        <p:spPr>
          <a:xfrm>
            <a:off x="7467600" y="3140028"/>
            <a:ext cx="36271200" cy="7271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dt" idx="10"/>
          </p:nvPr>
        </p:nvSpPr>
        <p:spPr>
          <a:xfrm>
            <a:off x="133350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ftr" idx="11"/>
          </p:nvPr>
        </p:nvSpPr>
        <p:spPr>
          <a:xfrm>
            <a:off x="12854940" y="28100361"/>
            <a:ext cx="2549652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sldNum" idx="12"/>
          </p:nvPr>
        </p:nvSpPr>
        <p:spPr>
          <a:xfrm>
            <a:off x="3835146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1pPr>
            <a:lvl2pPr marL="0" lvl="1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2pPr>
            <a:lvl3pPr marL="0" lvl="2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3pPr>
            <a:lvl4pPr marL="0" lvl="3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4pPr>
            <a:lvl5pPr marL="0" lvl="4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5pPr>
            <a:lvl6pPr marL="0" lvl="5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6pPr>
            <a:lvl7pPr marL="0" lvl="6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7pPr>
            <a:lvl8pPr marL="0" lvl="7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8pPr>
            <a:lvl9pPr marL="0" lvl="8" indent="0" algn="r">
              <a:spcBef>
                <a:spcPts val="0"/>
              </a:spcBef>
              <a:buNone/>
              <a:defRPr sz="1867">
                <a:solidFill>
                  <a:srgbClr val="8B8B8D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‹Nº›</a:t>
            </a:fld>
            <a:endParaRPr/>
          </a:p>
        </p:txBody>
      </p:sp>
      <p:sp>
        <p:nvSpPr>
          <p:cNvPr id="22" name="Google Shape;22;p3"/>
          <p:cNvSpPr>
            <a:spLocks noGrp="1"/>
          </p:cNvSpPr>
          <p:nvPr>
            <p:ph type="body" idx="2"/>
          </p:nvPr>
        </p:nvSpPr>
        <p:spPr>
          <a:xfrm>
            <a:off x="1333500" y="5120640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body" idx="3"/>
          </p:nvPr>
        </p:nvSpPr>
        <p:spPr>
          <a:xfrm>
            <a:off x="1333500" y="6187440"/>
            <a:ext cx="14935200" cy="6000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>
            <a:spLocks noGrp="1"/>
          </p:cNvSpPr>
          <p:nvPr>
            <p:ph type="body" idx="4"/>
          </p:nvPr>
        </p:nvSpPr>
        <p:spPr>
          <a:xfrm>
            <a:off x="1333500" y="13153644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body" idx="5"/>
          </p:nvPr>
        </p:nvSpPr>
        <p:spPr>
          <a:xfrm>
            <a:off x="1333500" y="14220445"/>
            <a:ext cx="14935200" cy="79521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>
            <a:spLocks noGrp="1"/>
          </p:cNvSpPr>
          <p:nvPr>
            <p:ph type="body" idx="6"/>
          </p:nvPr>
        </p:nvSpPr>
        <p:spPr>
          <a:xfrm>
            <a:off x="1333500" y="22602825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body" idx="7"/>
          </p:nvPr>
        </p:nvSpPr>
        <p:spPr>
          <a:xfrm>
            <a:off x="1333500" y="23674959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3"/>
          <p:cNvSpPr>
            <a:spLocks noGrp="1"/>
          </p:cNvSpPr>
          <p:nvPr>
            <p:ph type="body" idx="8"/>
          </p:nvPr>
        </p:nvSpPr>
        <p:spPr>
          <a:xfrm>
            <a:off x="18135600" y="5120640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29" name="Google Shape;29;p3"/>
          <p:cNvSpPr txBox="1">
            <a:spLocks noGrp="1"/>
          </p:cNvSpPr>
          <p:nvPr>
            <p:ph type="body" idx="9"/>
          </p:nvPr>
        </p:nvSpPr>
        <p:spPr>
          <a:xfrm>
            <a:off x="18135600" y="6187440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0" name="Google Shape;30;p3"/>
          <p:cNvSpPr txBox="1">
            <a:spLocks noGrp="1"/>
          </p:cNvSpPr>
          <p:nvPr>
            <p:ph type="body" idx="13"/>
          </p:nvPr>
        </p:nvSpPr>
        <p:spPr>
          <a:xfrm>
            <a:off x="18135600" y="10454640"/>
            <a:ext cx="14935200" cy="5400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3"/>
          <p:cNvSpPr txBox="1">
            <a:spLocks noGrp="1"/>
          </p:cNvSpPr>
          <p:nvPr>
            <p:ph type="body" idx="14"/>
          </p:nvPr>
        </p:nvSpPr>
        <p:spPr>
          <a:xfrm>
            <a:off x="18135600" y="20535900"/>
            <a:ext cx="14935200" cy="1533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3"/>
          <p:cNvSpPr>
            <a:spLocks noGrp="1"/>
          </p:cNvSpPr>
          <p:nvPr>
            <p:ph type="body" idx="15"/>
          </p:nvPr>
        </p:nvSpPr>
        <p:spPr>
          <a:xfrm>
            <a:off x="18135600" y="22602825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33" name="Google Shape;33;p3"/>
          <p:cNvSpPr txBox="1">
            <a:spLocks noGrp="1"/>
          </p:cNvSpPr>
          <p:nvPr>
            <p:ph type="body" idx="16"/>
          </p:nvPr>
        </p:nvSpPr>
        <p:spPr>
          <a:xfrm>
            <a:off x="18135600" y="23674959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3"/>
          <p:cNvSpPr>
            <a:spLocks noGrp="1"/>
          </p:cNvSpPr>
          <p:nvPr>
            <p:ph type="body" idx="17"/>
          </p:nvPr>
        </p:nvSpPr>
        <p:spPr>
          <a:xfrm>
            <a:off x="34884360" y="5120640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35" name="Google Shape;35;p3"/>
          <p:cNvSpPr txBox="1">
            <a:spLocks noGrp="1"/>
          </p:cNvSpPr>
          <p:nvPr>
            <p:ph type="body" idx="18"/>
          </p:nvPr>
        </p:nvSpPr>
        <p:spPr>
          <a:xfrm>
            <a:off x="34884360" y="6187440"/>
            <a:ext cx="14935200" cy="64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3"/>
          <p:cNvSpPr txBox="1">
            <a:spLocks noGrp="1"/>
          </p:cNvSpPr>
          <p:nvPr>
            <p:ph type="body" idx="19"/>
          </p:nvPr>
        </p:nvSpPr>
        <p:spPr>
          <a:xfrm>
            <a:off x="34884360" y="13857732"/>
            <a:ext cx="14935200" cy="64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3"/>
          <p:cNvSpPr>
            <a:spLocks noGrp="1"/>
          </p:cNvSpPr>
          <p:nvPr>
            <p:ph type="body" idx="20"/>
          </p:nvPr>
        </p:nvSpPr>
        <p:spPr>
          <a:xfrm>
            <a:off x="34884360" y="22602825"/>
            <a:ext cx="14935200" cy="1066800"/>
          </a:xfrm>
          <a:prstGeom prst="round1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marL="914400" lvl="1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2pPr>
            <a:lvl3pPr marL="1371600" lvl="2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3pPr>
            <a:lvl4pPr marL="1828800" lvl="3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4pPr>
            <a:lvl5pPr marL="2286000" lvl="4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5pPr>
            <a:lvl6pPr marL="2743200" lvl="5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6pPr>
            <a:lvl7pPr marL="3200400" lvl="6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7pPr>
            <a:lvl8pPr marL="3657600" lvl="7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8pPr>
            <a:lvl9pPr marL="4114800" lvl="8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9pPr>
          </a:lstStyle>
          <a:p>
            <a:endParaRPr/>
          </a:p>
        </p:txBody>
      </p:sp>
      <p:sp>
        <p:nvSpPr>
          <p:cNvPr id="38" name="Google Shape;38;p3"/>
          <p:cNvSpPr txBox="1">
            <a:spLocks noGrp="1"/>
          </p:cNvSpPr>
          <p:nvPr>
            <p:ph type="body" idx="21"/>
          </p:nvPr>
        </p:nvSpPr>
        <p:spPr>
          <a:xfrm>
            <a:off x="34884360" y="23674959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>
            <a:lvl1pPr marL="457200" lvl="0" indent="-43605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3267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5pPr>
            <a:lvl6pPr marL="2743200" lvl="5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6pPr>
            <a:lvl7pPr marL="3200400" lvl="6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7pPr>
            <a:lvl8pPr marL="3657600" lvl="7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8pPr>
            <a:lvl9pPr marL="4114800" lvl="8" indent="-40640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2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10696">
          <p15:clr>
            <a:srgbClr val="A4A3A4"/>
          </p15:clr>
        </p15:guide>
        <p15:guide id="2" pos="21560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0"/>
            <a:ext cx="51206400" cy="440055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8468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1;p2"/>
          <p:cNvSpPr txBox="1">
            <a:spLocks noGrp="1"/>
          </p:cNvSpPr>
          <p:nvPr>
            <p:ph type="title"/>
          </p:nvPr>
        </p:nvSpPr>
        <p:spPr>
          <a:xfrm>
            <a:off x="7467600" y="866775"/>
            <a:ext cx="36271200" cy="220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267"/>
              <a:buFont typeface="Cambria"/>
              <a:buNone/>
              <a:defRPr sz="10267" b="1" i="0" u="none" strike="noStrike" cap="none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body" idx="1"/>
          </p:nvPr>
        </p:nvSpPr>
        <p:spPr>
          <a:xfrm>
            <a:off x="7467600" y="5267325"/>
            <a:ext cx="36271200" cy="206759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6054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3267"/>
              <a:buFont typeface="Arial"/>
              <a:buChar char="•"/>
              <a:defRPr sz="326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406400" algn="l" rtl="0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dt" idx="10"/>
          </p:nvPr>
        </p:nvSpPr>
        <p:spPr>
          <a:xfrm>
            <a:off x="133350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ftr" idx="11"/>
          </p:nvPr>
        </p:nvSpPr>
        <p:spPr>
          <a:xfrm>
            <a:off x="12854940" y="28100361"/>
            <a:ext cx="2549652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25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ldNum" idx="12"/>
          </p:nvPr>
        </p:nvSpPr>
        <p:spPr>
          <a:xfrm>
            <a:off x="38351460" y="28100361"/>
            <a:ext cx="1152144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867" b="0" i="0" u="none" strike="noStrike" cap="none">
                <a:solidFill>
                  <a:srgbClr val="8B8B8D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A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9072">
          <p15:clr>
            <a:srgbClr val="A4A3A4"/>
          </p15:clr>
        </p15:guide>
        <p15:guide id="2" pos="840">
          <p15:clr>
            <a:srgbClr val="A4A3A4"/>
          </p15:clr>
        </p15:guide>
        <p15:guide id="3" pos="31416">
          <p15:clr>
            <a:srgbClr val="A4A3A4"/>
          </p15:clr>
        </p15:guide>
        <p15:guide id="4" pos="16128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7782"/>
            <a:ext cx="51206400" cy="4355573"/>
          </a:xfrm>
          <a:prstGeom prst="rect">
            <a:avLst/>
          </a:prstGeom>
        </p:spPr>
      </p:pic>
      <p:sp>
        <p:nvSpPr>
          <p:cNvPr id="45" name="Google Shape;45;p1"/>
          <p:cNvSpPr/>
          <p:nvPr/>
        </p:nvSpPr>
        <p:spPr>
          <a:xfrm>
            <a:off x="-31585" y="4320171"/>
            <a:ext cx="51206400" cy="28929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1"/>
          <p:cNvSpPr/>
          <p:nvPr/>
        </p:nvSpPr>
        <p:spPr>
          <a:xfrm>
            <a:off x="0" y="3372369"/>
            <a:ext cx="51206400" cy="910391"/>
          </a:xfrm>
          <a:prstGeom prst="rect">
            <a:avLst/>
          </a:prstGeom>
          <a:solidFill>
            <a:srgbClr val="E2208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" name="Google Shape;47;p1"/>
          <p:cNvSpPr/>
          <p:nvPr/>
        </p:nvSpPr>
        <p:spPr>
          <a:xfrm>
            <a:off x="34567546" y="3333582"/>
            <a:ext cx="2755586" cy="94917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" name="Google Shape;48;p1"/>
          <p:cNvSpPr txBox="1">
            <a:spLocks noGrp="1"/>
          </p:cNvSpPr>
          <p:nvPr>
            <p:ph type="title"/>
          </p:nvPr>
        </p:nvSpPr>
        <p:spPr>
          <a:xfrm>
            <a:off x="1678821" y="453078"/>
            <a:ext cx="2321411" cy="2873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81250"/>
              </a:lnSpc>
              <a:spcBef>
                <a:spcPts val="0"/>
              </a:spcBef>
              <a:spcAft>
                <a:spcPts val="0"/>
              </a:spcAft>
              <a:buClr>
                <a:srgbClr val="FFCE3A"/>
              </a:buClr>
              <a:buSzPts val="5000"/>
              <a:buFont typeface="Arial"/>
              <a:buNone/>
            </a:pPr>
            <a:r>
              <a:rPr lang="es-AR" sz="5000" dirty="0">
                <a:solidFill>
                  <a:srgbClr val="FFCE3A"/>
                </a:solidFill>
                <a:latin typeface="Arial"/>
                <a:ea typeface="Arial"/>
                <a:cs typeface="Arial"/>
                <a:sym typeface="Arial"/>
              </a:rPr>
              <a:t>EJE</a:t>
            </a:r>
            <a:br>
              <a:rPr lang="es-AR" sz="9600" dirty="0">
                <a:solidFill>
                  <a:srgbClr val="FFCE3A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s-AR" sz="9600" dirty="0">
                <a:solidFill>
                  <a:srgbClr val="FFCE3A"/>
                </a:solidFill>
                <a:latin typeface="Arial"/>
                <a:ea typeface="Arial"/>
                <a:cs typeface="Arial"/>
                <a:sym typeface="Arial"/>
              </a:rPr>
              <a:t>8</a:t>
            </a:r>
            <a:endParaRPr sz="16000" dirty="0">
              <a:solidFill>
                <a:srgbClr val="FFCE3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" name="Google Shape;49;p1"/>
          <p:cNvSpPr>
            <a:spLocks noGrp="1"/>
          </p:cNvSpPr>
          <p:nvPr>
            <p:ph type="body" idx="2"/>
          </p:nvPr>
        </p:nvSpPr>
        <p:spPr>
          <a:xfrm>
            <a:off x="1333500" y="5411588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 dirty="0">
                <a:latin typeface="Arial"/>
                <a:ea typeface="Arial"/>
                <a:cs typeface="Arial"/>
                <a:sym typeface="Arial"/>
              </a:rPr>
              <a:t>OBJETIVO</a:t>
            </a:r>
            <a:endParaRPr sz="4400" b="1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" name="Google Shape;50;p1"/>
          <p:cNvSpPr txBox="1">
            <a:spLocks noGrp="1"/>
          </p:cNvSpPr>
          <p:nvPr>
            <p:ph type="body" idx="3"/>
          </p:nvPr>
        </p:nvSpPr>
        <p:spPr>
          <a:xfrm>
            <a:off x="1333500" y="6478388"/>
            <a:ext cx="14935200" cy="6000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/>
          <a:p>
            <a:pPr marL="20320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s-ES" sz="4000" dirty="0">
                <a:latin typeface="Arial"/>
                <a:ea typeface="Arial"/>
                <a:cs typeface="Arial"/>
                <a:sym typeface="Arial"/>
              </a:rPr>
              <a:t>Reflexionar sobre el impacto de las TIC en los procesos teóricos y prácticos, y analizar sus efectos en el rendimiento académico y la dinámica pedagógica de la unidad curricular.</a:t>
            </a:r>
            <a:endParaRPr sz="40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" name="Google Shape;51;p1"/>
          <p:cNvSpPr>
            <a:spLocks noGrp="1"/>
          </p:cNvSpPr>
          <p:nvPr>
            <p:ph type="body" idx="4"/>
          </p:nvPr>
        </p:nvSpPr>
        <p:spPr>
          <a:xfrm>
            <a:off x="1333500" y="13444592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>
                <a:latin typeface="Arial"/>
                <a:ea typeface="Arial"/>
                <a:cs typeface="Arial"/>
                <a:sym typeface="Arial"/>
              </a:rPr>
              <a:t>INTRODUCCIÓN O ENCUADRE</a:t>
            </a:r>
            <a:endParaRPr sz="4400" b="1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" name="Google Shape;52;p1"/>
          <p:cNvSpPr txBox="1">
            <a:spLocks noGrp="1"/>
          </p:cNvSpPr>
          <p:nvPr>
            <p:ph type="body" idx="5"/>
          </p:nvPr>
        </p:nvSpPr>
        <p:spPr>
          <a:xfrm>
            <a:off x="1333500" y="14511393"/>
            <a:ext cx="14935200" cy="134550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/>
          <a:p>
            <a:pPr marL="533415" lvl="0" indent="-330215" algn="just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s-ES" sz="3800" dirty="0">
                <a:latin typeface="Arial"/>
                <a:ea typeface="Arial"/>
                <a:cs typeface="Arial"/>
                <a:sym typeface="Arial"/>
              </a:rPr>
              <a:t>  El avance de las Tecnologías de la Información y la Comunicación (TIC) ha transformado los procesos formativos en las ciencias de la salud. En el ámbito de la Odontología, particularmente en la UC Odontología Integral – Práctica Profesional Supervisada, asignatura del quinto año de la carrera, la experiencia adquirida durante el período de virtualización forzada actuó como punto de partida para consolidar nuevos entornos de enseñanza-aprendizaje, sostenidos y enriquecidos hasta la actualidad.</a:t>
            </a:r>
            <a:endParaRPr sz="38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" name="Google Shape;53;p1"/>
          <p:cNvSpPr>
            <a:spLocks noGrp="1"/>
          </p:cNvSpPr>
          <p:nvPr>
            <p:ph type="body" idx="8"/>
          </p:nvPr>
        </p:nvSpPr>
        <p:spPr>
          <a:xfrm>
            <a:off x="18135600" y="5411588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>
                <a:latin typeface="Arial"/>
                <a:ea typeface="Arial"/>
                <a:cs typeface="Arial"/>
                <a:sym typeface="Arial"/>
              </a:rPr>
              <a:t>DESARROLLO </a:t>
            </a:r>
            <a:endParaRPr sz="44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" name="Google Shape;54;p1"/>
          <p:cNvSpPr txBox="1">
            <a:spLocks noGrp="1"/>
          </p:cNvSpPr>
          <p:nvPr>
            <p:ph type="body" idx="9"/>
          </p:nvPr>
        </p:nvSpPr>
        <p:spPr>
          <a:xfrm>
            <a:off x="18135600" y="6478388"/>
            <a:ext cx="14935200" cy="3671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 fontScale="25000" lnSpcReduction="20000"/>
          </a:bodyPr>
          <a:lstStyle/>
          <a:p>
            <a:pPr marL="533415" lvl="0" indent="-33021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endParaRPr sz="36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" name="Google Shape;55;p1"/>
          <p:cNvSpPr txBox="1">
            <a:spLocks noGrp="1"/>
          </p:cNvSpPr>
          <p:nvPr>
            <p:ph type="body" idx="13"/>
          </p:nvPr>
        </p:nvSpPr>
        <p:spPr>
          <a:xfrm>
            <a:off x="18135600" y="7280510"/>
            <a:ext cx="14935200" cy="19685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/>
          <a:p>
            <a:pPr marL="533415" lvl="0" indent="-330215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s-ES" sz="3600" dirty="0">
                <a:latin typeface="Arial"/>
                <a:ea typeface="Arial"/>
                <a:cs typeface="Arial"/>
                <a:sym typeface="Arial"/>
              </a:rPr>
              <a:t>  La incorporación de TIC en la planificación pedagógica transformó los espacios tradicionales en entornos colaborativos, promoviendo la participación activa, el análisis de casos clínicos y el trabajo reflexivo.</a:t>
            </a:r>
          </a:p>
          <a:p>
            <a:pPr marL="533415" lvl="0" indent="-330215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s-ES" sz="3600" dirty="0">
                <a:latin typeface="Arial"/>
                <a:ea typeface="Arial"/>
                <a:cs typeface="Arial"/>
                <a:sym typeface="Arial"/>
              </a:rPr>
              <a:t>   Las clases sincrónicas, mediante plataformas como  Zoom, permitieron una interacción fluida entre docentes y estudiantes, superando barreras geográficas y asegurando el acceso a la formación, con un uso del aula virtual del 100 % de los estudiantes. La participación en las actividades propuestas demostraron aceptación en la modalidad de los trabajos, y buen rendimiento académico en los estudiantes. En cuanto a la evaluación, se aplicaron estrategias digitales como actividades de opción múltiple, ejercicios para completar y análisis clínicos. Los resultados mostraron un mejor rendimiento académico en comparación con exámenes presenciales de años anteriores. Estos hallazgos coinciden con estudios como el de </a:t>
            </a:r>
            <a:r>
              <a:rPr lang="es-ES" sz="3600" dirty="0" err="1">
                <a:latin typeface="Arial"/>
                <a:ea typeface="Arial"/>
                <a:cs typeface="Arial"/>
                <a:sym typeface="Arial"/>
              </a:rPr>
              <a:t>Rodriguez</a:t>
            </a:r>
            <a:r>
              <a:rPr lang="es-ES" sz="3600" dirty="0">
                <a:latin typeface="Arial"/>
                <a:ea typeface="Arial"/>
                <a:cs typeface="Arial"/>
                <a:sym typeface="Arial"/>
              </a:rPr>
              <a:t> et al (2021), quienes observaron una mejora significativa en los puntajes de exámenes en línea respecto a los presenciales, confirmando la eficacia y aceptabilidad de las TIC como herramientas de evaluación y aprendizaje.</a:t>
            </a:r>
            <a:endParaRPr sz="36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" name="Google Shape;57;p1"/>
          <p:cNvSpPr>
            <a:spLocks noGrp="1"/>
          </p:cNvSpPr>
          <p:nvPr>
            <p:ph type="body" idx="17"/>
          </p:nvPr>
        </p:nvSpPr>
        <p:spPr>
          <a:xfrm>
            <a:off x="34884360" y="5411588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>
                <a:latin typeface="Arial"/>
                <a:ea typeface="Arial"/>
                <a:cs typeface="Arial"/>
                <a:sym typeface="Arial"/>
              </a:rPr>
              <a:t>CONCLUSIONES </a:t>
            </a:r>
            <a:endParaRPr sz="44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" name="Google Shape;58;p1"/>
          <p:cNvSpPr txBox="1">
            <a:spLocks noGrp="1"/>
          </p:cNvSpPr>
          <p:nvPr>
            <p:ph type="body" idx="18"/>
          </p:nvPr>
        </p:nvSpPr>
        <p:spPr>
          <a:xfrm>
            <a:off x="34884360" y="6478387"/>
            <a:ext cx="14935200" cy="9154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/>
          <a:p>
            <a:pPr marL="533415" lvl="0" indent="-330215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s-ES" sz="3600" dirty="0">
                <a:latin typeface="+mj-lt"/>
              </a:rPr>
              <a:t> La integración pedagógica de entornos tecnológicos no solo permitió sostener la formación profesional en contextos desafiantes, sino que </a:t>
            </a:r>
            <a:r>
              <a:rPr lang="es-ES" sz="3600" dirty="0">
                <a:latin typeface="+mj-lt"/>
                <a:cs typeface="Arial" panose="020B0604020202020204" pitchFamily="34" charset="0"/>
              </a:rPr>
              <a:t>mejoró</a:t>
            </a:r>
            <a:r>
              <a:rPr lang="es-ES" sz="3600" dirty="0">
                <a:latin typeface="+mj-lt"/>
              </a:rPr>
              <a:t> la calidad educativa y el desempeño académico. Se concluye que el uso intencionado y reflexivo de las TIC potencia la enseñanza en ciencias de la salud, favorece el acceso equitativo, estimula la participación y promueve experiencias significativas de aprendizaje. No se trata solo de incorporar herramientas digitales, sino de repensar las prácticas docentes, generando modelos formativos flexibles, inclusivos y sostenidos, que preparen a los futuros profesionales para un mundo en constante transformación.</a:t>
            </a:r>
            <a:endParaRPr sz="3600" dirty="0">
              <a:latin typeface="+mj-lt"/>
            </a:endParaRPr>
          </a:p>
        </p:txBody>
      </p:sp>
      <p:sp>
        <p:nvSpPr>
          <p:cNvPr id="60" name="Google Shape;60;p1"/>
          <p:cNvSpPr>
            <a:spLocks noGrp="1"/>
          </p:cNvSpPr>
          <p:nvPr>
            <p:ph type="body" idx="20"/>
          </p:nvPr>
        </p:nvSpPr>
        <p:spPr>
          <a:xfrm>
            <a:off x="35258433" y="18347297"/>
            <a:ext cx="14935200" cy="1066800"/>
          </a:xfrm>
          <a:prstGeom prst="round1Rect">
            <a:avLst>
              <a:gd name="adj" fmla="val 16667"/>
            </a:avLst>
          </a:prstGeom>
          <a:solidFill>
            <a:srgbClr val="E22084"/>
          </a:solidFill>
          <a:ln>
            <a:noFill/>
          </a:ln>
        </p:spPr>
        <p:txBody>
          <a:bodyPr spcFirstLastPara="1" wrap="square" lIns="365750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s-AR" sz="4400" b="1" dirty="0">
                <a:latin typeface="Arial"/>
                <a:ea typeface="Arial"/>
                <a:cs typeface="Arial"/>
                <a:sym typeface="Arial"/>
              </a:rPr>
              <a:t>REFERENCIAS</a:t>
            </a:r>
            <a:endParaRPr sz="4400" b="1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1"/>
          <p:cNvSpPr txBox="1">
            <a:spLocks noGrp="1"/>
          </p:cNvSpPr>
          <p:nvPr>
            <p:ph type="body" idx="21"/>
          </p:nvPr>
        </p:nvSpPr>
        <p:spPr>
          <a:xfrm>
            <a:off x="35258433" y="20591309"/>
            <a:ext cx="14935200" cy="40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5750" tIns="182875" rIns="91425" bIns="45700" anchor="t" anchorCtr="0">
            <a:normAutofit/>
          </a:bodyPr>
          <a:lstStyle/>
          <a:p>
            <a:pPr marL="533415" lvl="0" indent="-330215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s-ES" sz="3200" dirty="0">
                <a:latin typeface="Arial"/>
                <a:ea typeface="Arial"/>
                <a:cs typeface="Arial"/>
                <a:sym typeface="Arial"/>
              </a:rPr>
              <a:t>Revista Educación Médica, 21(1), 45–52.</a:t>
            </a:r>
          </a:p>
          <a:p>
            <a:pPr marL="533415" lvl="0" indent="-330215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n-US" sz="3200" dirty="0">
                <a:latin typeface="Arial"/>
                <a:ea typeface="Arial"/>
                <a:cs typeface="Arial"/>
                <a:sym typeface="Arial"/>
              </a:rPr>
              <a:t>Rodríguez et al. (2021) – Effect of remote online exam delivery on student  experience and performance in applied knowledge tests</a:t>
            </a:r>
            <a:endParaRPr lang="es-ES" sz="3200" dirty="0">
              <a:latin typeface="Arial"/>
              <a:ea typeface="Arial"/>
              <a:cs typeface="Arial"/>
              <a:sym typeface="Arial"/>
            </a:endParaRPr>
          </a:p>
          <a:p>
            <a:pPr marL="533415" lvl="0" indent="-330215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s-ES" sz="3200" dirty="0">
                <a:latin typeface="Arial"/>
                <a:ea typeface="Arial"/>
                <a:cs typeface="Arial"/>
                <a:sym typeface="Arial"/>
              </a:rPr>
              <a:t>Romero, J., &amp; cols. (2021).Impacto de la virtualización en los resultados académicos en carreras de salud en contexto </a:t>
            </a:r>
            <a:r>
              <a:rPr lang="es-ES" sz="3200" dirty="0" err="1">
                <a:latin typeface="Arial"/>
                <a:ea typeface="Arial"/>
                <a:cs typeface="Arial"/>
                <a:sym typeface="Arial"/>
              </a:rPr>
              <a:t>post-pandémico</a:t>
            </a:r>
            <a:r>
              <a:rPr lang="es-ES" sz="3200" dirty="0">
                <a:latin typeface="Arial"/>
                <a:ea typeface="Arial"/>
                <a:cs typeface="Arial"/>
                <a:sym typeface="Arial"/>
              </a:rPr>
              <a:t>.</a:t>
            </a:r>
            <a:endParaRPr sz="32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" name="Google Shape;63;p1"/>
          <p:cNvSpPr txBox="1">
            <a:spLocks noGrp="1"/>
          </p:cNvSpPr>
          <p:nvPr>
            <p:ph type="body" idx="1"/>
          </p:nvPr>
        </p:nvSpPr>
        <p:spPr>
          <a:xfrm>
            <a:off x="34854572" y="3578312"/>
            <a:ext cx="16919074" cy="6098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-AR" b="1" dirty="0">
                <a:solidFill>
                  <a:schemeClr val="dk1"/>
                </a:solidFill>
              </a:rPr>
              <a:t>PERTENENCIA  </a:t>
            </a:r>
            <a:r>
              <a:rPr lang="es-AR" dirty="0"/>
              <a:t>      FACULTAD DE ODONTOLOGIA-UNNE</a:t>
            </a:r>
            <a:endParaRPr dirty="0"/>
          </a:p>
        </p:txBody>
      </p:sp>
      <p:sp>
        <p:nvSpPr>
          <p:cNvPr id="64" name="Google Shape;64;p1"/>
          <p:cNvSpPr/>
          <p:nvPr/>
        </p:nvSpPr>
        <p:spPr>
          <a:xfrm>
            <a:off x="816641" y="3355848"/>
            <a:ext cx="2022886" cy="92535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0" i="0" u="none" strike="noStrike" cap="none">
              <a:solidFill>
                <a:srgbClr val="FFCE3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" name="Google Shape;65;p1"/>
          <p:cNvSpPr txBox="1">
            <a:spLocks noGrp="1"/>
          </p:cNvSpPr>
          <p:nvPr>
            <p:ph type="body" idx="1"/>
          </p:nvPr>
        </p:nvSpPr>
        <p:spPr>
          <a:xfrm>
            <a:off x="1066780" y="3559278"/>
            <a:ext cx="32433986" cy="808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s-AR" b="1" dirty="0">
                <a:solidFill>
                  <a:schemeClr val="dk1"/>
                </a:solidFill>
              </a:rPr>
              <a:t>AUTORES       </a:t>
            </a:r>
            <a:r>
              <a:rPr lang="es-AR" dirty="0"/>
              <a:t>Autor 1 PATRICIA A. VACULIK , pavaculik@odn.une.edu.ar /  Autor 2 KARINA S. VOLLMANN, ksvollmann@odn.une.edu.ar</a:t>
            </a:r>
            <a:endParaRPr dirty="0"/>
          </a:p>
        </p:txBody>
      </p:sp>
      <p:sp>
        <p:nvSpPr>
          <p:cNvPr id="66" name="Google Shape;66;p1"/>
          <p:cNvSpPr txBox="1"/>
          <p:nvPr/>
        </p:nvSpPr>
        <p:spPr>
          <a:xfrm>
            <a:off x="4628028" y="600650"/>
            <a:ext cx="39583211" cy="220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200"/>
              <a:buFont typeface="Arial"/>
              <a:buNone/>
            </a:pPr>
            <a:r>
              <a:rPr lang="es-ES" sz="82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Integración de entornos virtuales  tecnológicos aplicados en Odontología Integral  Práctica Profesional Supervisada.</a:t>
            </a:r>
            <a:endParaRPr sz="8200" b="1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óster de medicina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516</Words>
  <Application>Microsoft Office PowerPoint</Application>
  <PresentationFormat>Personalizado</PresentationFormat>
  <Paragraphs>18</Paragraphs>
  <Slides>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Cambria</vt:lpstr>
      <vt:lpstr>Póster de medicina</vt:lpstr>
      <vt:lpstr>EJE 8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EJE 1</dc:title>
  <dc:creator>Summer</dc:creator>
  <cp:lastModifiedBy>NOT_PATRICIA</cp:lastModifiedBy>
  <cp:revision>6</cp:revision>
  <dcterms:created xsi:type="dcterms:W3CDTF">2013-04-05T20:27:31Z</dcterms:created>
  <dcterms:modified xsi:type="dcterms:W3CDTF">2025-08-04T16:53:07Z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0x0101007C1D5F340F01F94FA2FD29A5E6DC872E</vt:lpwstr>
  </property>
</Properties>
</file>