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Default Extension="png" ContentType="image/png"/>
  <Override PartName="/ppt/metadata" ContentType="application/binary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-84" y="342"/>
      </p:cViewPr>
      <p:guideLst>
        <p:guide orient="horz" pos="9072"/>
        <p:guide pos="161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 xmlns="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vnilles@unrn.edu.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 smtClean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r>
              <a:rPr lang="es-AR" sz="16000" dirty="0" smtClean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6"/>
            <a:ext cx="14935200" cy="9192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20000"/>
          </a:bodyPr>
          <a:lstStyle/>
          <a:p>
            <a:pPr>
              <a:buNone/>
            </a:pPr>
            <a:r>
              <a:rPr lang="es-ES" sz="4700" b="1" dirty="0" smtClean="0"/>
              <a:t>Objetivo General:</a:t>
            </a:r>
            <a:endParaRPr lang="es-ES" sz="4700" dirty="0" smtClean="0"/>
          </a:p>
          <a:p>
            <a:pPr algn="just">
              <a:buNone/>
            </a:pPr>
            <a:r>
              <a:rPr lang="es-ES" sz="4200" dirty="0" smtClean="0"/>
              <a:t>Analizar la implementación de recursos tecnológicos y </a:t>
            </a:r>
            <a:r>
              <a:rPr lang="es-ES" sz="4200" dirty="0" err="1" smtClean="0"/>
              <a:t>multimediales</a:t>
            </a:r>
            <a:r>
              <a:rPr lang="es-ES" sz="4200" dirty="0" smtClean="0"/>
              <a:t> por parte de los docentes del área de Contabilidad e Impuestos de la carrera de Contador Público de la UNRN (Sede Atlántica) en sus prácticas de enseñanza, posterior a la acreditación de la carrera.</a:t>
            </a:r>
          </a:p>
          <a:p>
            <a:pPr algn="just">
              <a:buNone/>
            </a:pPr>
            <a:r>
              <a:rPr lang="es-ES" sz="4300" b="1" dirty="0" smtClean="0"/>
              <a:t>Objetivos Específicos:</a:t>
            </a:r>
            <a:endParaRPr lang="es-ES" sz="4300" dirty="0" smtClean="0"/>
          </a:p>
          <a:p>
            <a:pPr algn="just"/>
            <a:r>
              <a:rPr lang="es-ES" sz="4200" dirty="0" smtClean="0"/>
              <a:t>Analizar los resultados del proceso de acreditación de la CONEAU en 2018 respecto al uso de Tecnologías de la Información.</a:t>
            </a:r>
          </a:p>
          <a:p>
            <a:pPr algn="just"/>
            <a:r>
              <a:rPr lang="es-ES" sz="4200" dirty="0" smtClean="0"/>
              <a:t>Identificar los recursos tecnológicos y </a:t>
            </a:r>
            <a:r>
              <a:rPr lang="es-ES" sz="4200" dirty="0" err="1" smtClean="0"/>
              <a:t>multimediales</a:t>
            </a:r>
            <a:r>
              <a:rPr lang="es-ES" sz="4200" dirty="0" smtClean="0"/>
              <a:t> que utilizan los docentes del área contable de la UNRN en sus prácticas de enseñanza después del proceso de acreditación.</a:t>
            </a:r>
          </a:p>
          <a:p>
            <a:pPr algn="just"/>
            <a:r>
              <a:rPr lang="es-ES" sz="4200" dirty="0" smtClean="0"/>
              <a:t>Conocer los factores que inciden en la elección e implementación de dichos recursos.</a:t>
            </a:r>
          </a:p>
          <a:p>
            <a:pPr algn="just"/>
            <a:r>
              <a:rPr lang="es-ES" sz="4200" dirty="0" smtClean="0"/>
              <a:t>Analizar </a:t>
            </a:r>
            <a:r>
              <a:rPr lang="es-ES" sz="4200" dirty="0" smtClean="0"/>
              <a:t>si el grado de avance en la implementación de las tecnologías permite superar el déficit señalado en la acreditación.</a:t>
            </a:r>
          </a:p>
          <a:p>
            <a:pPr marL="203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5998607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 smtClean="0">
                <a:latin typeface="Arial"/>
                <a:ea typeface="Arial"/>
                <a:cs typeface="Arial"/>
                <a:sym typeface="Arial"/>
              </a:rPr>
              <a:t>INTRODUCCIÓN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6995228"/>
            <a:ext cx="14935200" cy="9333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algn="just">
              <a:buNone/>
            </a:pPr>
            <a:r>
              <a:rPr lang="es-ES" sz="3600" b="1" dirty="0" smtClean="0"/>
              <a:t>Contexto:</a:t>
            </a:r>
            <a:r>
              <a:rPr lang="es-ES" sz="3600" dirty="0" smtClean="0"/>
              <a:t> Transformación de la profesión contable por </a:t>
            </a:r>
            <a:r>
              <a:rPr lang="es-ES" sz="3600" dirty="0" smtClean="0"/>
              <a:t>tecnologías (IA</a:t>
            </a:r>
            <a:r>
              <a:rPr lang="es-ES" sz="3600" dirty="0" smtClean="0"/>
              <a:t>, Big Data, Contabilidad en la Nube). Imperiosa necesidad de competencias digitales en futuros contadores.</a:t>
            </a:r>
          </a:p>
          <a:p>
            <a:pPr algn="just">
              <a:buNone/>
            </a:pPr>
            <a:r>
              <a:rPr lang="es-ES" sz="3600" b="1" dirty="0" smtClean="0"/>
              <a:t>Relevancia:</a:t>
            </a:r>
            <a:r>
              <a:rPr lang="es-ES" sz="3600" dirty="0" smtClean="0"/>
              <a:t> Carrera de Contador Público de la UNRN acreditada por CONEAU (2021). Se identificó la necesidad de incorporar software contable en el área de Contabilidad e Impuestos.</a:t>
            </a:r>
          </a:p>
          <a:p>
            <a:pPr algn="just">
              <a:buNone/>
            </a:pPr>
            <a:r>
              <a:rPr lang="es-ES" sz="3600" b="1" dirty="0" smtClean="0"/>
              <a:t>Estado </a:t>
            </a:r>
            <a:r>
              <a:rPr lang="es-ES" sz="3600" b="1" dirty="0" smtClean="0"/>
              <a:t>del Arte:</a:t>
            </a:r>
            <a:r>
              <a:rPr lang="es-ES" sz="3600" dirty="0" smtClean="0"/>
              <a:t> Falta de inclusión efectiva de herramientas tecnológicas en </a:t>
            </a:r>
            <a:r>
              <a:rPr lang="es-ES" sz="3600" dirty="0" err="1" smtClean="0"/>
              <a:t>currículas</a:t>
            </a:r>
            <a:r>
              <a:rPr lang="es-ES" sz="3600" dirty="0" smtClean="0"/>
              <a:t> y prácticas pedagógicas (</a:t>
            </a:r>
            <a:r>
              <a:rPr lang="es-ES" sz="3600" dirty="0" err="1" smtClean="0"/>
              <a:t>Mondragón</a:t>
            </a:r>
            <a:r>
              <a:rPr lang="es-ES" sz="3600" dirty="0" smtClean="0"/>
              <a:t>, 2013; Antonelli, 2019). Docentes tienden a replicar </a:t>
            </a:r>
            <a:r>
              <a:rPr lang="es-ES" sz="3600" dirty="0" err="1" smtClean="0"/>
              <a:t>presencialidad</a:t>
            </a:r>
            <a:r>
              <a:rPr lang="es-ES" sz="3600" dirty="0" smtClean="0"/>
              <a:t> en virtualidad (</a:t>
            </a:r>
            <a:r>
              <a:rPr lang="es-ES" sz="3600" dirty="0" err="1" smtClean="0"/>
              <a:t>Paggi</a:t>
            </a:r>
            <a:r>
              <a:rPr lang="es-ES" sz="3600" dirty="0" smtClean="0"/>
              <a:t>, 2021).</a:t>
            </a:r>
          </a:p>
          <a:p>
            <a:pPr algn="just">
              <a:buNone/>
            </a:pPr>
            <a:r>
              <a:rPr lang="es-ES" sz="3600" b="1" dirty="0" smtClean="0"/>
              <a:t>Marco Teórico:</a:t>
            </a:r>
            <a:r>
              <a:rPr lang="es-ES" sz="3600" dirty="0" smtClean="0"/>
              <a:t> La acreditación busca garantizar competencia profesional. La tecnología redefine la profesión (</a:t>
            </a:r>
            <a:r>
              <a:rPr lang="es-ES" sz="3600" dirty="0" err="1" smtClean="0"/>
              <a:t>Barbei</a:t>
            </a:r>
            <a:r>
              <a:rPr lang="es-ES" sz="3600" dirty="0" smtClean="0"/>
              <a:t>, 2021; García Moreno, 2023), automatizando tareas y requiriendo nuevas competencias. La inclusión tecnológica en enseñanza debe ser "genuina" para enriquecer (</a:t>
            </a:r>
            <a:r>
              <a:rPr lang="es-ES" sz="3600" dirty="0" err="1" smtClean="0"/>
              <a:t>Maggio</a:t>
            </a:r>
            <a:r>
              <a:rPr lang="es-ES" sz="3600" dirty="0" smtClean="0"/>
              <a:t>, 2012) y requiere formación docente continua</a:t>
            </a:r>
            <a:r>
              <a:rPr lang="es-ES" sz="3600" dirty="0" smtClean="0"/>
              <a:t>.</a:t>
            </a:r>
            <a:endParaRPr lang="es-ES" sz="3600" dirty="0" smtClean="0"/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6039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4000" b="1" dirty="0" smtClean="0">
                <a:sym typeface="Arial"/>
              </a:rPr>
              <a:t>METODOLOGÍA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b="1" dirty="0" smtClean="0">
                <a:sym typeface="Arial"/>
              </a:rPr>
              <a:t>Enfoque: </a:t>
            </a:r>
            <a:r>
              <a:rPr lang="es-ES" sz="3600" dirty="0" smtClean="0">
                <a:sym typeface="Arial"/>
              </a:rPr>
              <a:t>Cualitativo, inductivo, de pequeña escala.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b="1" dirty="0" smtClean="0">
                <a:sym typeface="Arial"/>
              </a:rPr>
              <a:t>Técnicas de Recolección de Datos: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b="1" dirty="0" smtClean="0">
                <a:sym typeface="Arial"/>
              </a:rPr>
              <a:t>Análisis </a:t>
            </a:r>
            <a:r>
              <a:rPr lang="es-ES" sz="3600" b="1" dirty="0" smtClean="0">
                <a:sym typeface="Arial"/>
              </a:rPr>
              <a:t>Documental: 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dirty="0" smtClean="0">
                <a:sym typeface="Arial"/>
              </a:rPr>
              <a:t>- Programas </a:t>
            </a:r>
            <a:r>
              <a:rPr lang="es-ES" sz="3600" dirty="0" smtClean="0">
                <a:sym typeface="Arial"/>
              </a:rPr>
              <a:t>de materias de Contabilidad e Impuestos (2017-2018 vs. </a:t>
            </a:r>
            <a:r>
              <a:rPr lang="es-ES" sz="3600" dirty="0" smtClean="0">
                <a:sym typeface="Arial"/>
              </a:rPr>
              <a:t>2023).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dirty="0" smtClean="0">
                <a:sym typeface="Arial"/>
              </a:rPr>
              <a:t>- Normativa </a:t>
            </a:r>
            <a:r>
              <a:rPr lang="es-ES" sz="3600" dirty="0" smtClean="0">
                <a:sym typeface="Arial"/>
              </a:rPr>
              <a:t>de acreditación e informes CONEAU.</a:t>
            </a:r>
            <a:endParaRPr lang="es-ES" sz="3600" dirty="0" smtClean="0">
              <a:sym typeface="Arial"/>
            </a:endParaRP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b="1" dirty="0" smtClean="0">
                <a:sym typeface="Arial"/>
              </a:rPr>
              <a:t>Entrevistas:</a:t>
            </a:r>
            <a:r>
              <a:rPr lang="es-ES" sz="3600" dirty="0" smtClean="0">
                <a:sym typeface="Arial"/>
              </a:rPr>
              <a:t> 5 </a:t>
            </a:r>
            <a:r>
              <a:rPr lang="es-ES" sz="3600" dirty="0" smtClean="0">
                <a:sym typeface="Arial"/>
              </a:rPr>
              <a:t>docentes responsables del área Contabilidad e </a:t>
            </a:r>
            <a:r>
              <a:rPr lang="es-ES" sz="3600" dirty="0" smtClean="0">
                <a:sym typeface="Arial"/>
              </a:rPr>
              <a:t>Impuestos. Entrevistas </a:t>
            </a:r>
            <a:r>
              <a:rPr lang="es-ES" sz="3600" dirty="0" smtClean="0">
                <a:sym typeface="Arial"/>
              </a:rPr>
              <a:t>abiertas, grabadas y transcritas.</a:t>
            </a:r>
          </a:p>
          <a:p>
            <a:pPr marL="533415" lvl="0" indent="-330215" algn="just">
              <a:spcBef>
                <a:spcPts val="0"/>
              </a:spcBef>
              <a:buSzPts val="3200"/>
              <a:buNone/>
            </a:pPr>
            <a:r>
              <a:rPr lang="es-ES" sz="3600" b="1" dirty="0" smtClean="0">
                <a:sym typeface="Arial"/>
              </a:rPr>
              <a:t>Análisis:</a:t>
            </a:r>
            <a:r>
              <a:rPr lang="es-ES" sz="3600" dirty="0" smtClean="0">
                <a:sym typeface="Arial"/>
              </a:rPr>
              <a:t> Codificación, agrupación e interpretación de fragmentos textuales (Valles, 1999).</a:t>
            </a:r>
          </a:p>
          <a:p>
            <a:pPr marL="533415" lvl="0" indent="-33021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 txBox="1">
            <a:spLocks noGrp="1"/>
          </p:cNvSpPr>
          <p:nvPr>
            <p:ph type="body" idx="13"/>
          </p:nvPr>
        </p:nvSpPr>
        <p:spPr>
          <a:xfrm>
            <a:off x="18135600" y="12234041"/>
            <a:ext cx="14935200" cy="4351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>
              <a:buNone/>
            </a:pPr>
            <a:r>
              <a:rPr lang="es-ES" sz="4000" b="1" dirty="0" smtClean="0"/>
              <a:t>RESULTADOS PRINCIPALES</a:t>
            </a:r>
          </a:p>
          <a:p>
            <a:pPr algn="just">
              <a:buNone/>
            </a:pPr>
            <a:r>
              <a:rPr lang="es-ES" sz="3600" b="1" u="sng" dirty="0" smtClean="0"/>
              <a:t>Proceso </a:t>
            </a:r>
            <a:r>
              <a:rPr lang="es-ES" sz="3600" b="1" u="sng" dirty="0" smtClean="0"/>
              <a:t>de Acreditación (UNRN</a:t>
            </a:r>
            <a:r>
              <a:rPr lang="es-ES" sz="3600" b="1" u="sng" dirty="0" smtClean="0"/>
              <a:t>):</a:t>
            </a:r>
          </a:p>
          <a:p>
            <a:pPr algn="just">
              <a:spcBef>
                <a:spcPts val="600"/>
              </a:spcBef>
            </a:pPr>
            <a:r>
              <a:rPr lang="es-ES" sz="3600" dirty="0" smtClean="0"/>
              <a:t>Déficit </a:t>
            </a:r>
            <a:r>
              <a:rPr lang="es-ES" sz="3600" dirty="0" smtClean="0"/>
              <a:t>en uso de tecnologías (CONEAU) subsanado formalmente con inclusión de </a:t>
            </a:r>
            <a:r>
              <a:rPr lang="es-ES" sz="3600" dirty="0" err="1" smtClean="0"/>
              <a:t>softwares</a:t>
            </a:r>
            <a:r>
              <a:rPr lang="es-ES" sz="3600" dirty="0" smtClean="0"/>
              <a:t> (</a:t>
            </a:r>
            <a:r>
              <a:rPr lang="es-ES" sz="3600" dirty="0" err="1" smtClean="0"/>
              <a:t>Xubio</a:t>
            </a:r>
            <a:r>
              <a:rPr lang="es-ES" sz="3600" dirty="0" smtClean="0"/>
              <a:t>, SIAP) en nuevos </a:t>
            </a:r>
            <a:r>
              <a:rPr lang="es-ES" sz="3600" dirty="0" smtClean="0"/>
              <a:t>programas.</a:t>
            </a:r>
          </a:p>
          <a:p>
            <a:pPr algn="just">
              <a:spcBef>
                <a:spcPts val="600"/>
              </a:spcBef>
            </a:pPr>
            <a:r>
              <a:rPr lang="es-ES" sz="3600" dirty="0" smtClean="0"/>
              <a:t>La </a:t>
            </a:r>
            <a:r>
              <a:rPr lang="es-ES" sz="3600" dirty="0" smtClean="0"/>
              <a:t>deficiencia se limitó a </a:t>
            </a:r>
            <a:r>
              <a:rPr lang="es-ES" sz="3600" dirty="0" err="1" smtClean="0"/>
              <a:t>softwares</a:t>
            </a:r>
            <a:r>
              <a:rPr lang="es-ES" sz="3600" dirty="0" smtClean="0"/>
              <a:t> específicos, sin abordar otras tecnologías o formación docente.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 txBox="1">
            <a:spLocks noGrp="1"/>
          </p:cNvSpPr>
          <p:nvPr>
            <p:ph type="body" idx="14"/>
          </p:nvPr>
        </p:nvSpPr>
        <p:spPr>
          <a:xfrm>
            <a:off x="18477186" y="16333076"/>
            <a:ext cx="14593614" cy="11633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 fontScale="92500" lnSpcReduction="10000"/>
          </a:bodyPr>
          <a:lstStyle/>
          <a:p>
            <a:pPr algn="just">
              <a:buNone/>
            </a:pPr>
            <a:r>
              <a:rPr lang="es-ES" sz="3900" b="1" u="sng" dirty="0" smtClean="0"/>
              <a:t>Análisis de Programas vs. </a:t>
            </a:r>
            <a:r>
              <a:rPr lang="es-ES" sz="3900" b="1" u="sng" dirty="0" smtClean="0"/>
              <a:t>Implementación</a:t>
            </a:r>
            <a:endParaRPr lang="es-ES" sz="3900" u="sng" dirty="0" smtClean="0"/>
          </a:p>
          <a:p>
            <a:pPr algn="just"/>
            <a:r>
              <a:rPr lang="es-ES" sz="3900" dirty="0" smtClean="0"/>
              <a:t>6 materias incorporaron </a:t>
            </a:r>
            <a:r>
              <a:rPr lang="es-ES" sz="3900" dirty="0" err="1" smtClean="0"/>
              <a:t>softwares</a:t>
            </a:r>
            <a:r>
              <a:rPr lang="es-ES" sz="3900" dirty="0" smtClean="0"/>
              <a:t> en programas.</a:t>
            </a:r>
          </a:p>
          <a:p>
            <a:pPr algn="just"/>
            <a:r>
              <a:rPr lang="es-ES" sz="3900" dirty="0" smtClean="0"/>
              <a:t>Solo 3 (50%) implementaron </a:t>
            </a:r>
            <a:r>
              <a:rPr lang="es-ES" sz="3900" dirty="0" err="1" smtClean="0"/>
              <a:t>softwares</a:t>
            </a:r>
            <a:r>
              <a:rPr lang="es-ES" sz="3900" dirty="0" smtClean="0"/>
              <a:t> en la práctica.</a:t>
            </a:r>
          </a:p>
          <a:p>
            <a:pPr algn="just">
              <a:buNone/>
            </a:pPr>
            <a:r>
              <a:rPr lang="es-ES" sz="3900" b="1" u="sng" dirty="0" smtClean="0"/>
              <a:t>Recursos Tecnológicos Utilizados por </a:t>
            </a:r>
            <a:r>
              <a:rPr lang="es-ES" sz="3900" b="1" u="sng" dirty="0" smtClean="0"/>
              <a:t>Docentes</a:t>
            </a:r>
            <a:endParaRPr lang="es-ES" sz="3900" u="sng" dirty="0" smtClean="0"/>
          </a:p>
          <a:p>
            <a:pPr algn="just"/>
            <a:r>
              <a:rPr lang="es-ES" sz="3900" b="1" dirty="0" smtClean="0"/>
              <a:t>Plataforma </a:t>
            </a:r>
            <a:r>
              <a:rPr lang="es-ES" sz="3900" b="1" dirty="0" err="1" smtClean="0"/>
              <a:t>Bimodal</a:t>
            </a:r>
            <a:r>
              <a:rPr lang="es-ES" sz="3900" b="1" dirty="0" smtClean="0"/>
              <a:t>:</a:t>
            </a:r>
            <a:r>
              <a:rPr lang="es-ES" sz="3900" dirty="0" smtClean="0"/>
              <a:t> Comunicación, distribución de materiales.</a:t>
            </a:r>
          </a:p>
          <a:p>
            <a:pPr algn="just"/>
            <a:r>
              <a:rPr lang="es-ES" sz="3900" b="1" dirty="0" smtClean="0"/>
              <a:t>Otras Herramientas:</a:t>
            </a:r>
            <a:r>
              <a:rPr lang="es-ES" sz="3900" dirty="0" smtClean="0"/>
              <a:t> Clases y pizarras virtuales, sistemas en la nube (</a:t>
            </a:r>
            <a:r>
              <a:rPr lang="es-ES" sz="3900" dirty="0" err="1" smtClean="0"/>
              <a:t>Lucidchart</a:t>
            </a:r>
            <a:r>
              <a:rPr lang="es-ES" sz="3900" dirty="0" smtClean="0"/>
              <a:t>), bases de datos colaborativas, foros, cuestionarios, videos cortos.</a:t>
            </a:r>
          </a:p>
          <a:p>
            <a:pPr algn="just"/>
            <a:r>
              <a:rPr lang="es-ES" sz="3900" b="1" dirty="0" smtClean="0"/>
              <a:t>Casos específicos:</a:t>
            </a:r>
            <a:r>
              <a:rPr lang="es-ES" sz="3900" dirty="0" smtClean="0"/>
              <a:t> Visitas a empresas de tecnología provincial.</a:t>
            </a:r>
          </a:p>
          <a:p>
            <a:pPr algn="just">
              <a:buNone/>
            </a:pPr>
            <a:r>
              <a:rPr lang="es-ES" sz="3900" b="1" u="sng" dirty="0" smtClean="0"/>
              <a:t>Capacitaciones </a:t>
            </a:r>
            <a:r>
              <a:rPr lang="es-ES" sz="3900" b="1" u="sng" dirty="0" smtClean="0"/>
              <a:t>Docentes</a:t>
            </a:r>
            <a:endParaRPr lang="es-ES" sz="3900" u="sng" dirty="0" smtClean="0"/>
          </a:p>
          <a:p>
            <a:pPr algn="just"/>
            <a:r>
              <a:rPr lang="es-ES" sz="3900" dirty="0" smtClean="0"/>
              <a:t>Mayoría durante </a:t>
            </a:r>
            <a:r>
              <a:rPr lang="es-ES" sz="3900" dirty="0" err="1" smtClean="0"/>
              <a:t>virtualización</a:t>
            </a:r>
            <a:r>
              <a:rPr lang="es-ES" sz="3900" dirty="0" smtClean="0"/>
              <a:t> por COVID-19 (cursos UNRN).</a:t>
            </a:r>
          </a:p>
          <a:p>
            <a:pPr algn="just"/>
            <a:r>
              <a:rPr lang="es-ES" sz="3900" dirty="0" smtClean="0"/>
              <a:t>Algunos docentes mostraron interés en explorar nuevas herramientas y profundización (ej. posgrado en enseñanza virtual).</a:t>
            </a:r>
          </a:p>
          <a:p>
            <a:pPr algn="just">
              <a:buNone/>
            </a:pPr>
            <a:r>
              <a:rPr lang="es-ES" sz="3900" b="1" u="sng" dirty="0" smtClean="0"/>
              <a:t>Beneficios de la Tecnología en el </a:t>
            </a:r>
            <a:r>
              <a:rPr lang="es-ES" sz="3900" b="1" u="sng" dirty="0" smtClean="0"/>
              <a:t>Aprendizaje</a:t>
            </a:r>
            <a:endParaRPr lang="es-ES" sz="3900" u="sng" dirty="0" smtClean="0"/>
          </a:p>
          <a:p>
            <a:pPr algn="just"/>
            <a:r>
              <a:rPr lang="es-ES" sz="3900" b="1" dirty="0" smtClean="0"/>
              <a:t>Motivación:</a:t>
            </a:r>
            <a:r>
              <a:rPr lang="es-ES" sz="3900" dirty="0" smtClean="0"/>
              <a:t> Alumnos nativos digitales se sienten familiarizados.</a:t>
            </a:r>
          </a:p>
          <a:p>
            <a:pPr algn="just"/>
            <a:r>
              <a:rPr lang="es-ES" sz="3900" b="1" dirty="0" smtClean="0"/>
              <a:t>Mejora en Aprendizaje y Evaluación:</a:t>
            </a:r>
            <a:r>
              <a:rPr lang="es-ES" sz="3900" dirty="0" smtClean="0"/>
              <a:t> Permite evaluar más áreas, facilita apropiación de contenidos (aplicación práctica), y acceso a información actual</a:t>
            </a:r>
            <a:r>
              <a:rPr lang="es-ES" sz="3900" dirty="0" smtClean="0"/>
              <a:t>.</a:t>
            </a:r>
            <a:endParaRPr lang="es-ES" sz="3900" dirty="0" smtClean="0"/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5199670" y="13735781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14504276"/>
            <a:ext cx="14935200" cy="8096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lnSpcReduction="10000"/>
          </a:bodyPr>
          <a:lstStyle/>
          <a:p>
            <a:pPr algn="just"/>
            <a:r>
              <a:rPr lang="es-ES" sz="3600" dirty="0" smtClean="0"/>
              <a:t>El avance </a:t>
            </a:r>
            <a:r>
              <a:rPr lang="es-ES" sz="3600" dirty="0" smtClean="0"/>
              <a:t>tecnológico transforma </a:t>
            </a:r>
            <a:r>
              <a:rPr lang="es-ES" sz="3600" dirty="0" smtClean="0"/>
              <a:t> la profesión </a:t>
            </a:r>
            <a:r>
              <a:rPr lang="es-ES" sz="3600" dirty="0" smtClean="0"/>
              <a:t>y enseñanza contable.</a:t>
            </a:r>
          </a:p>
          <a:p>
            <a:pPr algn="just"/>
            <a:r>
              <a:rPr lang="es-ES" sz="3600" dirty="0" smtClean="0"/>
              <a:t>Acreditación de CONEAU subraya compromiso con calidad, pero hay déficits en uso de tecnología.</a:t>
            </a:r>
          </a:p>
          <a:p>
            <a:pPr algn="just"/>
            <a:r>
              <a:rPr lang="es-ES" sz="3600" dirty="0" smtClean="0"/>
              <a:t>Inclusión formal de </a:t>
            </a:r>
            <a:r>
              <a:rPr lang="es-ES" sz="3600" dirty="0" err="1" smtClean="0"/>
              <a:t>softwares</a:t>
            </a:r>
            <a:r>
              <a:rPr lang="es-ES" sz="3600" dirty="0" smtClean="0"/>
              <a:t> ≠ implementación práctica generalizada.</a:t>
            </a:r>
          </a:p>
          <a:p>
            <a:pPr algn="just"/>
            <a:r>
              <a:rPr lang="es-ES" sz="3600" dirty="0" smtClean="0"/>
              <a:t>Tecnología motiva y mejora aprendizaje, pero infraestructura y resistencia son barreras.</a:t>
            </a:r>
          </a:p>
          <a:p>
            <a:pPr>
              <a:buNone/>
            </a:pPr>
            <a:r>
              <a:rPr lang="es-ES" sz="3600" b="1" dirty="0" smtClean="0"/>
              <a:t>Recomendaciones:</a:t>
            </a:r>
            <a:endParaRPr lang="es-ES" sz="3600" dirty="0" smtClean="0"/>
          </a:p>
          <a:p>
            <a:r>
              <a:rPr lang="es-ES" sz="3600" dirty="0" smtClean="0"/>
              <a:t>Profundizar estándares de acreditación en integración tecnológica.</a:t>
            </a:r>
          </a:p>
          <a:p>
            <a:r>
              <a:rPr lang="es-ES" sz="3600" dirty="0" smtClean="0"/>
              <a:t>Mejorar infraestructura tecnológica de la UNRN.</a:t>
            </a:r>
          </a:p>
          <a:p>
            <a:r>
              <a:rPr lang="es-ES" sz="3600" dirty="0" smtClean="0"/>
              <a:t>Fortalecer formación continua de docentes en TIC.</a:t>
            </a:r>
          </a:p>
          <a:p>
            <a:r>
              <a:rPr lang="es-ES" sz="3600" dirty="0" smtClean="0"/>
              <a:t>Promover una integración transversal de recursos tecnológicos en el plan de estudios</a:t>
            </a:r>
            <a:r>
              <a:rPr lang="es-ES" sz="3600" dirty="0" smtClean="0"/>
              <a:t>.</a:t>
            </a:r>
            <a:endParaRPr lang="es-ES" sz="3600" dirty="0" smtClean="0"/>
          </a:p>
        </p:txBody>
      </p:sp>
      <p:sp>
        <p:nvSpPr>
          <p:cNvPr id="59" name="Google Shape;59;p1"/>
          <p:cNvSpPr txBox="1">
            <a:spLocks noGrp="1"/>
          </p:cNvSpPr>
          <p:nvPr>
            <p:ph type="body" idx="19"/>
          </p:nvPr>
        </p:nvSpPr>
        <p:spPr>
          <a:xfrm>
            <a:off x="35232945" y="5328745"/>
            <a:ext cx="14935200" cy="8306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Autofit/>
          </a:bodyPr>
          <a:lstStyle/>
          <a:p>
            <a:pPr>
              <a:buNone/>
            </a:pPr>
            <a:r>
              <a:rPr lang="es-ES" sz="3600" b="1" dirty="0" smtClean="0"/>
              <a:t>RESULTADOS </a:t>
            </a:r>
            <a:r>
              <a:rPr lang="es-ES" sz="3600" b="1" dirty="0" smtClean="0"/>
              <a:t>PRINCIPALES (CONTINUACIÓN)</a:t>
            </a:r>
            <a:endParaRPr lang="es-ES" sz="3600" b="1" dirty="0" smtClean="0"/>
          </a:p>
          <a:p>
            <a:pPr>
              <a:buNone/>
            </a:pPr>
            <a:r>
              <a:rPr lang="es-ES" sz="3600" b="1" u="sng" dirty="0" smtClean="0"/>
              <a:t>Limitaciones </a:t>
            </a:r>
            <a:r>
              <a:rPr lang="es-ES" sz="3600" b="1" u="sng" dirty="0" smtClean="0"/>
              <a:t>a la Implementación:</a:t>
            </a:r>
            <a:endParaRPr lang="es-ES" sz="3600" u="sng" dirty="0" smtClean="0"/>
          </a:p>
          <a:p>
            <a:r>
              <a:rPr lang="es-ES" sz="3600" b="1" dirty="0" smtClean="0"/>
              <a:t>Infraestructura:</a:t>
            </a:r>
            <a:endParaRPr lang="es-ES" sz="3600" dirty="0" smtClean="0"/>
          </a:p>
          <a:p>
            <a:pPr lvl="1"/>
            <a:r>
              <a:rPr lang="es-ES" sz="3600" dirty="0" smtClean="0"/>
              <a:t>Falta de laboratorios de informática adecuados.</a:t>
            </a:r>
          </a:p>
          <a:p>
            <a:pPr lvl="1"/>
            <a:r>
              <a:rPr lang="es-ES" sz="3600" dirty="0" smtClean="0"/>
              <a:t>Necesidad de que alumnos lleven sus propias computadoras.</a:t>
            </a:r>
          </a:p>
          <a:p>
            <a:pPr lvl="1"/>
            <a:r>
              <a:rPr lang="es-ES" sz="3600" dirty="0" smtClean="0"/>
              <a:t>Recursos técnicos insuficientes para implementación masiva.</a:t>
            </a:r>
          </a:p>
          <a:p>
            <a:r>
              <a:rPr lang="es-ES" sz="3600" b="1" dirty="0" smtClean="0"/>
              <a:t>Resistencias Docentes:</a:t>
            </a:r>
            <a:endParaRPr lang="es-ES" sz="3600" dirty="0" smtClean="0"/>
          </a:p>
          <a:p>
            <a:pPr lvl="1"/>
            <a:r>
              <a:rPr lang="es-ES" sz="3600" dirty="0" smtClean="0"/>
              <a:t>Falta de tiempo para capacitación.</a:t>
            </a:r>
          </a:p>
          <a:p>
            <a:pPr lvl="1"/>
            <a:r>
              <a:rPr lang="es-ES" sz="3600" dirty="0" smtClean="0"/>
              <a:t>Preferencia por contenidos tradicionales.</a:t>
            </a:r>
          </a:p>
          <a:p>
            <a:pPr lvl="1"/>
            <a:r>
              <a:rPr lang="es-ES" sz="3600" dirty="0" smtClean="0"/>
              <a:t>Déficit en perfil informático (necesidad de formación en </a:t>
            </a:r>
            <a:r>
              <a:rPr lang="es-ES" sz="3600" dirty="0" smtClean="0"/>
              <a:t>análisis de datos).</a:t>
            </a:r>
            <a:endParaRPr lang="es-ES" sz="3600" dirty="0" smtClean="0"/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28937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 smtClean="0">
                <a:latin typeface="Arial"/>
                <a:ea typeface="Arial"/>
                <a:cs typeface="Arial"/>
                <a:sym typeface="Arial"/>
              </a:rPr>
              <a:t>REFERENCIAS PRINCIPALES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3965907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10000"/>
          </a:bodyPr>
          <a:lstStyle/>
          <a:p>
            <a:pPr>
              <a:buNone/>
            </a:pPr>
            <a:r>
              <a:rPr lang="es-ES" sz="3200" dirty="0" err="1" smtClean="0"/>
              <a:t>Maggio</a:t>
            </a:r>
            <a:r>
              <a:rPr lang="es-ES" sz="3200" dirty="0" smtClean="0"/>
              <a:t>, M. (2012). </a:t>
            </a:r>
            <a:r>
              <a:rPr lang="es-ES" sz="3200" i="1" dirty="0" smtClean="0"/>
              <a:t>Enriquecer la enseñanza: los ambientes con alta inclusión de tecnologías</a:t>
            </a:r>
            <a:r>
              <a:rPr lang="es-ES" sz="3200" dirty="0" smtClean="0"/>
              <a:t>. </a:t>
            </a:r>
            <a:r>
              <a:rPr lang="es-ES" sz="3200" dirty="0" err="1" smtClean="0"/>
              <a:t>Paidós</a:t>
            </a:r>
            <a:r>
              <a:rPr lang="es-ES" sz="3200" dirty="0" smtClean="0"/>
              <a:t>.</a:t>
            </a:r>
          </a:p>
          <a:p>
            <a:pPr>
              <a:buNone/>
            </a:pPr>
            <a:r>
              <a:rPr lang="es-ES" sz="3200" dirty="0" smtClean="0"/>
              <a:t>Carrasquilla, E., &amp; Carrasquilla, A. (2019). Problemas de investigación en contabilidad... </a:t>
            </a:r>
            <a:r>
              <a:rPr lang="es-ES" sz="3200" i="1" dirty="0" smtClean="0"/>
              <a:t>Revista FAECO Sapiens</a:t>
            </a:r>
            <a:r>
              <a:rPr lang="es-ES" sz="3200" dirty="0" smtClean="0"/>
              <a:t>, 2(2), 85-99.</a:t>
            </a:r>
          </a:p>
          <a:p>
            <a:pPr>
              <a:buNone/>
            </a:pPr>
            <a:r>
              <a:rPr lang="es-ES" sz="3200" dirty="0" err="1" smtClean="0"/>
              <a:t>Paggi</a:t>
            </a:r>
            <a:r>
              <a:rPr lang="es-ES" sz="3200" dirty="0" smtClean="0"/>
              <a:t>, J. C. (2021). </a:t>
            </a:r>
            <a:r>
              <a:rPr lang="es-ES" sz="3200" i="1" dirty="0" smtClean="0"/>
              <a:t>La incorporación de herramientas TIC en las prácticas docentes durante la pandemia por COVID-19</a:t>
            </a:r>
            <a:r>
              <a:rPr lang="es-ES" sz="3200" dirty="0" smtClean="0"/>
              <a:t>.</a:t>
            </a:r>
          </a:p>
          <a:p>
            <a:pPr>
              <a:buNone/>
            </a:pPr>
            <a:r>
              <a:rPr lang="es-ES" sz="3200" dirty="0" smtClean="0"/>
              <a:t>Valles, M. S. (1999). </a:t>
            </a:r>
            <a:r>
              <a:rPr lang="es-ES" sz="3200" i="1" dirty="0" smtClean="0"/>
              <a:t>Técnicas cualitativas de investigación social...</a:t>
            </a:r>
            <a:r>
              <a:rPr lang="es-ES" sz="3200" dirty="0" smtClean="0"/>
              <a:t>. Síntesis.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684138" y="3609843"/>
            <a:ext cx="16522262" cy="520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sz="3200" b="1" dirty="0">
                <a:solidFill>
                  <a:schemeClr val="dk1"/>
                </a:solidFill>
              </a:rPr>
              <a:t>PERTENENCIA</a:t>
            </a:r>
            <a:r>
              <a:rPr lang="es-AR" sz="3600" b="1" dirty="0">
                <a:solidFill>
                  <a:schemeClr val="dk1"/>
                </a:solidFill>
              </a:rPr>
              <a:t>  </a:t>
            </a:r>
            <a:r>
              <a:rPr lang="es-AR" sz="3600" dirty="0"/>
              <a:t>      </a:t>
            </a:r>
            <a:r>
              <a:rPr lang="es-AR" sz="3600" dirty="0" smtClean="0"/>
              <a:t>UNIVERSIDAD NACIONAL DE RÍO NEGRO</a:t>
            </a:r>
            <a:endParaRPr sz="3600"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9278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es-AR" sz="4000" b="1" dirty="0" smtClean="0">
                <a:solidFill>
                  <a:schemeClr val="bg1"/>
                </a:solidFill>
              </a:rPr>
              <a:t>VERÓNICA NILLES, </a:t>
            </a:r>
            <a:r>
              <a:rPr lang="es-AR" sz="4000" b="1" dirty="0" smtClean="0">
                <a:solidFill>
                  <a:schemeClr val="bg1"/>
                </a:solidFill>
                <a:hlinkClick r:id="rId4"/>
              </a:rPr>
              <a:t>vnilles@unrn.edu.ar</a:t>
            </a:r>
            <a:r>
              <a:rPr lang="es-AR" b="1" dirty="0" smtClean="0">
                <a:solidFill>
                  <a:schemeClr val="bg1"/>
                </a:solidFill>
              </a:rPr>
              <a:t>	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chemeClr val="lt1"/>
              </a:buClr>
              <a:buSzPts val="8200"/>
            </a:pPr>
            <a:r>
              <a:rPr lang="es-ES" sz="8200" b="1" dirty="0" smtClean="0">
                <a:solidFill>
                  <a:schemeClr val="lt1"/>
                </a:solidFill>
              </a:rPr>
              <a:t>Tecnología y enseñanza. Análisis en la carrera de Contador Público de la UNRN – Año 2023</a:t>
            </a:r>
            <a:endParaRPr sz="8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826</Words>
  <Application>Microsoft Office PowerPoint</Application>
  <PresentationFormat>Personalizado</PresentationFormat>
  <Paragraphs>69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Póster de medicina</vt:lpstr>
      <vt:lpstr>EJE3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Lenovo</cp:lastModifiedBy>
  <cp:revision>10</cp:revision>
  <dcterms:created xsi:type="dcterms:W3CDTF">2013-04-05T20:27:31Z</dcterms:created>
  <dcterms:modified xsi:type="dcterms:W3CDTF">2025-08-03T14:29:06Z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