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3"/>
  </p:notesMasterIdLst>
  <p:sldIdLst>
    <p:sldId id="256" r:id="rId2"/>
  </p:sldIdLst>
  <p:sldSz cx="51206400" cy="288036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6" roundtripDataSignature="AMtx7mj0s8xHt2SidD0SizO0H86Wdw63j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55" d="100"/>
          <a:sy n="55" d="100"/>
        </p:scale>
        <p:origin x="-10320" y="-66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notesMaster" Target="notesMasters/notesMaster1.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customschemas.google.com/relationships/presentationmetadata" Target="metadata"/><Relationship Id="rId10" Type="http://schemas.openxmlformats.org/officeDocument/2006/relationships/tableStyles" Target="tableStyles.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s-AR" sz="1200" b="0" i="0" u="none" strike="noStrike" cap="none">
                <a:solidFill>
                  <a:schemeClr val="dk1"/>
                </a:solidFill>
                <a:latin typeface="Calibri"/>
                <a:ea typeface="Calibri"/>
                <a:cs typeface="Calibri"/>
                <a:sym typeface="Calibri"/>
              </a:rPr>
              <a:t>‹Nº›</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
        <p:cNvGrpSpPr/>
        <p:nvPr/>
      </p:nvGrpSpPr>
      <p:grpSpPr>
        <a:xfrm>
          <a:off x="0" y="0"/>
          <a:ext cx="0" cy="0"/>
          <a:chOff x="0" y="0"/>
          <a:chExt cx="0" cy="0"/>
        </a:xfrm>
      </p:grpSpPr>
      <p:sp>
        <p:nvSpPr>
          <p:cNvPr id="40" name="Google Shape;40;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 name="Google Shape;41;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42" name="Google Shape;42;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AR"/>
              <a:t>1</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Póster">
  <p:cSld name="Póster">
    <p:spTree>
      <p:nvGrpSpPr>
        <p:cNvPr id="1" name="Shape 16"/>
        <p:cNvGrpSpPr/>
        <p:nvPr/>
      </p:nvGrpSpPr>
      <p:grpSpPr>
        <a:xfrm>
          <a:off x="0" y="0"/>
          <a:ext cx="0" cy="0"/>
          <a:chOff x="0" y="0"/>
          <a:chExt cx="0" cy="0"/>
        </a:xfrm>
      </p:grpSpPr>
      <p:sp>
        <p:nvSpPr>
          <p:cNvPr id="17" name="Google Shape;17;p3"/>
          <p:cNvSpPr txBox="1">
            <a:spLocks noGrp="1"/>
          </p:cNvSpPr>
          <p:nvPr>
            <p:ph type="title"/>
          </p:nvPr>
        </p:nvSpPr>
        <p:spPr>
          <a:xfrm>
            <a:off x="7467600" y="866775"/>
            <a:ext cx="36271200" cy="220022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8" name="Google Shape;18;p3"/>
          <p:cNvSpPr txBox="1">
            <a:spLocks noGrp="1"/>
          </p:cNvSpPr>
          <p:nvPr>
            <p:ph type="body" idx="1"/>
          </p:nvPr>
        </p:nvSpPr>
        <p:spPr>
          <a:xfrm>
            <a:off x="7467600" y="3140028"/>
            <a:ext cx="36271200" cy="727122"/>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0"/>
              </a:spcBef>
              <a:spcAft>
                <a:spcPts val="0"/>
              </a:spcAft>
              <a:buSzPts val="2800"/>
              <a:buNone/>
              <a:defRPr sz="2800">
                <a:solidFill>
                  <a:schemeClr val="lt1"/>
                </a:solidFill>
              </a:defRPr>
            </a:lvl1pPr>
            <a:lvl2pPr marL="914400" lvl="1" indent="-228600" algn="l">
              <a:lnSpc>
                <a:spcPct val="100000"/>
              </a:lnSpc>
              <a:spcBef>
                <a:spcPts val="0"/>
              </a:spcBef>
              <a:spcAft>
                <a:spcPts val="0"/>
              </a:spcAft>
              <a:buSzPts val="2800"/>
              <a:buNone/>
              <a:defRPr sz="2800">
                <a:solidFill>
                  <a:schemeClr val="lt1"/>
                </a:solidFill>
              </a:defRPr>
            </a:lvl2pPr>
            <a:lvl3pPr marL="1371600" lvl="2" indent="-228600" algn="l">
              <a:lnSpc>
                <a:spcPct val="100000"/>
              </a:lnSpc>
              <a:spcBef>
                <a:spcPts val="0"/>
              </a:spcBef>
              <a:spcAft>
                <a:spcPts val="0"/>
              </a:spcAft>
              <a:buSzPts val="2800"/>
              <a:buNone/>
              <a:defRPr sz="2800">
                <a:solidFill>
                  <a:schemeClr val="lt1"/>
                </a:solidFill>
              </a:defRPr>
            </a:lvl3pPr>
            <a:lvl4pPr marL="1828800" lvl="3" indent="-228600" algn="l">
              <a:lnSpc>
                <a:spcPct val="100000"/>
              </a:lnSpc>
              <a:spcBef>
                <a:spcPts val="0"/>
              </a:spcBef>
              <a:spcAft>
                <a:spcPts val="0"/>
              </a:spcAft>
              <a:buSzPts val="2800"/>
              <a:buNone/>
              <a:defRPr sz="2800">
                <a:solidFill>
                  <a:schemeClr val="lt1"/>
                </a:solidFill>
              </a:defRPr>
            </a:lvl4pPr>
            <a:lvl5pPr marL="2286000" lvl="4" indent="-228600" algn="l">
              <a:lnSpc>
                <a:spcPct val="100000"/>
              </a:lnSpc>
              <a:spcBef>
                <a:spcPts val="0"/>
              </a:spcBef>
              <a:spcAft>
                <a:spcPts val="0"/>
              </a:spcAft>
              <a:buSzPts val="2800"/>
              <a:buNone/>
              <a:defRPr sz="2800">
                <a:solidFill>
                  <a:schemeClr val="lt1"/>
                </a:solidFill>
              </a:defRPr>
            </a:lvl5pPr>
            <a:lvl6pPr marL="2743200" lvl="5" indent="-228600" algn="l">
              <a:lnSpc>
                <a:spcPct val="100000"/>
              </a:lnSpc>
              <a:spcBef>
                <a:spcPts val="0"/>
              </a:spcBef>
              <a:spcAft>
                <a:spcPts val="0"/>
              </a:spcAft>
              <a:buSzPts val="2800"/>
              <a:buNone/>
              <a:defRPr sz="2800">
                <a:solidFill>
                  <a:schemeClr val="lt1"/>
                </a:solidFill>
              </a:defRPr>
            </a:lvl6pPr>
            <a:lvl7pPr marL="3200400" lvl="6" indent="-228600" algn="l">
              <a:lnSpc>
                <a:spcPct val="100000"/>
              </a:lnSpc>
              <a:spcBef>
                <a:spcPts val="0"/>
              </a:spcBef>
              <a:spcAft>
                <a:spcPts val="0"/>
              </a:spcAft>
              <a:buSzPts val="2800"/>
              <a:buNone/>
              <a:defRPr sz="2800">
                <a:solidFill>
                  <a:schemeClr val="lt1"/>
                </a:solidFill>
              </a:defRPr>
            </a:lvl7pPr>
            <a:lvl8pPr marL="3657600" lvl="7" indent="-228600" algn="l">
              <a:lnSpc>
                <a:spcPct val="100000"/>
              </a:lnSpc>
              <a:spcBef>
                <a:spcPts val="0"/>
              </a:spcBef>
              <a:spcAft>
                <a:spcPts val="0"/>
              </a:spcAft>
              <a:buSzPts val="2800"/>
              <a:buNone/>
              <a:defRPr sz="2800">
                <a:solidFill>
                  <a:schemeClr val="lt1"/>
                </a:solidFill>
              </a:defRPr>
            </a:lvl8pPr>
            <a:lvl9pPr marL="4114800" lvl="8" indent="-228600" algn="l">
              <a:lnSpc>
                <a:spcPct val="100000"/>
              </a:lnSpc>
              <a:spcBef>
                <a:spcPts val="0"/>
              </a:spcBef>
              <a:spcAft>
                <a:spcPts val="0"/>
              </a:spcAft>
              <a:buSzPts val="2800"/>
              <a:buNone/>
              <a:defRPr sz="2800">
                <a:solidFill>
                  <a:schemeClr val="lt1"/>
                </a:solidFill>
              </a:defRPr>
            </a:lvl9pPr>
          </a:lstStyle>
          <a:p>
            <a:endParaRPr/>
          </a:p>
        </p:txBody>
      </p:sp>
      <p:sp>
        <p:nvSpPr>
          <p:cNvPr id="19" name="Google Shape;19;p3"/>
          <p:cNvSpPr txBox="1">
            <a:spLocks noGrp="1"/>
          </p:cNvSpPr>
          <p:nvPr>
            <p:ph type="dt" idx="10"/>
          </p:nvPr>
        </p:nvSpPr>
        <p:spPr>
          <a:xfrm>
            <a:off x="1333500" y="28100361"/>
            <a:ext cx="11521440" cy="40005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3"/>
          <p:cNvSpPr txBox="1">
            <a:spLocks noGrp="1"/>
          </p:cNvSpPr>
          <p:nvPr>
            <p:ph type="ftr" idx="11"/>
          </p:nvPr>
        </p:nvSpPr>
        <p:spPr>
          <a:xfrm>
            <a:off x="12854940" y="28100361"/>
            <a:ext cx="25496520" cy="40005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3"/>
          <p:cNvSpPr txBox="1">
            <a:spLocks noGrp="1"/>
          </p:cNvSpPr>
          <p:nvPr>
            <p:ph type="sldNum" idx="12"/>
          </p:nvPr>
        </p:nvSpPr>
        <p:spPr>
          <a:xfrm>
            <a:off x="38351460" y="28100361"/>
            <a:ext cx="11521440" cy="40005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sz="1867">
                <a:solidFill>
                  <a:srgbClr val="8B8B8D"/>
                </a:solidFill>
              </a:defRPr>
            </a:lvl1pPr>
            <a:lvl2pPr marL="0" lvl="1" indent="0" algn="r">
              <a:spcBef>
                <a:spcPts val="0"/>
              </a:spcBef>
              <a:buNone/>
              <a:defRPr sz="1867">
                <a:solidFill>
                  <a:srgbClr val="8B8B8D"/>
                </a:solidFill>
              </a:defRPr>
            </a:lvl2pPr>
            <a:lvl3pPr marL="0" lvl="2" indent="0" algn="r">
              <a:spcBef>
                <a:spcPts val="0"/>
              </a:spcBef>
              <a:buNone/>
              <a:defRPr sz="1867">
                <a:solidFill>
                  <a:srgbClr val="8B8B8D"/>
                </a:solidFill>
              </a:defRPr>
            </a:lvl3pPr>
            <a:lvl4pPr marL="0" lvl="3" indent="0" algn="r">
              <a:spcBef>
                <a:spcPts val="0"/>
              </a:spcBef>
              <a:buNone/>
              <a:defRPr sz="1867">
                <a:solidFill>
                  <a:srgbClr val="8B8B8D"/>
                </a:solidFill>
              </a:defRPr>
            </a:lvl4pPr>
            <a:lvl5pPr marL="0" lvl="4" indent="0" algn="r">
              <a:spcBef>
                <a:spcPts val="0"/>
              </a:spcBef>
              <a:buNone/>
              <a:defRPr sz="1867">
                <a:solidFill>
                  <a:srgbClr val="8B8B8D"/>
                </a:solidFill>
              </a:defRPr>
            </a:lvl5pPr>
            <a:lvl6pPr marL="0" lvl="5" indent="0" algn="r">
              <a:spcBef>
                <a:spcPts val="0"/>
              </a:spcBef>
              <a:buNone/>
              <a:defRPr sz="1867">
                <a:solidFill>
                  <a:srgbClr val="8B8B8D"/>
                </a:solidFill>
              </a:defRPr>
            </a:lvl6pPr>
            <a:lvl7pPr marL="0" lvl="6" indent="0" algn="r">
              <a:spcBef>
                <a:spcPts val="0"/>
              </a:spcBef>
              <a:buNone/>
              <a:defRPr sz="1867">
                <a:solidFill>
                  <a:srgbClr val="8B8B8D"/>
                </a:solidFill>
              </a:defRPr>
            </a:lvl7pPr>
            <a:lvl8pPr marL="0" lvl="7" indent="0" algn="r">
              <a:spcBef>
                <a:spcPts val="0"/>
              </a:spcBef>
              <a:buNone/>
              <a:defRPr sz="1867">
                <a:solidFill>
                  <a:srgbClr val="8B8B8D"/>
                </a:solidFill>
              </a:defRPr>
            </a:lvl8pPr>
            <a:lvl9pPr marL="0" lvl="8" indent="0" algn="r">
              <a:spcBef>
                <a:spcPts val="0"/>
              </a:spcBef>
              <a:buNone/>
              <a:defRPr sz="1867">
                <a:solidFill>
                  <a:srgbClr val="8B8B8D"/>
                </a:solidFill>
              </a:defRPr>
            </a:lvl9pPr>
          </a:lstStyle>
          <a:p>
            <a:pPr marL="0" lvl="0" indent="0" algn="r" rtl="0">
              <a:spcBef>
                <a:spcPts val="0"/>
              </a:spcBef>
              <a:spcAft>
                <a:spcPts val="0"/>
              </a:spcAft>
              <a:buNone/>
            </a:pPr>
            <a:fld id="{00000000-1234-1234-1234-123412341234}" type="slidenum">
              <a:rPr lang="es-AR"/>
              <a:t>‹Nº›</a:t>
            </a:fld>
            <a:endParaRPr/>
          </a:p>
        </p:txBody>
      </p:sp>
      <p:sp>
        <p:nvSpPr>
          <p:cNvPr id="22" name="Google Shape;22;p3"/>
          <p:cNvSpPr>
            <a:spLocks noGrp="1"/>
          </p:cNvSpPr>
          <p:nvPr>
            <p:ph type="body" idx="2"/>
          </p:nvPr>
        </p:nvSpPr>
        <p:spPr>
          <a:xfrm>
            <a:off x="1333500" y="5120640"/>
            <a:ext cx="14935200" cy="1066800"/>
          </a:xfrm>
          <a:prstGeom prst="round1Rect">
            <a:avLst>
              <a:gd name="adj" fmla="val 16667"/>
            </a:avLst>
          </a:prstGeom>
          <a:solidFill>
            <a:schemeClr val="accent2"/>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3" name="Google Shape;23;p3"/>
          <p:cNvSpPr txBox="1">
            <a:spLocks noGrp="1"/>
          </p:cNvSpPr>
          <p:nvPr>
            <p:ph type="body" idx="3"/>
          </p:nvPr>
        </p:nvSpPr>
        <p:spPr>
          <a:xfrm>
            <a:off x="1333500" y="6187440"/>
            <a:ext cx="14935200" cy="600075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24" name="Google Shape;24;p3"/>
          <p:cNvSpPr>
            <a:spLocks noGrp="1"/>
          </p:cNvSpPr>
          <p:nvPr>
            <p:ph type="body" idx="4"/>
          </p:nvPr>
        </p:nvSpPr>
        <p:spPr>
          <a:xfrm>
            <a:off x="1333500" y="13153644"/>
            <a:ext cx="14935200" cy="1066800"/>
          </a:xfrm>
          <a:prstGeom prst="round1Rect">
            <a:avLst>
              <a:gd name="adj" fmla="val 16667"/>
            </a:avLst>
          </a:prstGeom>
          <a:solidFill>
            <a:schemeClr val="accent3"/>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5" name="Google Shape;25;p3"/>
          <p:cNvSpPr txBox="1">
            <a:spLocks noGrp="1"/>
          </p:cNvSpPr>
          <p:nvPr>
            <p:ph type="body" idx="5"/>
          </p:nvPr>
        </p:nvSpPr>
        <p:spPr>
          <a:xfrm>
            <a:off x="1333500" y="14220445"/>
            <a:ext cx="14935200" cy="7952144"/>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26" name="Google Shape;26;p3"/>
          <p:cNvSpPr>
            <a:spLocks noGrp="1"/>
          </p:cNvSpPr>
          <p:nvPr>
            <p:ph type="body" idx="6"/>
          </p:nvPr>
        </p:nvSpPr>
        <p:spPr>
          <a:xfrm>
            <a:off x="1333500" y="22602825"/>
            <a:ext cx="14935200" cy="1066800"/>
          </a:xfrm>
          <a:prstGeom prst="round1Rect">
            <a:avLst>
              <a:gd name="adj" fmla="val 16667"/>
            </a:avLst>
          </a:prstGeom>
          <a:solidFill>
            <a:schemeClr val="accent4"/>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7" name="Google Shape;27;p3"/>
          <p:cNvSpPr txBox="1">
            <a:spLocks noGrp="1"/>
          </p:cNvSpPr>
          <p:nvPr>
            <p:ph type="body" idx="7"/>
          </p:nvPr>
        </p:nvSpPr>
        <p:spPr>
          <a:xfrm>
            <a:off x="1333500" y="23674959"/>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28" name="Google Shape;28;p3"/>
          <p:cNvSpPr>
            <a:spLocks noGrp="1"/>
          </p:cNvSpPr>
          <p:nvPr>
            <p:ph type="body" idx="8"/>
          </p:nvPr>
        </p:nvSpPr>
        <p:spPr>
          <a:xfrm>
            <a:off x="18135600" y="5120640"/>
            <a:ext cx="14935200" cy="1066800"/>
          </a:xfrm>
          <a:prstGeom prst="round1Rect">
            <a:avLst>
              <a:gd name="adj" fmla="val 16667"/>
            </a:avLst>
          </a:prstGeom>
          <a:solidFill>
            <a:schemeClr val="accent5"/>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9" name="Google Shape;29;p3"/>
          <p:cNvSpPr txBox="1">
            <a:spLocks noGrp="1"/>
          </p:cNvSpPr>
          <p:nvPr>
            <p:ph type="body" idx="9"/>
          </p:nvPr>
        </p:nvSpPr>
        <p:spPr>
          <a:xfrm>
            <a:off x="18135600" y="6187440"/>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0" name="Google Shape;30;p3"/>
          <p:cNvSpPr txBox="1">
            <a:spLocks noGrp="1"/>
          </p:cNvSpPr>
          <p:nvPr>
            <p:ph type="body" idx="13"/>
          </p:nvPr>
        </p:nvSpPr>
        <p:spPr>
          <a:xfrm>
            <a:off x="18135600" y="10454640"/>
            <a:ext cx="14935200" cy="5400675"/>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1" name="Google Shape;31;p3"/>
          <p:cNvSpPr txBox="1">
            <a:spLocks noGrp="1"/>
          </p:cNvSpPr>
          <p:nvPr>
            <p:ph type="body" idx="14"/>
          </p:nvPr>
        </p:nvSpPr>
        <p:spPr>
          <a:xfrm>
            <a:off x="18135600" y="20535900"/>
            <a:ext cx="14935200" cy="1533525"/>
          </a:xfrm>
          <a:prstGeom prst="rect">
            <a:avLst/>
          </a:prstGeom>
          <a:noFill/>
          <a:ln>
            <a:noFill/>
          </a:ln>
        </p:spPr>
        <p:txBody>
          <a:bodyPr spcFirstLastPara="1" wrap="square" lIns="91425"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2" name="Google Shape;32;p3"/>
          <p:cNvSpPr>
            <a:spLocks noGrp="1"/>
          </p:cNvSpPr>
          <p:nvPr>
            <p:ph type="body" idx="15"/>
          </p:nvPr>
        </p:nvSpPr>
        <p:spPr>
          <a:xfrm>
            <a:off x="18135600" y="22602825"/>
            <a:ext cx="14935200" cy="1066800"/>
          </a:xfrm>
          <a:prstGeom prst="round1Rect">
            <a:avLst>
              <a:gd name="adj" fmla="val 16667"/>
            </a:avLst>
          </a:prstGeom>
          <a:solidFill>
            <a:schemeClr val="accent6"/>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33" name="Google Shape;33;p3"/>
          <p:cNvSpPr txBox="1">
            <a:spLocks noGrp="1"/>
          </p:cNvSpPr>
          <p:nvPr>
            <p:ph type="body" idx="16"/>
          </p:nvPr>
        </p:nvSpPr>
        <p:spPr>
          <a:xfrm>
            <a:off x="18135600" y="23674959"/>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4" name="Google Shape;34;p3"/>
          <p:cNvSpPr>
            <a:spLocks noGrp="1"/>
          </p:cNvSpPr>
          <p:nvPr>
            <p:ph type="body" idx="17"/>
          </p:nvPr>
        </p:nvSpPr>
        <p:spPr>
          <a:xfrm>
            <a:off x="34884360" y="5120640"/>
            <a:ext cx="14935200" cy="1066800"/>
          </a:xfrm>
          <a:prstGeom prst="round1Rect">
            <a:avLst>
              <a:gd name="adj" fmla="val 16667"/>
            </a:avLst>
          </a:prstGeom>
          <a:solidFill>
            <a:schemeClr val="accent6"/>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35" name="Google Shape;35;p3"/>
          <p:cNvSpPr txBox="1">
            <a:spLocks noGrp="1"/>
          </p:cNvSpPr>
          <p:nvPr>
            <p:ph type="body" idx="18"/>
          </p:nvPr>
        </p:nvSpPr>
        <p:spPr>
          <a:xfrm>
            <a:off x="34884360" y="6187440"/>
            <a:ext cx="14935200" cy="64008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6" name="Google Shape;36;p3"/>
          <p:cNvSpPr txBox="1">
            <a:spLocks noGrp="1"/>
          </p:cNvSpPr>
          <p:nvPr>
            <p:ph type="body" idx="19"/>
          </p:nvPr>
        </p:nvSpPr>
        <p:spPr>
          <a:xfrm>
            <a:off x="34884360" y="13857732"/>
            <a:ext cx="14935200" cy="64008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7" name="Google Shape;37;p3"/>
          <p:cNvSpPr>
            <a:spLocks noGrp="1"/>
          </p:cNvSpPr>
          <p:nvPr>
            <p:ph type="body" idx="20"/>
          </p:nvPr>
        </p:nvSpPr>
        <p:spPr>
          <a:xfrm>
            <a:off x="34884360" y="22602825"/>
            <a:ext cx="14935200" cy="1066800"/>
          </a:xfrm>
          <a:prstGeom prst="round1Rect">
            <a:avLst>
              <a:gd name="adj" fmla="val 16667"/>
            </a:avLst>
          </a:prstGeom>
          <a:solidFill>
            <a:schemeClr val="accent1"/>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38" name="Google Shape;38;p3"/>
          <p:cNvSpPr txBox="1">
            <a:spLocks noGrp="1"/>
          </p:cNvSpPr>
          <p:nvPr>
            <p:ph type="body" idx="21"/>
          </p:nvPr>
        </p:nvSpPr>
        <p:spPr>
          <a:xfrm>
            <a:off x="34884360" y="23674959"/>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Tree>
  </p:cSld>
  <p:clrMapOvr>
    <a:masterClrMapping/>
  </p:clrMapOvr>
  <p:extLst>
    <p:ext uri="{DCECCB84-F9BA-43D5-87BE-67443E8EF086}">
      <p15:sldGuideLst xmlns:p15="http://schemas.microsoft.com/office/powerpoint/2012/main">
        <p15:guide id="1" pos="10696">
          <p15:clr>
            <a:srgbClr val="A4A3A4"/>
          </p15:clr>
        </p15:guide>
        <p15:guide id="2" pos="21560">
          <p15:clr>
            <a:srgbClr val="A4A3A4"/>
          </p15:clr>
        </p15:guide>
      </p15:sldGuideLst>
    </p:ext>
  </p:extLs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2"/>
          <p:cNvSpPr/>
          <p:nvPr/>
        </p:nvSpPr>
        <p:spPr>
          <a:xfrm>
            <a:off x="0" y="0"/>
            <a:ext cx="51206400" cy="440055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8468" b="0" i="0" u="none" strike="noStrike" cap="none">
              <a:solidFill>
                <a:schemeClr val="lt1"/>
              </a:solidFill>
              <a:latin typeface="Calibri"/>
              <a:ea typeface="Calibri"/>
              <a:cs typeface="Calibri"/>
              <a:sym typeface="Calibri"/>
            </a:endParaRPr>
          </a:p>
        </p:txBody>
      </p:sp>
      <p:sp>
        <p:nvSpPr>
          <p:cNvPr id="11" name="Google Shape;11;p2"/>
          <p:cNvSpPr txBox="1">
            <a:spLocks noGrp="1"/>
          </p:cNvSpPr>
          <p:nvPr>
            <p:ph type="title"/>
          </p:nvPr>
        </p:nvSpPr>
        <p:spPr>
          <a:xfrm>
            <a:off x="7467600" y="866775"/>
            <a:ext cx="36271200" cy="2200223"/>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chemeClr val="lt1"/>
              </a:buClr>
              <a:buSzPts val="10267"/>
              <a:buFont typeface="Cambria"/>
              <a:buNone/>
              <a:defRPr sz="10267" b="1" i="0" u="none" strike="noStrike" cap="none">
                <a:solidFill>
                  <a:schemeClr val="lt1"/>
                </a:solidFill>
                <a:latin typeface="Cambria"/>
                <a:ea typeface="Cambria"/>
                <a:cs typeface="Cambria"/>
                <a:sym typeface="Cambria"/>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2" name="Google Shape;12;p2"/>
          <p:cNvSpPr txBox="1">
            <a:spLocks noGrp="1"/>
          </p:cNvSpPr>
          <p:nvPr>
            <p:ph type="body" idx="1"/>
          </p:nvPr>
        </p:nvSpPr>
        <p:spPr>
          <a:xfrm>
            <a:off x="7467600" y="5267325"/>
            <a:ext cx="36271200" cy="20675919"/>
          </a:xfrm>
          <a:prstGeom prst="rect">
            <a:avLst/>
          </a:prstGeom>
          <a:noFill/>
          <a:ln>
            <a:noFill/>
          </a:ln>
        </p:spPr>
        <p:txBody>
          <a:bodyPr spcFirstLastPara="1" wrap="square" lIns="91425" tIns="45700" rIns="91425" bIns="45700" anchor="t" anchorCtr="0">
            <a:normAutofit/>
          </a:bodyPr>
          <a:lstStyle>
            <a:lvl1pPr marL="457200" marR="0" lvl="0" indent="-436054" algn="l" rtl="0">
              <a:lnSpc>
                <a:spcPct val="100000"/>
              </a:lnSpc>
              <a:spcBef>
                <a:spcPts val="1400"/>
              </a:spcBef>
              <a:spcAft>
                <a:spcPts val="0"/>
              </a:spcAft>
              <a:buClr>
                <a:schemeClr val="accent2"/>
              </a:buClr>
              <a:buSzPts val="3267"/>
              <a:buFont typeface="Arial"/>
              <a:buChar char="•"/>
              <a:defRPr sz="3266" b="0" i="0" u="none" strike="noStrike" cap="none">
                <a:solidFill>
                  <a:schemeClr val="dk1"/>
                </a:solidFill>
                <a:latin typeface="Calibri"/>
                <a:ea typeface="Calibri"/>
                <a:cs typeface="Calibri"/>
                <a:sym typeface="Calibri"/>
              </a:defRPr>
            </a:lvl1pPr>
            <a:lvl2pPr marL="914400" marR="0" lvl="1"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3pPr>
            <a:lvl4pPr marL="1828800" marR="0" lvl="3"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4pPr>
            <a:lvl5pPr marL="2286000" marR="0" lvl="4"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5pPr>
            <a:lvl6pPr marL="2743200" marR="0" lvl="5"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6pPr>
            <a:lvl7pPr marL="3200400" marR="0" lvl="6"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7pPr>
            <a:lvl8pPr marL="3657600" marR="0" lvl="7"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8pPr>
            <a:lvl9pPr marL="4114800" marR="0" lvl="8"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9pPr>
          </a:lstStyle>
          <a:p>
            <a:endParaRPr/>
          </a:p>
        </p:txBody>
      </p:sp>
      <p:sp>
        <p:nvSpPr>
          <p:cNvPr id="13" name="Google Shape;13;p2"/>
          <p:cNvSpPr txBox="1">
            <a:spLocks noGrp="1"/>
          </p:cNvSpPr>
          <p:nvPr>
            <p:ph type="dt" idx="10"/>
          </p:nvPr>
        </p:nvSpPr>
        <p:spPr>
          <a:xfrm>
            <a:off x="1333500" y="28100361"/>
            <a:ext cx="11521440" cy="40005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867" b="0" i="0" u="none" strike="noStrike" cap="none">
                <a:solidFill>
                  <a:srgbClr val="8B8B8D"/>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14" name="Google Shape;14;p2"/>
          <p:cNvSpPr txBox="1">
            <a:spLocks noGrp="1"/>
          </p:cNvSpPr>
          <p:nvPr>
            <p:ph type="ftr" idx="11"/>
          </p:nvPr>
        </p:nvSpPr>
        <p:spPr>
          <a:xfrm>
            <a:off x="12854940" y="28100361"/>
            <a:ext cx="25496520" cy="40005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867" b="0" i="0" u="none" strike="noStrike" cap="none">
                <a:solidFill>
                  <a:srgbClr val="8B8B8D"/>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15" name="Google Shape;15;p2"/>
          <p:cNvSpPr txBox="1">
            <a:spLocks noGrp="1"/>
          </p:cNvSpPr>
          <p:nvPr>
            <p:ph type="sldNum" idx="12"/>
          </p:nvPr>
        </p:nvSpPr>
        <p:spPr>
          <a:xfrm>
            <a:off x="38351460" y="28100361"/>
            <a:ext cx="11521440" cy="40005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867" b="0" i="0" u="none" strike="noStrike" cap="none">
                <a:solidFill>
                  <a:srgbClr val="8B8B8D"/>
                </a:solidFill>
                <a:latin typeface="Calibri"/>
                <a:ea typeface="Calibri"/>
                <a:cs typeface="Calibri"/>
                <a:sym typeface="Calibri"/>
              </a:defRPr>
            </a:lvl1pPr>
            <a:lvl2pPr marL="0" marR="0" lvl="1" indent="0" algn="r" rtl="0">
              <a:spcBef>
                <a:spcPts val="0"/>
              </a:spcBef>
              <a:buNone/>
              <a:defRPr sz="1867" b="0" i="0" u="none" strike="noStrike" cap="none">
                <a:solidFill>
                  <a:srgbClr val="8B8B8D"/>
                </a:solidFill>
                <a:latin typeface="Calibri"/>
                <a:ea typeface="Calibri"/>
                <a:cs typeface="Calibri"/>
                <a:sym typeface="Calibri"/>
              </a:defRPr>
            </a:lvl2pPr>
            <a:lvl3pPr marL="0" marR="0" lvl="2" indent="0" algn="r" rtl="0">
              <a:spcBef>
                <a:spcPts val="0"/>
              </a:spcBef>
              <a:buNone/>
              <a:defRPr sz="1867" b="0" i="0" u="none" strike="noStrike" cap="none">
                <a:solidFill>
                  <a:srgbClr val="8B8B8D"/>
                </a:solidFill>
                <a:latin typeface="Calibri"/>
                <a:ea typeface="Calibri"/>
                <a:cs typeface="Calibri"/>
                <a:sym typeface="Calibri"/>
              </a:defRPr>
            </a:lvl3pPr>
            <a:lvl4pPr marL="0" marR="0" lvl="3" indent="0" algn="r" rtl="0">
              <a:spcBef>
                <a:spcPts val="0"/>
              </a:spcBef>
              <a:buNone/>
              <a:defRPr sz="1867" b="0" i="0" u="none" strike="noStrike" cap="none">
                <a:solidFill>
                  <a:srgbClr val="8B8B8D"/>
                </a:solidFill>
                <a:latin typeface="Calibri"/>
                <a:ea typeface="Calibri"/>
                <a:cs typeface="Calibri"/>
                <a:sym typeface="Calibri"/>
              </a:defRPr>
            </a:lvl4pPr>
            <a:lvl5pPr marL="0" marR="0" lvl="4" indent="0" algn="r" rtl="0">
              <a:spcBef>
                <a:spcPts val="0"/>
              </a:spcBef>
              <a:buNone/>
              <a:defRPr sz="1867" b="0" i="0" u="none" strike="noStrike" cap="none">
                <a:solidFill>
                  <a:srgbClr val="8B8B8D"/>
                </a:solidFill>
                <a:latin typeface="Calibri"/>
                <a:ea typeface="Calibri"/>
                <a:cs typeface="Calibri"/>
                <a:sym typeface="Calibri"/>
              </a:defRPr>
            </a:lvl5pPr>
            <a:lvl6pPr marL="0" marR="0" lvl="5" indent="0" algn="r" rtl="0">
              <a:spcBef>
                <a:spcPts val="0"/>
              </a:spcBef>
              <a:buNone/>
              <a:defRPr sz="1867" b="0" i="0" u="none" strike="noStrike" cap="none">
                <a:solidFill>
                  <a:srgbClr val="8B8B8D"/>
                </a:solidFill>
                <a:latin typeface="Calibri"/>
                <a:ea typeface="Calibri"/>
                <a:cs typeface="Calibri"/>
                <a:sym typeface="Calibri"/>
              </a:defRPr>
            </a:lvl6pPr>
            <a:lvl7pPr marL="0" marR="0" lvl="6" indent="0" algn="r" rtl="0">
              <a:spcBef>
                <a:spcPts val="0"/>
              </a:spcBef>
              <a:buNone/>
              <a:defRPr sz="1867" b="0" i="0" u="none" strike="noStrike" cap="none">
                <a:solidFill>
                  <a:srgbClr val="8B8B8D"/>
                </a:solidFill>
                <a:latin typeface="Calibri"/>
                <a:ea typeface="Calibri"/>
                <a:cs typeface="Calibri"/>
                <a:sym typeface="Calibri"/>
              </a:defRPr>
            </a:lvl7pPr>
            <a:lvl8pPr marL="0" marR="0" lvl="7" indent="0" algn="r" rtl="0">
              <a:spcBef>
                <a:spcPts val="0"/>
              </a:spcBef>
              <a:buNone/>
              <a:defRPr sz="1867" b="0" i="0" u="none" strike="noStrike" cap="none">
                <a:solidFill>
                  <a:srgbClr val="8B8B8D"/>
                </a:solidFill>
                <a:latin typeface="Calibri"/>
                <a:ea typeface="Calibri"/>
                <a:cs typeface="Calibri"/>
                <a:sym typeface="Calibri"/>
              </a:defRPr>
            </a:lvl8pPr>
            <a:lvl9pPr marL="0" marR="0" lvl="8" indent="0" algn="r" rtl="0">
              <a:spcBef>
                <a:spcPts val="0"/>
              </a:spcBef>
              <a:buNone/>
              <a:defRPr sz="1867" b="0" i="0" u="none" strike="noStrike" cap="none">
                <a:solidFill>
                  <a:srgbClr val="8B8B8D"/>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s-AR"/>
              <a:t>‹Nº›</a:t>
            </a:fld>
            <a:endParaRPr/>
          </a:p>
        </p:txBody>
      </p:sp>
    </p:spTree>
  </p:cSld>
  <p:clrMap bg1="lt1" tx1="dk1" bg2="dk2" tx2="lt2" accent1="accent1" accent2="accent2" accent3="accent3" accent4="accent4" accent5="accent5" accent6="accent6" hlink="hlink" folHlink="folHlink"/>
  <p:sldLayoutIdLst>
    <p:sldLayoutId id="2147483649"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9072">
          <p15:clr>
            <a:srgbClr val="A4A3A4"/>
          </p15:clr>
        </p15:guide>
        <p15:guide id="2" pos="840">
          <p15:clr>
            <a:srgbClr val="A4A3A4"/>
          </p15:clr>
        </p15:guide>
        <p15:guide id="3" pos="31416">
          <p15:clr>
            <a:srgbClr val="A4A3A4"/>
          </p15:clr>
        </p15:guide>
        <p15:guide id="4" pos="16128">
          <p15:clr>
            <a:srgbClr val="A4A3A4"/>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1.png"/><Relationship Id="rId7" Type="http://schemas.openxmlformats.org/officeDocument/2006/relationships/hyperlink" Target="mailto:norplo70@hotmail.com"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hyperlink" Target="mailto:omar.reuspf@gmail.com" TargetMode="External"/><Relationship Id="rId5" Type="http://schemas.openxmlformats.org/officeDocument/2006/relationships/hyperlink" Target="mailto:jesicadaianaaguirre@gmail.com" TargetMode="External"/><Relationship Id="rId4" Type="http://schemas.openxmlformats.org/officeDocument/2006/relationships/hyperlink" Target="https://aulacavila.org/course/view.php?id=116" TargetMode="External"/><Relationship Id="rId9"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43"/>
        <p:cNvGrpSpPr/>
        <p:nvPr/>
      </p:nvGrpSpPr>
      <p:grpSpPr>
        <a:xfrm>
          <a:off x="0" y="0"/>
          <a:ext cx="0" cy="0"/>
          <a:chOff x="0" y="0"/>
          <a:chExt cx="0" cy="0"/>
        </a:xfrm>
      </p:grpSpPr>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7782"/>
            <a:ext cx="51206400" cy="4355573"/>
          </a:xfrm>
          <a:prstGeom prst="rect">
            <a:avLst/>
          </a:prstGeom>
        </p:spPr>
      </p:pic>
      <p:sp>
        <p:nvSpPr>
          <p:cNvPr id="45" name="Google Shape;45;p1"/>
          <p:cNvSpPr/>
          <p:nvPr/>
        </p:nvSpPr>
        <p:spPr>
          <a:xfrm>
            <a:off x="-31585" y="4320171"/>
            <a:ext cx="51206400" cy="289295"/>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chemeClr val="lt1"/>
              </a:solidFill>
              <a:latin typeface="Calibri"/>
              <a:ea typeface="Calibri"/>
              <a:cs typeface="Calibri"/>
              <a:sym typeface="Calibri"/>
            </a:endParaRPr>
          </a:p>
        </p:txBody>
      </p:sp>
      <p:sp>
        <p:nvSpPr>
          <p:cNvPr id="46" name="Google Shape;46;p1"/>
          <p:cNvSpPr/>
          <p:nvPr/>
        </p:nvSpPr>
        <p:spPr>
          <a:xfrm>
            <a:off x="0" y="3372369"/>
            <a:ext cx="51206400" cy="910391"/>
          </a:xfrm>
          <a:prstGeom prst="rect">
            <a:avLst/>
          </a:prstGeom>
          <a:solidFill>
            <a:srgbClr val="E2208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chemeClr val="lt1"/>
              </a:solidFill>
              <a:latin typeface="Calibri"/>
              <a:ea typeface="Calibri"/>
              <a:cs typeface="Calibri"/>
              <a:sym typeface="Calibri"/>
            </a:endParaRPr>
          </a:p>
        </p:txBody>
      </p:sp>
      <p:sp>
        <p:nvSpPr>
          <p:cNvPr id="47" name="Google Shape;47;p1"/>
          <p:cNvSpPr/>
          <p:nvPr/>
        </p:nvSpPr>
        <p:spPr>
          <a:xfrm>
            <a:off x="34567546" y="3333582"/>
            <a:ext cx="2755586" cy="949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chemeClr val="lt1"/>
              </a:solidFill>
              <a:latin typeface="Calibri"/>
              <a:ea typeface="Calibri"/>
              <a:cs typeface="Calibri"/>
              <a:sym typeface="Calibri"/>
            </a:endParaRPr>
          </a:p>
        </p:txBody>
      </p:sp>
      <p:sp>
        <p:nvSpPr>
          <p:cNvPr id="48" name="Google Shape;48;p1"/>
          <p:cNvSpPr txBox="1">
            <a:spLocks noGrp="1"/>
          </p:cNvSpPr>
          <p:nvPr>
            <p:ph type="title"/>
          </p:nvPr>
        </p:nvSpPr>
        <p:spPr>
          <a:xfrm>
            <a:off x="1678821" y="453078"/>
            <a:ext cx="2524584" cy="2873899"/>
          </a:xfrm>
          <a:prstGeom prst="rect">
            <a:avLst/>
          </a:prstGeom>
          <a:noFill/>
          <a:ln>
            <a:noFill/>
          </a:ln>
        </p:spPr>
        <p:txBody>
          <a:bodyPr spcFirstLastPara="1" wrap="square" lIns="91425" tIns="45700" rIns="91425" bIns="45700" anchor="b" anchorCtr="0">
            <a:noAutofit/>
          </a:bodyPr>
          <a:lstStyle/>
          <a:p>
            <a:pPr marL="0" lvl="0" indent="0" algn="ctr" rtl="0">
              <a:lnSpc>
                <a:spcPct val="81250"/>
              </a:lnSpc>
              <a:spcBef>
                <a:spcPts val="0"/>
              </a:spcBef>
              <a:spcAft>
                <a:spcPts val="0"/>
              </a:spcAft>
              <a:buClr>
                <a:srgbClr val="FFCE3A"/>
              </a:buClr>
              <a:buSzPts val="5000"/>
              <a:buFont typeface="Arial"/>
              <a:buNone/>
            </a:pPr>
            <a:r>
              <a:rPr lang="es-AR" sz="5000" dirty="0">
                <a:solidFill>
                  <a:srgbClr val="FFCE3A"/>
                </a:solidFill>
                <a:latin typeface="Arial"/>
                <a:ea typeface="Arial"/>
                <a:cs typeface="Arial"/>
                <a:sym typeface="Arial"/>
              </a:rPr>
              <a:t>EJE</a:t>
            </a:r>
            <a:br>
              <a:rPr lang="es-AR" sz="9600" dirty="0">
                <a:solidFill>
                  <a:srgbClr val="FFCE3A"/>
                </a:solidFill>
                <a:latin typeface="Arial"/>
                <a:ea typeface="Arial"/>
                <a:cs typeface="Arial"/>
                <a:sym typeface="Arial"/>
              </a:rPr>
            </a:br>
            <a:r>
              <a:rPr lang="es-AR" sz="16000" dirty="0">
                <a:solidFill>
                  <a:srgbClr val="FFCE3A"/>
                </a:solidFill>
                <a:latin typeface="Arial"/>
                <a:ea typeface="Arial"/>
                <a:cs typeface="Arial"/>
                <a:sym typeface="Arial"/>
              </a:rPr>
              <a:t>10</a:t>
            </a:r>
            <a:endParaRPr sz="16000" dirty="0">
              <a:solidFill>
                <a:srgbClr val="FFCE3A"/>
              </a:solidFill>
              <a:latin typeface="Arial"/>
              <a:ea typeface="Arial"/>
              <a:cs typeface="Arial"/>
              <a:sym typeface="Arial"/>
            </a:endParaRPr>
          </a:p>
        </p:txBody>
      </p:sp>
      <p:sp>
        <p:nvSpPr>
          <p:cNvPr id="49" name="Google Shape;49;p1"/>
          <p:cNvSpPr>
            <a:spLocks noGrp="1"/>
          </p:cNvSpPr>
          <p:nvPr>
            <p:ph type="body" idx="2"/>
          </p:nvPr>
        </p:nvSpPr>
        <p:spPr>
          <a:xfrm>
            <a:off x="1333500" y="5411588"/>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dirty="0">
                <a:latin typeface="Arial"/>
                <a:ea typeface="Arial"/>
                <a:cs typeface="Arial"/>
                <a:sym typeface="Arial"/>
              </a:rPr>
              <a:t>OBJETIVOS </a:t>
            </a:r>
            <a:endParaRPr sz="4400" b="1" dirty="0">
              <a:latin typeface="Arial"/>
              <a:ea typeface="Arial"/>
              <a:cs typeface="Arial"/>
              <a:sym typeface="Arial"/>
            </a:endParaRPr>
          </a:p>
        </p:txBody>
      </p:sp>
      <p:sp>
        <p:nvSpPr>
          <p:cNvPr id="50" name="Google Shape;50;p1"/>
          <p:cNvSpPr txBox="1">
            <a:spLocks noGrp="1"/>
          </p:cNvSpPr>
          <p:nvPr>
            <p:ph type="body" idx="3"/>
          </p:nvPr>
        </p:nvSpPr>
        <p:spPr>
          <a:xfrm>
            <a:off x="1333500" y="6478387"/>
            <a:ext cx="14935200" cy="6966205"/>
          </a:xfrm>
          <a:prstGeom prst="rect">
            <a:avLst/>
          </a:prstGeom>
          <a:noFill/>
          <a:ln>
            <a:noFill/>
          </a:ln>
        </p:spPr>
        <p:txBody>
          <a:bodyPr spcFirstLastPara="1" wrap="square" lIns="365750" tIns="182875" rIns="91425" bIns="45700" anchor="t" anchorCtr="0">
            <a:normAutofit/>
          </a:bodyPr>
          <a:lstStyle/>
          <a:p>
            <a:pPr marL="914400" indent="-457200" algn="just">
              <a:lnSpc>
                <a:spcPct val="150000"/>
              </a:lnSpc>
              <a:spcBef>
                <a:spcPts val="1200"/>
              </a:spcBef>
            </a:pPr>
            <a:r>
              <a:rPr lang="es-MX" dirty="0"/>
              <a:t>Sensibilizar a la comunidad sobre la temática promoviendo el compromiso en la prevención del suicidio, para así lograr detectar ocasiones y factores de riesgo, y establecer rutas oportunas de contención y atención.</a:t>
            </a:r>
          </a:p>
          <a:p>
            <a:pPr marL="914400" indent="-457200" algn="just">
              <a:lnSpc>
                <a:spcPct val="150000"/>
              </a:lnSpc>
              <a:spcBef>
                <a:spcPts val="1200"/>
              </a:spcBef>
            </a:pPr>
            <a:r>
              <a:rPr lang="es-MX" dirty="0"/>
              <a:t>Sensibilizar a la comunidad en la problemática del suicidio y en los factores de riesgo.</a:t>
            </a:r>
          </a:p>
          <a:p>
            <a:pPr marL="914400" indent="-457200" algn="just">
              <a:lnSpc>
                <a:spcPct val="150000"/>
              </a:lnSpc>
              <a:spcBef>
                <a:spcPts val="1200"/>
              </a:spcBef>
            </a:pPr>
            <a:r>
              <a:rPr lang="es-MX" dirty="0"/>
              <a:t>Conocer acerca de los primeros auxilios psicológicos y emocionales.</a:t>
            </a:r>
          </a:p>
          <a:p>
            <a:pPr marL="914400" indent="-457200" algn="just">
              <a:lnSpc>
                <a:spcPct val="150000"/>
              </a:lnSpc>
              <a:spcBef>
                <a:spcPts val="1200"/>
              </a:spcBef>
            </a:pPr>
            <a:r>
              <a:rPr lang="es-MX" dirty="0"/>
              <a:t>Identificar los lugares de atención accesibles a todos en la red pública de efectores de salud.</a:t>
            </a:r>
            <a:endParaRPr sz="3600" dirty="0">
              <a:solidFill>
                <a:srgbClr val="000000"/>
              </a:solidFill>
              <a:latin typeface="Calibri" panose="020F0502020204030204" pitchFamily="34" charset="0"/>
              <a:ea typeface="Arial"/>
              <a:cs typeface="Calibri" panose="020F0502020204030204" pitchFamily="34" charset="0"/>
              <a:sym typeface="Arial"/>
            </a:endParaRPr>
          </a:p>
          <a:p>
            <a:pPr marL="203200" lvl="0" indent="0" algn="l" rtl="0">
              <a:lnSpc>
                <a:spcPct val="100000"/>
              </a:lnSpc>
              <a:spcBef>
                <a:spcPts val="1200"/>
              </a:spcBef>
              <a:spcAft>
                <a:spcPts val="0"/>
              </a:spcAft>
              <a:buSzPts val="3200"/>
              <a:buNone/>
            </a:pPr>
            <a:endParaRPr sz="3200" dirty="0">
              <a:latin typeface="Arial"/>
              <a:ea typeface="Arial"/>
              <a:cs typeface="Arial"/>
              <a:sym typeface="Arial"/>
            </a:endParaRPr>
          </a:p>
        </p:txBody>
      </p:sp>
      <p:sp>
        <p:nvSpPr>
          <p:cNvPr id="51" name="Google Shape;51;p1"/>
          <p:cNvSpPr>
            <a:spLocks noGrp="1"/>
          </p:cNvSpPr>
          <p:nvPr>
            <p:ph type="body" idx="4"/>
          </p:nvPr>
        </p:nvSpPr>
        <p:spPr>
          <a:xfrm>
            <a:off x="1333500" y="13444592"/>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a:latin typeface="Arial"/>
                <a:ea typeface="Arial"/>
                <a:cs typeface="Arial"/>
                <a:sym typeface="Arial"/>
              </a:rPr>
              <a:t>INTRODUCCIÓN O ENCUADRE</a:t>
            </a:r>
            <a:endParaRPr sz="4400" b="1" dirty="0">
              <a:latin typeface="Arial"/>
              <a:ea typeface="Arial"/>
              <a:cs typeface="Arial"/>
              <a:sym typeface="Arial"/>
            </a:endParaRPr>
          </a:p>
        </p:txBody>
      </p:sp>
      <p:sp>
        <p:nvSpPr>
          <p:cNvPr id="52" name="Google Shape;52;p1"/>
          <p:cNvSpPr txBox="1">
            <a:spLocks noGrp="1"/>
          </p:cNvSpPr>
          <p:nvPr>
            <p:ph type="body" idx="5"/>
          </p:nvPr>
        </p:nvSpPr>
        <p:spPr>
          <a:xfrm>
            <a:off x="1333500" y="14511393"/>
            <a:ext cx="14935200" cy="7503480"/>
          </a:xfrm>
          <a:prstGeom prst="rect">
            <a:avLst/>
          </a:prstGeom>
          <a:noFill/>
          <a:ln>
            <a:noFill/>
          </a:ln>
        </p:spPr>
        <p:txBody>
          <a:bodyPr spcFirstLastPara="1" wrap="square" lIns="365750" tIns="182875" rIns="91425" bIns="45700" anchor="t" anchorCtr="0">
            <a:normAutofit/>
          </a:bodyPr>
          <a:lstStyle/>
          <a:p>
            <a:pPr marL="533415" lvl="0" indent="-330215" algn="just">
              <a:lnSpc>
                <a:spcPct val="150000"/>
              </a:lnSpc>
              <a:spcBef>
                <a:spcPts val="0"/>
              </a:spcBef>
              <a:buSzPts val="3200"/>
              <a:buNone/>
            </a:pPr>
            <a:r>
              <a:rPr lang="es-MX" sz="3600" dirty="0"/>
              <a:t>La prevención del suicidio se ha convertido en una prioridad en los entornos educativos y comunitarios, debido al aumento sostenido de problemáticas de salud mental en adolescentes y adultos jóvenes. Desde esta perspectiva, la Facultad de Medicina de la UNNE, en el marco de la Red CAVILA (Campus Virtual Latinoamericano), implementó el curso “Prevención del Suicidio y Conductas Autolesivas”, aprobado por Resolución N.º 2563/23 D, con el fin de sensibilizar y capacitar a distintos actores sociales en esta problemática.</a:t>
            </a:r>
            <a:endParaRPr sz="3600" dirty="0">
              <a:latin typeface="Calibri" panose="020F0502020204030204" pitchFamily="34" charset="0"/>
              <a:ea typeface="Arial"/>
              <a:cs typeface="Calibri" panose="020F0502020204030204" pitchFamily="34" charset="0"/>
              <a:sym typeface="Arial"/>
            </a:endParaRPr>
          </a:p>
        </p:txBody>
      </p:sp>
      <p:sp>
        <p:nvSpPr>
          <p:cNvPr id="53" name="Google Shape;53;p1"/>
          <p:cNvSpPr>
            <a:spLocks noGrp="1"/>
          </p:cNvSpPr>
          <p:nvPr>
            <p:ph type="body" idx="8"/>
          </p:nvPr>
        </p:nvSpPr>
        <p:spPr>
          <a:xfrm>
            <a:off x="18135600" y="5411588"/>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a:latin typeface="Arial"/>
                <a:ea typeface="Arial"/>
                <a:cs typeface="Arial"/>
                <a:sym typeface="Arial"/>
              </a:rPr>
              <a:t>DESARROLLO </a:t>
            </a:r>
            <a:endParaRPr sz="4400" b="1">
              <a:latin typeface="Arial"/>
              <a:ea typeface="Arial"/>
              <a:cs typeface="Arial"/>
              <a:sym typeface="Arial"/>
            </a:endParaRPr>
          </a:p>
        </p:txBody>
      </p:sp>
      <p:sp>
        <p:nvSpPr>
          <p:cNvPr id="54" name="Google Shape;54;p1"/>
          <p:cNvSpPr txBox="1">
            <a:spLocks noGrp="1"/>
          </p:cNvSpPr>
          <p:nvPr>
            <p:ph type="body" idx="9"/>
          </p:nvPr>
        </p:nvSpPr>
        <p:spPr>
          <a:xfrm>
            <a:off x="18135600" y="6478386"/>
            <a:ext cx="14935200" cy="19540449"/>
          </a:xfrm>
          <a:prstGeom prst="rect">
            <a:avLst/>
          </a:prstGeom>
          <a:noFill/>
          <a:ln>
            <a:noFill/>
          </a:ln>
        </p:spPr>
        <p:txBody>
          <a:bodyPr spcFirstLastPara="1" wrap="square" lIns="365750" tIns="182875" rIns="91425" bIns="45700" anchor="t" anchorCtr="0">
            <a:noAutofit/>
          </a:bodyPr>
          <a:lstStyle/>
          <a:p>
            <a:pPr marL="533415" lvl="0" indent="-330215" algn="just">
              <a:lnSpc>
                <a:spcPct val="160000"/>
              </a:lnSpc>
              <a:spcBef>
                <a:spcPts val="0"/>
              </a:spcBef>
              <a:buSzPts val="3200"/>
              <a:buNone/>
            </a:pPr>
            <a:r>
              <a:rPr lang="es-MX" sz="3200" dirty="0"/>
              <a:t>El curso se dictó del 1 al 29 de agosto de 2024, bajo modalidad virtual asincrónica, con una carga horaria total de 20 hs. distribuidas en cuatro semanas. Se inscribieron 66 personas, de las cuales 29 realizaron efectivamente el cursado y 11 obtuvieron certificado. El 83% de los participantes pertenecía a la UNNE y el 17% a otras universidades, como la UNLP y </a:t>
            </a:r>
            <a:r>
              <a:rPr lang="es-MX" sz="3200" dirty="0" err="1"/>
              <a:t>UNaM</a:t>
            </a:r>
            <a:r>
              <a:rPr lang="es-MX" sz="3200" dirty="0"/>
              <a:t>. La propuesta pedagógica integró materiales teóricos, recursos interactivos y evaluaciones formativas, en un entorno virtual valorado como accesible y amigable.</a:t>
            </a:r>
          </a:p>
          <a:p>
            <a:pPr algn="just">
              <a:lnSpc>
                <a:spcPct val="160000"/>
              </a:lnSpc>
            </a:pPr>
            <a:r>
              <a:rPr lang="es-MX" sz="3200" dirty="0"/>
              <a:t>En cuanto a la </a:t>
            </a:r>
            <a:r>
              <a:rPr lang="es-MX" sz="3200" b="1" dirty="0"/>
              <a:t>Universidad de pertenencia</a:t>
            </a:r>
            <a:r>
              <a:rPr lang="es-MX" sz="3200" dirty="0"/>
              <a:t>, 83% pertenece a la Universidad Nacional del Nordeste, y 17% pertenece a la Universidad Nacional de la Plata.</a:t>
            </a:r>
          </a:p>
          <a:p>
            <a:pPr algn="just">
              <a:lnSpc>
                <a:spcPct val="160000"/>
              </a:lnSpc>
            </a:pPr>
            <a:r>
              <a:rPr lang="es-MX" sz="3200" dirty="0"/>
              <a:t>La </a:t>
            </a:r>
            <a:r>
              <a:rPr lang="es-MX" sz="3200" b="1" dirty="0"/>
              <a:t>franja etaria</a:t>
            </a:r>
            <a:r>
              <a:rPr lang="es-MX" sz="3200" dirty="0"/>
              <a:t> de los participantes osciló entre los 15 y 55 años de edad.</a:t>
            </a:r>
          </a:p>
          <a:p>
            <a:pPr algn="just">
              <a:lnSpc>
                <a:spcPct val="160000"/>
              </a:lnSpc>
            </a:pPr>
            <a:r>
              <a:rPr lang="es-MX" sz="3200" dirty="0"/>
              <a:t>En cuanto al </a:t>
            </a:r>
            <a:r>
              <a:rPr lang="es-MX" sz="3200" b="1" dirty="0"/>
              <a:t>entorno gráfico</a:t>
            </a:r>
            <a:r>
              <a:rPr lang="es-MX" sz="3200" dirty="0"/>
              <a:t> (interface) del sistema donde realizó el curso (iconos, botones, pantallas, estructura de navegación), a la mayoría les resultó muy claro, y navegó el sistema sin ningún problema.</a:t>
            </a:r>
          </a:p>
          <a:p>
            <a:pPr algn="just">
              <a:lnSpc>
                <a:spcPct val="160000"/>
              </a:lnSpc>
            </a:pPr>
            <a:r>
              <a:rPr lang="es-MX" sz="3200" dirty="0"/>
              <a:t>Respecto a la </a:t>
            </a:r>
            <a:r>
              <a:rPr lang="es-MX" sz="3200" b="1" dirty="0"/>
              <a:t>guía del curso</a:t>
            </a:r>
            <a:r>
              <a:rPr lang="es-MX" sz="3200" dirty="0"/>
              <a:t>, a la mayoría de los cursantes les resultó muy eficaz y excelente.</a:t>
            </a:r>
          </a:p>
          <a:p>
            <a:pPr algn="just">
              <a:lnSpc>
                <a:spcPct val="160000"/>
              </a:lnSpc>
            </a:pPr>
            <a:r>
              <a:rPr lang="es-MX" sz="3200" dirty="0"/>
              <a:t>El 83% de los cursantes indica que el </a:t>
            </a:r>
            <a:r>
              <a:rPr lang="es-MX" sz="3200" b="1" dirty="0"/>
              <a:t>material de trabajo</a:t>
            </a:r>
            <a:r>
              <a:rPr lang="es-MX" sz="3200" dirty="0"/>
              <a:t> que se ofreció a lo largo de las semanas fue apto y muy interesante, mientras que el 17% indica que les resultó suficiente.</a:t>
            </a:r>
          </a:p>
          <a:p>
            <a:pPr algn="just">
              <a:lnSpc>
                <a:spcPct val="160000"/>
              </a:lnSpc>
            </a:pPr>
            <a:r>
              <a:rPr lang="es-MX" sz="3200" dirty="0"/>
              <a:t>En cuanto a las </a:t>
            </a:r>
            <a:r>
              <a:rPr lang="es-MX" sz="3200" b="1" dirty="0"/>
              <a:t>actividades y tareas</a:t>
            </a:r>
            <a:r>
              <a:rPr lang="es-MX" sz="3200" dirty="0"/>
              <a:t> a lo largo de todo el cursado, la mayoría de los cursantes opina que han estado muy bien distribuidas en el tiempo y muy eficaces para su aprendizaje, y la carga de trabajo les ha resultado normal.</a:t>
            </a:r>
          </a:p>
          <a:p>
            <a:pPr algn="just">
              <a:lnSpc>
                <a:spcPct val="160000"/>
              </a:lnSpc>
            </a:pPr>
            <a:r>
              <a:rPr lang="es-MX" sz="3200" dirty="0"/>
              <a:t>Respecto a la </a:t>
            </a:r>
            <a:r>
              <a:rPr lang="es-MX" sz="3200" b="1" dirty="0"/>
              <a:t>valoración global</a:t>
            </a:r>
            <a:r>
              <a:rPr lang="es-MX" sz="3200" dirty="0"/>
              <a:t>, lo consideran muy bueno y expresan que lo recomendarían a un compañero/a, colega.</a:t>
            </a:r>
            <a:br>
              <a:rPr lang="es-MX" sz="3200" dirty="0"/>
            </a:br>
            <a:endParaRPr lang="es-MX" sz="3200" dirty="0"/>
          </a:p>
        </p:txBody>
      </p:sp>
      <p:sp>
        <p:nvSpPr>
          <p:cNvPr id="57" name="Google Shape;57;p1"/>
          <p:cNvSpPr>
            <a:spLocks noGrp="1"/>
          </p:cNvSpPr>
          <p:nvPr>
            <p:ph type="body" idx="17"/>
          </p:nvPr>
        </p:nvSpPr>
        <p:spPr>
          <a:xfrm>
            <a:off x="34884360" y="5411588"/>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a:latin typeface="Arial"/>
                <a:ea typeface="Arial"/>
                <a:cs typeface="Arial"/>
                <a:sym typeface="Arial"/>
              </a:rPr>
              <a:t>CONCLUSIONES </a:t>
            </a:r>
            <a:endParaRPr sz="4400" b="1">
              <a:latin typeface="Arial"/>
              <a:ea typeface="Arial"/>
              <a:cs typeface="Arial"/>
              <a:sym typeface="Arial"/>
            </a:endParaRPr>
          </a:p>
        </p:txBody>
      </p:sp>
      <p:sp>
        <p:nvSpPr>
          <p:cNvPr id="58" name="Google Shape;58;p1"/>
          <p:cNvSpPr txBox="1">
            <a:spLocks noGrp="1"/>
          </p:cNvSpPr>
          <p:nvPr>
            <p:ph type="body" idx="18"/>
          </p:nvPr>
        </p:nvSpPr>
        <p:spPr>
          <a:xfrm>
            <a:off x="34884360" y="6478387"/>
            <a:ext cx="14935200" cy="12737872"/>
          </a:xfrm>
          <a:prstGeom prst="rect">
            <a:avLst/>
          </a:prstGeom>
          <a:noFill/>
          <a:ln>
            <a:noFill/>
          </a:ln>
        </p:spPr>
        <p:txBody>
          <a:bodyPr spcFirstLastPara="1" wrap="square" lIns="365750" tIns="182875" rIns="91425" bIns="45700" anchor="t" anchorCtr="0">
            <a:normAutofit/>
          </a:bodyPr>
          <a:lstStyle/>
          <a:p>
            <a:pPr marL="533415" indent="-330215" algn="just">
              <a:lnSpc>
                <a:spcPct val="150000"/>
              </a:lnSpc>
              <a:spcBef>
                <a:spcPts val="0"/>
              </a:spcBef>
              <a:buSzPts val="3200"/>
              <a:buNone/>
            </a:pPr>
            <a:r>
              <a:rPr lang="es-MX" sz="3600" dirty="0"/>
              <a:t>El 83% de los cursantes consideró que los materiales fueron “aptos y muy interesantes” y destacaron la claridad de la guía de cursado. La mayoría valoró la distribución de las actividades y la carga horaria como adecuada. El curso fue calificado globalmente como “muy bueno” y ampliamente recomendado. Entre los comentarios más frecuentes, se destacó el deseo de ampliar los contenidos y facilitar el acceso a los módulos. Las edades de los cursantes oscilaron entre los 15 y los 55 años, lo que refleja una importante diversidad generacional e interés social en la temática.</a:t>
            </a:r>
          </a:p>
          <a:p>
            <a:pPr marL="533415" indent="-330215" algn="just">
              <a:lnSpc>
                <a:spcPct val="150000"/>
              </a:lnSpc>
              <a:spcBef>
                <a:spcPts val="0"/>
              </a:spcBef>
              <a:buSzPts val="3200"/>
              <a:buNone/>
            </a:pPr>
            <a:r>
              <a:rPr lang="es-MX" sz="3600" dirty="0"/>
              <a:t>Esta experiencia demuestra cómo las tecnologías aplicadas a la educación pueden generar impactos significativos en la promoción de la salud mental. El curso permitió formar agentes multiplicadores en prevención, mejorar la comprensión de las conductas autolesivas y fortalecer la sensibilidad social ante el sufrimiento emocional. La formación virtual, en este caso, no solo habilitó el acceso al conocimiento, sino también el compromiso activo con una problemática urgente y transversal.</a:t>
            </a:r>
            <a:endParaRPr lang="es-MX" sz="3600" dirty="0">
              <a:latin typeface="Calibri" panose="020F0502020204030204" pitchFamily="34" charset="0"/>
              <a:ea typeface="Arial"/>
              <a:cs typeface="Calibri" panose="020F0502020204030204" pitchFamily="34" charset="0"/>
              <a:sym typeface="Arial"/>
            </a:endParaRPr>
          </a:p>
          <a:p>
            <a:pPr marL="533415" lvl="0" indent="-330215" algn="just" rtl="0">
              <a:lnSpc>
                <a:spcPct val="150000"/>
              </a:lnSpc>
              <a:spcBef>
                <a:spcPts val="0"/>
              </a:spcBef>
              <a:spcAft>
                <a:spcPts val="0"/>
              </a:spcAft>
              <a:buSzPts val="3200"/>
              <a:buNone/>
            </a:pPr>
            <a:endParaRPr sz="3600" dirty="0"/>
          </a:p>
        </p:txBody>
      </p:sp>
      <p:sp>
        <p:nvSpPr>
          <p:cNvPr id="60" name="Google Shape;60;p1"/>
          <p:cNvSpPr>
            <a:spLocks noGrp="1"/>
          </p:cNvSpPr>
          <p:nvPr>
            <p:ph type="body" idx="20"/>
          </p:nvPr>
        </p:nvSpPr>
        <p:spPr>
          <a:xfrm>
            <a:off x="34567546" y="26352949"/>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a:latin typeface="Arial"/>
                <a:ea typeface="Arial"/>
                <a:cs typeface="Arial"/>
                <a:sym typeface="Arial"/>
              </a:rPr>
              <a:t>REFERENCIAS</a:t>
            </a:r>
            <a:endParaRPr sz="4400" b="1">
              <a:latin typeface="Arial"/>
              <a:ea typeface="Arial"/>
              <a:cs typeface="Arial"/>
              <a:sym typeface="Arial"/>
            </a:endParaRPr>
          </a:p>
        </p:txBody>
      </p:sp>
      <p:sp>
        <p:nvSpPr>
          <p:cNvPr id="61" name="Google Shape;61;p1"/>
          <p:cNvSpPr txBox="1">
            <a:spLocks noGrp="1"/>
          </p:cNvSpPr>
          <p:nvPr>
            <p:ph type="body" idx="21"/>
          </p:nvPr>
        </p:nvSpPr>
        <p:spPr>
          <a:xfrm>
            <a:off x="34854572" y="27795450"/>
            <a:ext cx="14935200" cy="1465324"/>
          </a:xfrm>
          <a:prstGeom prst="rect">
            <a:avLst/>
          </a:prstGeom>
          <a:noFill/>
          <a:ln>
            <a:noFill/>
          </a:ln>
        </p:spPr>
        <p:txBody>
          <a:bodyPr spcFirstLastPara="1" wrap="square" lIns="365750" tIns="182875" rIns="91425" bIns="45700" anchor="t" anchorCtr="0">
            <a:normAutofit/>
          </a:bodyPr>
          <a:lstStyle/>
          <a:p>
            <a:pPr marL="533415" lvl="0" indent="-330215">
              <a:spcBef>
                <a:spcPts val="0"/>
              </a:spcBef>
              <a:buSzPts val="3200"/>
              <a:buNone/>
            </a:pPr>
            <a:r>
              <a:rPr lang="es-AR" sz="3200" dirty="0">
                <a:latin typeface="Arial"/>
                <a:ea typeface="Arial"/>
                <a:cs typeface="Arial"/>
                <a:sym typeface="Arial"/>
                <a:hlinkClick r:id="rId4"/>
              </a:rPr>
              <a:t>https://aulacavila.org/course/view.php?id=116</a:t>
            </a:r>
            <a:r>
              <a:rPr lang="es-AR" sz="3200" dirty="0">
                <a:latin typeface="Arial"/>
                <a:ea typeface="Arial"/>
                <a:cs typeface="Arial"/>
                <a:sym typeface="Arial"/>
              </a:rPr>
              <a:t> </a:t>
            </a:r>
            <a:endParaRPr sz="3200" dirty="0">
              <a:latin typeface="Arial"/>
              <a:ea typeface="Arial"/>
              <a:cs typeface="Arial"/>
              <a:sym typeface="Arial"/>
            </a:endParaRPr>
          </a:p>
        </p:txBody>
      </p:sp>
      <p:sp>
        <p:nvSpPr>
          <p:cNvPr id="63" name="Google Shape;63;p1"/>
          <p:cNvSpPr txBox="1">
            <a:spLocks noGrp="1"/>
          </p:cNvSpPr>
          <p:nvPr>
            <p:ph type="body" idx="1"/>
          </p:nvPr>
        </p:nvSpPr>
        <p:spPr>
          <a:xfrm>
            <a:off x="34854572" y="3578312"/>
            <a:ext cx="16919074" cy="609855"/>
          </a:xfrm>
          <a:prstGeom prst="rect">
            <a:avLst/>
          </a:prstGeom>
          <a:noFill/>
          <a:ln>
            <a:noFill/>
          </a:ln>
        </p:spPr>
        <p:txBody>
          <a:bodyPr spcFirstLastPara="1" wrap="square" lIns="91425" tIns="45700" rIns="91425" bIns="45700" anchor="t" anchorCtr="0">
            <a:noAutofit/>
          </a:bodyPr>
          <a:lstStyle/>
          <a:p>
            <a:pPr marL="0" lvl="0" indent="0"/>
            <a:r>
              <a:rPr lang="es-AR" b="1" dirty="0">
                <a:solidFill>
                  <a:schemeClr val="dk1"/>
                </a:solidFill>
              </a:rPr>
              <a:t>PERTENENCIA     </a:t>
            </a:r>
            <a:r>
              <a:rPr lang="es-AR" dirty="0"/>
              <a:t>Facultad de Medicina UNNE- Gabinete de Bienestar </a:t>
            </a:r>
            <a:r>
              <a:rPr lang="es-AR" dirty="0" err="1"/>
              <a:t>Biospsicosocial</a:t>
            </a:r>
            <a:endParaRPr dirty="0"/>
          </a:p>
        </p:txBody>
      </p:sp>
      <p:sp>
        <p:nvSpPr>
          <p:cNvPr id="64" name="Google Shape;64;p1"/>
          <p:cNvSpPr/>
          <p:nvPr/>
        </p:nvSpPr>
        <p:spPr>
          <a:xfrm>
            <a:off x="816641" y="3355848"/>
            <a:ext cx="2022886" cy="925351"/>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rgbClr val="FFCE3A"/>
              </a:solidFill>
              <a:latin typeface="Calibri"/>
              <a:ea typeface="Calibri"/>
              <a:cs typeface="Calibri"/>
              <a:sym typeface="Calibri"/>
            </a:endParaRPr>
          </a:p>
        </p:txBody>
      </p:sp>
      <p:sp>
        <p:nvSpPr>
          <p:cNvPr id="65" name="Google Shape;65;p1"/>
          <p:cNvSpPr txBox="1">
            <a:spLocks noGrp="1"/>
          </p:cNvSpPr>
          <p:nvPr>
            <p:ph type="body" idx="1"/>
          </p:nvPr>
        </p:nvSpPr>
        <p:spPr>
          <a:xfrm>
            <a:off x="1066780" y="3559278"/>
            <a:ext cx="32433986" cy="808432"/>
          </a:xfrm>
          <a:prstGeom prst="rect">
            <a:avLst/>
          </a:prstGeom>
          <a:noFill/>
          <a:ln>
            <a:noFill/>
          </a:ln>
        </p:spPr>
        <p:txBody>
          <a:bodyPr spcFirstLastPara="1" wrap="square" lIns="91425" tIns="45700" rIns="91425" bIns="45700" anchor="t" anchorCtr="0">
            <a:noAutofit/>
          </a:bodyPr>
          <a:lstStyle/>
          <a:p>
            <a:pPr marL="0" lvl="0" indent="0"/>
            <a:r>
              <a:rPr lang="es-AR" b="1" dirty="0">
                <a:solidFill>
                  <a:schemeClr val="dk1"/>
                </a:solidFill>
              </a:rPr>
              <a:t>AUTORES       </a:t>
            </a:r>
            <a:r>
              <a:rPr lang="es-AR" dirty="0"/>
              <a:t>Autor 1 Jesica Daiana Aguirre </a:t>
            </a:r>
            <a:r>
              <a:rPr lang="es-AR" dirty="0">
                <a:hlinkClick r:id="rId5"/>
              </a:rPr>
              <a:t>jesicadaianaaguirre@gmail.com</a:t>
            </a:r>
            <a:r>
              <a:rPr lang="es-AR" dirty="0"/>
              <a:t> /  Autor 2 Omar Alejandro Soto </a:t>
            </a:r>
            <a:r>
              <a:rPr lang="es-AR" dirty="0">
                <a:hlinkClick r:id="rId6"/>
              </a:rPr>
              <a:t>omar.reuspf@gmail.com</a:t>
            </a:r>
            <a:r>
              <a:rPr lang="es-AR" dirty="0"/>
              <a:t> / Autor 3 Nora Plotkin </a:t>
            </a:r>
            <a:r>
              <a:rPr lang="es-AR" dirty="0">
                <a:hlinkClick r:id="rId7"/>
              </a:rPr>
              <a:t>norplo70@hotmail.com</a:t>
            </a:r>
            <a:r>
              <a:rPr lang="es-AR" dirty="0"/>
              <a:t> </a:t>
            </a:r>
            <a:endParaRPr dirty="0"/>
          </a:p>
        </p:txBody>
      </p:sp>
      <p:sp>
        <p:nvSpPr>
          <p:cNvPr id="66" name="Google Shape;66;p1"/>
          <p:cNvSpPr txBox="1"/>
          <p:nvPr/>
        </p:nvSpPr>
        <p:spPr>
          <a:xfrm>
            <a:off x="4628028" y="600650"/>
            <a:ext cx="39583211" cy="2200223"/>
          </a:xfrm>
          <a:prstGeom prst="rect">
            <a:avLst/>
          </a:prstGeom>
          <a:noFill/>
          <a:ln>
            <a:noFill/>
          </a:ln>
        </p:spPr>
        <p:txBody>
          <a:bodyPr spcFirstLastPara="1" wrap="square" lIns="91425" tIns="45700" rIns="91425" bIns="45700" anchor="b" anchorCtr="0">
            <a:noAutofit/>
          </a:bodyPr>
          <a:lstStyle/>
          <a:p>
            <a:pPr marL="0" marR="0" lvl="0" indent="0" algn="ctr" rtl="0">
              <a:lnSpc>
                <a:spcPct val="90000"/>
              </a:lnSpc>
              <a:spcBef>
                <a:spcPts val="0"/>
              </a:spcBef>
              <a:spcAft>
                <a:spcPts val="0"/>
              </a:spcAft>
              <a:buClr>
                <a:schemeClr val="lt1"/>
              </a:buClr>
              <a:buSzPts val="8200"/>
              <a:buFont typeface="Arial"/>
              <a:buNone/>
            </a:pPr>
            <a:r>
              <a:rPr lang="es-MX" sz="8000" b="1" i="0" dirty="0">
                <a:solidFill>
                  <a:schemeClr val="bg1"/>
                </a:solidFill>
                <a:effectLst/>
                <a:latin typeface="Arial" panose="020B0604020202020204" pitchFamily="34" charset="0"/>
              </a:rPr>
              <a:t>Formación virtual para el compromiso social: experiencia del curso CAVILA “Prevención del Suicidio y Conductas Autolesivas”</a:t>
            </a:r>
            <a:endParaRPr sz="8000" b="1" i="0" u="none" strike="noStrike" cap="none" dirty="0">
              <a:solidFill>
                <a:schemeClr val="bg1"/>
              </a:solidFill>
              <a:latin typeface="Arial"/>
              <a:ea typeface="Arial"/>
              <a:cs typeface="Arial"/>
              <a:sym typeface="Arial"/>
            </a:endParaRPr>
          </a:p>
        </p:txBody>
      </p:sp>
      <p:pic>
        <p:nvPicPr>
          <p:cNvPr id="4" name="Imagen 3">
            <a:extLst>
              <a:ext uri="{FF2B5EF4-FFF2-40B4-BE49-F238E27FC236}">
                <a16:creationId xmlns:a16="http://schemas.microsoft.com/office/drawing/2014/main" id="{5515573E-9FE3-0FFF-F6C8-5CCDF2F910D6}"/>
              </a:ext>
            </a:extLst>
          </p:cNvPr>
          <p:cNvPicPr>
            <a:picLocks noChangeAspect="1"/>
          </p:cNvPicPr>
          <p:nvPr/>
        </p:nvPicPr>
        <p:blipFill>
          <a:blip r:embed="rId8"/>
          <a:srcRect l="1004" t="15187" r="21288" b="11366"/>
          <a:stretch>
            <a:fillRect/>
          </a:stretch>
        </p:blipFill>
        <p:spPr>
          <a:xfrm>
            <a:off x="2718956" y="21223698"/>
            <a:ext cx="12770426" cy="6742707"/>
          </a:xfrm>
          <a:prstGeom prst="rect">
            <a:avLst/>
          </a:prstGeom>
        </p:spPr>
      </p:pic>
      <p:pic>
        <p:nvPicPr>
          <p:cNvPr id="6" name="Imagen 5">
            <a:extLst>
              <a:ext uri="{FF2B5EF4-FFF2-40B4-BE49-F238E27FC236}">
                <a16:creationId xmlns:a16="http://schemas.microsoft.com/office/drawing/2014/main" id="{9895AC1A-1ABC-3875-9248-A18F1E057EA8}"/>
              </a:ext>
            </a:extLst>
          </p:cNvPr>
          <p:cNvPicPr>
            <a:picLocks noChangeAspect="1"/>
          </p:cNvPicPr>
          <p:nvPr/>
        </p:nvPicPr>
        <p:blipFill>
          <a:blip r:embed="rId9"/>
          <a:srcRect l="4394" t="21282" r="6005" b="4557"/>
          <a:stretch>
            <a:fillRect/>
          </a:stretch>
        </p:blipFill>
        <p:spPr>
          <a:xfrm>
            <a:off x="35510440" y="19385266"/>
            <a:ext cx="13683039" cy="6370334"/>
          </a:xfrm>
          <a:prstGeom prst="rect">
            <a:avLst/>
          </a:prstGeom>
        </p:spPr>
      </p:pic>
    </p:spTree>
  </p:cSld>
  <p:clrMapOvr>
    <a:masterClrMapping/>
  </p:clrMapOvr>
</p:sld>
</file>

<file path=ppt/theme/theme1.xml><?xml version="1.0" encoding="utf-8"?>
<a:theme xmlns:a="http://schemas.openxmlformats.org/drawingml/2006/main" name="Póster de medicina">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66</TotalTime>
  <Words>752</Words>
  <Application>Microsoft Office PowerPoint</Application>
  <PresentationFormat>Personalizado</PresentationFormat>
  <Paragraphs>26</Paragraphs>
  <Slides>1</Slides>
  <Notes>1</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1</vt:i4>
      </vt:variant>
    </vt:vector>
  </HeadingPairs>
  <TitlesOfParts>
    <vt:vector size="5" baseType="lpstr">
      <vt:lpstr>Arial</vt:lpstr>
      <vt:lpstr>Calibri</vt:lpstr>
      <vt:lpstr>Cambria</vt:lpstr>
      <vt:lpstr>Póster de medicina</vt:lpstr>
      <vt:lpstr>EJE 10</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EJE 1</dc:title>
  <dc:creator>Summer</dc:creator>
  <cp:lastModifiedBy>Daniela Perez</cp:lastModifiedBy>
  <cp:revision>5</cp:revision>
  <dcterms:created xsi:type="dcterms:W3CDTF">2013-04-05T20:27:31Z</dcterms:created>
  <dcterms:modified xsi:type="dcterms:W3CDTF">2025-08-03T00:11:37Z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0x0101007C1D5F340F01F94FA2FD29A5E6DC872E</vt:lpwstr>
  </property>
</Properties>
</file>