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56" autoAdjust="0"/>
  </p:normalViewPr>
  <p:slideViewPr>
    <p:cSldViewPr snapToGrid="0">
      <p:cViewPr>
        <p:scale>
          <a:sx n="65" d="100"/>
          <a:sy n="65" d="100"/>
        </p:scale>
        <p:origin x="-6802" y="-18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hyperlink" Target="mailto:jesicadaianaaguirre@gmail.com" TargetMode="Externa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mayoladriana@hotmail.com" TargetMode="External"/><Relationship Id="rId11" Type="http://schemas.openxmlformats.org/officeDocument/2006/relationships/image" Target="../media/image5.png"/><Relationship Id="rId5" Type="http://schemas.openxmlformats.org/officeDocument/2006/relationships/hyperlink" Target="mailto:djperez@med.une.edu.ar" TargetMode="External"/><Relationship Id="rId10" Type="http://schemas.openxmlformats.org/officeDocument/2006/relationships/image" Target="../media/image4.png"/><Relationship Id="rId4" Type="http://schemas.openxmlformats.org/officeDocument/2006/relationships/hyperlink" Target="https://virtual-mooc.unne.edu.ar/" TargetMode="Externa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-31585" y="4320171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69"/>
            <a:ext cx="51206400" cy="910391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67546" y="3333582"/>
            <a:ext cx="2755586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678821" y="453078"/>
            <a:ext cx="2590962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b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AR" sz="16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478388"/>
            <a:ext cx="14935200" cy="8162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70000" lnSpcReduction="20000"/>
          </a:bodyPr>
          <a:lstStyle/>
          <a:p>
            <a:pPr marL="1028700" indent="-571500" algn="just">
              <a:lnSpc>
                <a:spcPct val="170000"/>
              </a:lnSpc>
              <a:spcBef>
                <a:spcPts val="1200"/>
              </a:spcBef>
            </a:pPr>
            <a:r>
              <a:rPr lang="es-MX" sz="5100" dirty="0">
                <a:solidFill>
                  <a:srgbClr val="000000"/>
                </a:solidFill>
                <a:latin typeface="Calibri" panose="020F0502020204030204" pitchFamily="34" charset="0"/>
                <a:ea typeface="Arial"/>
                <a:cs typeface="Calibri" panose="020F0502020204030204" pitchFamily="34" charset="0"/>
                <a:sym typeface="Arial"/>
              </a:rPr>
              <a:t>Capacitar y orientar a los distintos miembros de la comunidad sobre los Primeros Auxilios.</a:t>
            </a:r>
          </a:p>
          <a:p>
            <a:pPr marL="1028700" indent="-571500" algn="just">
              <a:lnSpc>
                <a:spcPct val="170000"/>
              </a:lnSpc>
              <a:spcBef>
                <a:spcPts val="1200"/>
              </a:spcBef>
            </a:pPr>
            <a:r>
              <a:rPr lang="es-MX" sz="5100" dirty="0">
                <a:solidFill>
                  <a:srgbClr val="000000"/>
                </a:solidFill>
                <a:latin typeface="Calibri" panose="020F0502020204030204" pitchFamily="34" charset="0"/>
                <a:ea typeface="Arial"/>
                <a:cs typeface="Calibri" panose="020F0502020204030204" pitchFamily="34" charset="0"/>
                <a:sym typeface="Arial"/>
              </a:rPr>
              <a:t>Psicológicos y Emocionales que posibilitan el bienestar biopsicosocial.</a:t>
            </a:r>
          </a:p>
          <a:p>
            <a:pPr marL="1028700" indent="-571500" algn="just">
              <a:lnSpc>
                <a:spcPct val="170000"/>
              </a:lnSpc>
              <a:spcBef>
                <a:spcPts val="1200"/>
              </a:spcBef>
            </a:pPr>
            <a:r>
              <a:rPr lang="es-MX" sz="5100" dirty="0">
                <a:solidFill>
                  <a:srgbClr val="000000"/>
                </a:solidFill>
                <a:latin typeface="Calibri" panose="020F0502020204030204" pitchFamily="34" charset="0"/>
                <a:ea typeface="Arial"/>
                <a:cs typeface="Calibri" panose="020F0502020204030204" pitchFamily="34" charset="0"/>
                <a:sym typeface="Arial"/>
              </a:rPr>
              <a:t>Brindar lineamientos sobre los Primeros Auxilios Psicológicos y Emocionales.</a:t>
            </a:r>
          </a:p>
          <a:p>
            <a:pPr marL="1028700" indent="-571500" algn="just">
              <a:lnSpc>
                <a:spcPct val="170000"/>
              </a:lnSpc>
              <a:spcBef>
                <a:spcPts val="1200"/>
              </a:spcBef>
            </a:pPr>
            <a:r>
              <a:rPr lang="es-MX" sz="5100" dirty="0">
                <a:solidFill>
                  <a:srgbClr val="000000"/>
                </a:solidFill>
                <a:latin typeface="Calibri" panose="020F0502020204030204" pitchFamily="34" charset="0"/>
                <a:ea typeface="Arial"/>
                <a:cs typeface="Calibri" panose="020F0502020204030204" pitchFamily="34" charset="0"/>
                <a:sym typeface="Arial"/>
              </a:rPr>
              <a:t>Facilitar herramientas esenciales y emocionales para la atención y orientación, relacionadas con primeros auxilios psicológicos y emocionales.</a:t>
            </a:r>
            <a:endParaRPr sz="5100" dirty="0">
              <a:solidFill>
                <a:srgbClr val="000000"/>
              </a:solidFill>
              <a:latin typeface="Calibri" panose="020F0502020204030204" pitchFamily="34" charset="0"/>
              <a:ea typeface="Arial"/>
              <a:cs typeface="Calibri" panose="020F0502020204030204" pitchFamily="34" charset="0"/>
              <a:sym typeface="Arial"/>
            </a:endParaRPr>
          </a:p>
          <a:p>
            <a:pPr marL="20320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3200"/>
              <a:buNone/>
            </a:pP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33500" y="14043307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INTRODUCCIÓN O ENCUADRE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333500" y="15044058"/>
            <a:ext cx="14935200" cy="7129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Autofit/>
          </a:bodyPr>
          <a:lstStyle/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MX" sz="3600" dirty="0"/>
              <a:t>La salud mental se ha posicionado como una prioridad en el ámbito educativo y comunitario. En este contexto, el acceso a herramientas formativas que promuevan el cuidado emocional resulta clave para prevenir situaciones de riesgo. La Facultad de Medicina de la UNNE, a través del Gabinete de Bienestar Biopsicosocial y la Secretaría de Asuntos Sociales, desarrolló la cuarta edición del curso MOOC “</a:t>
            </a:r>
            <a:r>
              <a:rPr lang="es-MX" sz="3600" b="1" dirty="0"/>
              <a:t>Primeros Auxilios Psicológicos y Emocionales como herramientas para la comunidad</a:t>
            </a:r>
            <a:r>
              <a:rPr lang="es-MX" sz="3600" dirty="0"/>
              <a:t>” (Res. N° 2563/2023 D), una propuesta gratuita, virtual y asincrónica.</a:t>
            </a:r>
            <a:br>
              <a:rPr lang="es-MX" sz="3600" dirty="0"/>
            </a:br>
            <a:endParaRPr sz="3600" dirty="0">
              <a:latin typeface="Calibri" panose="020F0502020204030204" pitchFamily="34" charset="0"/>
              <a:ea typeface="Arial"/>
              <a:cs typeface="Calibri" panose="020F0502020204030204" pitchFamily="34" charset="0"/>
              <a:sym typeface="Arial"/>
            </a:endParaRPr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81356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8135600" y="6478386"/>
            <a:ext cx="14935200" cy="12571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Autofit/>
          </a:bodyPr>
          <a:lstStyle/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MX" sz="3600" dirty="0"/>
              <a:t>El curso tuvo una duración de 4 semanas (20 hs. totales), y estuvo dirigido a docentes, no docentes, estudiantes, autoridades institucionales y público en general. Se dictó a través de la plataforma MOOC de la UNNE, con actividades teórico-prácticas distribuidas en 4 módulos. Se inscribieron 626 personas, principalmente de Argentina, aunque también participaron personas de Paraguay, Uruguay y Australia. El equipo docente estuvo conformado por especialistas en salud mental y educación superior.</a:t>
            </a:r>
          </a:p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MX" sz="3600" dirty="0"/>
              <a:t>El 95% de los cursantes valoró positivamente los contenidos y el 99% recomendaría el curso. Un 73% manifestó no haber recibido formación previa sobre el tema. Completaron el curso 257 personas. Las encuestas inicial y final permitieron conocer los perfiles de los participantes, motivaciones e impacto percibido. Se destacó el acceso inclusivo a herramientas psicoeducativas, la aplicabilidad de los contenidos y la claridad de la plataforma. Las sugerencias recibidas incluyen ampliar el uso de videos, ejemplos prácticos y espacios sincrónicos.</a:t>
            </a:r>
            <a:endParaRPr sz="3600" dirty="0">
              <a:latin typeface="Calibri" panose="020F0502020204030204" pitchFamily="34" charset="0"/>
              <a:ea typeface="Arial"/>
              <a:cs typeface="Calibri" panose="020F0502020204030204" pitchFamily="34" charset="0"/>
              <a:sym typeface="Arial"/>
            </a:endParaRPr>
          </a:p>
        </p:txBody>
      </p:sp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3488436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34884360" y="6478388"/>
            <a:ext cx="14935200" cy="7249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>
              <a:lnSpc>
                <a:spcPct val="150000"/>
              </a:lnSpc>
              <a:spcBef>
                <a:spcPts val="0"/>
              </a:spcBef>
              <a:buSzPts val="3200"/>
              <a:buNone/>
            </a:pPr>
            <a:r>
              <a:rPr lang="es-MX" sz="3600" dirty="0"/>
              <a:t>La experiencia demuestra que los cursos MOOC son una vía efectiva para democratizar el conocimiento en salud emocional. A través del uso de tecnologías educativas, es posible fortalecer las capacidades comunitarias para el cuidado psicosocial, generar redes de apoyo y mejorar las prácticas educativas. Este tipo de propuestas promueve una educación más inclusiva, con enfoque preventivo y territorial, aportando significativamente a la construcción de comunidades saludables y resilientes.</a:t>
            </a:r>
            <a:endParaRPr sz="3600" dirty="0"/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4884360" y="22893773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REFERENCIAS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4884360" y="23965907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  <a:hlinkClick r:id="rId4"/>
              </a:rPr>
              <a:t>https://virtual-mooc.unne.edu.ar/</a:t>
            </a: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 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body" idx="1"/>
          </p:nvPr>
        </p:nvSpPr>
        <p:spPr>
          <a:xfrm>
            <a:off x="34854572" y="3578312"/>
            <a:ext cx="16919074" cy="6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/>
            <a:r>
              <a:rPr lang="es-AR" b="1" dirty="0">
                <a:solidFill>
                  <a:schemeClr val="dk1"/>
                </a:solidFill>
              </a:rPr>
              <a:t>PERTENENCIA  </a:t>
            </a:r>
            <a:r>
              <a:rPr lang="es-AR" dirty="0"/>
              <a:t>      Facultad de Medicina UNNE- Gabinete de Bienestar </a:t>
            </a:r>
            <a:r>
              <a:rPr lang="es-AR" dirty="0" err="1"/>
              <a:t>Biospsicosocial</a:t>
            </a:r>
            <a:endParaRPr dirty="0"/>
          </a:p>
        </p:txBody>
      </p:sp>
      <p:sp>
        <p:nvSpPr>
          <p:cNvPr id="64" name="Google Shape;64;p1"/>
          <p:cNvSpPr/>
          <p:nvPr/>
        </p:nvSpPr>
        <p:spPr>
          <a:xfrm>
            <a:off x="816641" y="3355848"/>
            <a:ext cx="2022886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1066780" y="3559278"/>
            <a:ext cx="32433986" cy="808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/>
            <a:r>
              <a:rPr lang="es-AR" b="1" dirty="0">
                <a:solidFill>
                  <a:schemeClr val="dk1"/>
                </a:solidFill>
              </a:rPr>
              <a:t>AUTORES    </a:t>
            </a:r>
            <a:r>
              <a:rPr lang="es-AR" dirty="0"/>
              <a:t>Autor 1 Daniela Jaqueline Perez, </a:t>
            </a:r>
            <a:r>
              <a:rPr lang="es-AR" dirty="0">
                <a:hlinkClick r:id="rId5"/>
              </a:rPr>
              <a:t>djperez@med.une.edu.ar</a:t>
            </a:r>
            <a:r>
              <a:rPr lang="es-AR" dirty="0"/>
              <a:t> /  Autor 2 Adriana María Itati Mayol, </a:t>
            </a:r>
            <a:r>
              <a:rPr lang="es-AR" dirty="0">
                <a:hlinkClick r:id="rId6"/>
              </a:rPr>
              <a:t>mayoladriana@hotmail.com</a:t>
            </a:r>
            <a:r>
              <a:rPr lang="es-AR" dirty="0"/>
              <a:t> / Autor 3 Jesica Daiana Aguirre, </a:t>
            </a:r>
            <a:r>
              <a:rPr lang="es-AR" dirty="0">
                <a:hlinkClick r:id="rId7"/>
              </a:rPr>
              <a:t>jesicadaianaaguirre@gmail.com</a:t>
            </a:r>
            <a:r>
              <a:rPr lang="es-AR" dirty="0"/>
              <a:t> </a:t>
            </a:r>
            <a:endParaRPr dirty="0"/>
          </a:p>
        </p:txBody>
      </p:sp>
      <p:sp>
        <p:nvSpPr>
          <p:cNvPr id="66" name="Google Shape;66;p1"/>
          <p:cNvSpPr txBox="1"/>
          <p:nvPr/>
        </p:nvSpPr>
        <p:spPr>
          <a:xfrm>
            <a:off x="4628028" y="600650"/>
            <a:ext cx="39583211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lnSpc>
                <a:spcPct val="90000"/>
              </a:lnSpc>
              <a:buClr>
                <a:schemeClr val="lt1"/>
              </a:buClr>
              <a:buSzPts val="8200"/>
            </a:pPr>
            <a:r>
              <a:rPr lang="es-AR" sz="8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Titulo: </a:t>
            </a:r>
            <a:r>
              <a:rPr lang="es-MX" sz="8000" b="1" dirty="0">
                <a:solidFill>
                  <a:schemeClr val="bg1"/>
                </a:solidFill>
              </a:rPr>
              <a:t>Fortalecimiento comunitario a través de la formación virtual: experiencia del curso MOOC “Primeros Auxilios Psicológicos y Emocionales”</a:t>
            </a:r>
            <a:endParaRPr sz="8000" b="1" i="0" u="none" strike="noStrike" cap="none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299B272-1A1D-4408-195D-72E91B68F53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1061" t="20649" r="12607" b="9034"/>
          <a:stretch>
            <a:fillRect/>
          </a:stretch>
        </p:blipFill>
        <p:spPr>
          <a:xfrm>
            <a:off x="4710090" y="24219322"/>
            <a:ext cx="7687796" cy="398362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37E049A-8AF1-FF6F-A217-872A21F7C82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0048" t="18213" r="12131" b="46687"/>
          <a:stretch>
            <a:fillRect/>
          </a:stretch>
        </p:blipFill>
        <p:spPr>
          <a:xfrm>
            <a:off x="4237175" y="22024216"/>
            <a:ext cx="8469502" cy="214876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2D44AAE-3E24-FC54-373B-65CB0C053A2A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0385" t="40484" r="30513" b="37778"/>
          <a:stretch>
            <a:fillRect/>
          </a:stretch>
        </p:blipFill>
        <p:spPr>
          <a:xfrm>
            <a:off x="18686584" y="19049999"/>
            <a:ext cx="14384215" cy="449801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A701A93-0AAA-672A-E092-AF3E9762F8E6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1155" t="35014" r="29807" b="32051"/>
          <a:stretch>
            <a:fillRect/>
          </a:stretch>
        </p:blipFill>
        <p:spPr>
          <a:xfrm>
            <a:off x="18553054" y="23144686"/>
            <a:ext cx="14517746" cy="505826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8C73994-16DB-E558-699C-4C9D0CD29EB7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30833" t="26352" r="29936" b="56320"/>
          <a:stretch>
            <a:fillRect/>
          </a:stretch>
        </p:blipFill>
        <p:spPr>
          <a:xfrm>
            <a:off x="37639489" y="12991953"/>
            <a:ext cx="11349240" cy="2819693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66007698-A370-2679-CB2F-248FFD7F615A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30705" t="31651" r="38333" b="19516"/>
          <a:stretch>
            <a:fillRect/>
          </a:stretch>
        </p:blipFill>
        <p:spPr>
          <a:xfrm>
            <a:off x="37639488" y="14641286"/>
            <a:ext cx="8948020" cy="7938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495</Words>
  <Application>Microsoft Office PowerPoint</Application>
  <PresentationFormat>Personalizado</PresentationFormat>
  <Paragraphs>19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Cambria</vt:lpstr>
      <vt:lpstr>Póster de medicina</vt:lpstr>
      <vt:lpstr>EJE 10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Daniela Perez</cp:lastModifiedBy>
  <cp:revision>8</cp:revision>
  <dcterms:created xsi:type="dcterms:W3CDTF">2013-04-05T20:27:31Z</dcterms:created>
  <dcterms:modified xsi:type="dcterms:W3CDTF">2025-08-02T23:14:40Z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