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28803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" roundtripDataSignature="AMtx7mj0s8xHt2SidD0SizO0H86Wdw63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6" d="100"/>
          <a:sy n="96" d="100"/>
        </p:scale>
        <p:origin x="-14558" y="-4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óster">
  <p:cSld name="Póst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7467600" y="3140028"/>
            <a:ext cx="36271200" cy="727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body" idx="2"/>
          </p:nvPr>
        </p:nvSpPr>
        <p:spPr>
          <a:xfrm>
            <a:off x="13335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3"/>
          </p:nvPr>
        </p:nvSpPr>
        <p:spPr>
          <a:xfrm>
            <a:off x="1333500" y="6187440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>
            <a:spLocks noGrp="1"/>
          </p:cNvSpPr>
          <p:nvPr>
            <p:ph type="body" idx="4"/>
          </p:nvPr>
        </p:nvSpPr>
        <p:spPr>
          <a:xfrm>
            <a:off x="1333500" y="13153644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5"/>
          </p:nvPr>
        </p:nvSpPr>
        <p:spPr>
          <a:xfrm>
            <a:off x="1333500" y="14220445"/>
            <a:ext cx="14935200" cy="79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>
            <a:spLocks noGrp="1"/>
          </p:cNvSpPr>
          <p:nvPr>
            <p:ph type="body" idx="6"/>
          </p:nvPr>
        </p:nvSpPr>
        <p:spPr>
          <a:xfrm>
            <a:off x="13335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7"/>
          </p:nvPr>
        </p:nvSpPr>
        <p:spPr>
          <a:xfrm>
            <a:off x="13335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8"/>
          </p:nvPr>
        </p:nvSpPr>
        <p:spPr>
          <a:xfrm>
            <a:off x="181356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9"/>
          </p:nvPr>
        </p:nvSpPr>
        <p:spPr>
          <a:xfrm>
            <a:off x="18135600" y="6187440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body" idx="13"/>
          </p:nvPr>
        </p:nvSpPr>
        <p:spPr>
          <a:xfrm>
            <a:off x="18135600" y="10454640"/>
            <a:ext cx="14935200" cy="5400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4"/>
          </p:nvPr>
        </p:nvSpPr>
        <p:spPr>
          <a:xfrm>
            <a:off x="18135600" y="20535900"/>
            <a:ext cx="14935200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>
            <a:spLocks noGrp="1"/>
          </p:cNvSpPr>
          <p:nvPr>
            <p:ph type="body" idx="15"/>
          </p:nvPr>
        </p:nvSpPr>
        <p:spPr>
          <a:xfrm>
            <a:off x="181356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body" idx="16"/>
          </p:nvPr>
        </p:nvSpPr>
        <p:spPr>
          <a:xfrm>
            <a:off x="181356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>
            <a:spLocks noGrp="1"/>
          </p:cNvSpPr>
          <p:nvPr>
            <p:ph type="body" idx="17"/>
          </p:nvPr>
        </p:nvSpPr>
        <p:spPr>
          <a:xfrm>
            <a:off x="3488436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18"/>
          </p:nvPr>
        </p:nvSpPr>
        <p:spPr>
          <a:xfrm>
            <a:off x="34884360" y="6187440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9"/>
          </p:nvPr>
        </p:nvSpPr>
        <p:spPr>
          <a:xfrm>
            <a:off x="34884360" y="13857732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"/>
          <p:cNvSpPr>
            <a:spLocks noGrp="1"/>
          </p:cNvSpPr>
          <p:nvPr>
            <p:ph type="body" idx="20"/>
          </p:nvPr>
        </p:nvSpPr>
        <p:spPr>
          <a:xfrm>
            <a:off x="3488436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body" idx="21"/>
          </p:nvPr>
        </p:nvSpPr>
        <p:spPr>
          <a:xfrm>
            <a:off x="3488436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10696">
          <p15:clr>
            <a:srgbClr val="A4A3A4"/>
          </p15:clr>
        </p15:guide>
        <p15:guide id="2" pos="2156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51206400" cy="44005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46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267"/>
              <a:buFont typeface="Cambria"/>
              <a:buNone/>
              <a:defRPr sz="10267" b="1" i="0" u="none" strike="noStrike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body" idx="1"/>
          </p:nvPr>
        </p:nvSpPr>
        <p:spPr>
          <a:xfrm>
            <a:off x="7467600" y="5267325"/>
            <a:ext cx="36271200" cy="20675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6054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3267"/>
              <a:buFont typeface="Arial"/>
              <a:buChar char="•"/>
              <a:defRPr sz="32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072">
          <p15:clr>
            <a:srgbClr val="A4A3A4"/>
          </p15:clr>
        </p15:guide>
        <p15:guide id="2" pos="840">
          <p15:clr>
            <a:srgbClr val="A4A3A4"/>
          </p15:clr>
        </p15:guide>
        <p15:guide id="3" pos="31416">
          <p15:clr>
            <a:srgbClr val="A4A3A4"/>
          </p15:clr>
        </p15:guide>
        <p15:guide id="4" pos="16128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.png"/><Relationship Id="rId7" Type="http://schemas.openxmlformats.org/officeDocument/2006/relationships/hyperlink" Target="mailto:jesicadaianaaguirre@gmail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mayoladriana@hotmail.com" TargetMode="External"/><Relationship Id="rId5" Type="http://schemas.openxmlformats.org/officeDocument/2006/relationships/hyperlink" Target="mailto:djperez@med.une.edu.ar" TargetMode="External"/><Relationship Id="rId4" Type="http://schemas.openxmlformats.org/officeDocument/2006/relationships/hyperlink" Target="https://aulacavila.org/course/view.php?id=12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782"/>
            <a:ext cx="51206400" cy="4355573"/>
          </a:xfrm>
          <a:prstGeom prst="rect">
            <a:avLst/>
          </a:prstGeom>
        </p:spPr>
      </p:pic>
      <p:sp>
        <p:nvSpPr>
          <p:cNvPr id="45" name="Google Shape;45;p1"/>
          <p:cNvSpPr/>
          <p:nvPr/>
        </p:nvSpPr>
        <p:spPr>
          <a:xfrm>
            <a:off x="3390041" y="4718875"/>
            <a:ext cx="51206400" cy="289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1"/>
          <p:cNvSpPr/>
          <p:nvPr/>
        </p:nvSpPr>
        <p:spPr>
          <a:xfrm>
            <a:off x="0" y="3372369"/>
            <a:ext cx="51206400" cy="910391"/>
          </a:xfrm>
          <a:prstGeom prst="rect">
            <a:avLst/>
          </a:prstGeom>
          <a:solidFill>
            <a:srgbClr val="E2208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1"/>
          <p:cNvSpPr/>
          <p:nvPr/>
        </p:nvSpPr>
        <p:spPr>
          <a:xfrm>
            <a:off x="34567546" y="3333582"/>
            <a:ext cx="2755586" cy="94917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1"/>
          <p:cNvSpPr txBox="1">
            <a:spLocks noGrp="1"/>
          </p:cNvSpPr>
          <p:nvPr>
            <p:ph type="title"/>
          </p:nvPr>
        </p:nvSpPr>
        <p:spPr>
          <a:xfrm>
            <a:off x="1066781" y="453078"/>
            <a:ext cx="2933452" cy="2873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1250"/>
              </a:lnSpc>
              <a:spcBef>
                <a:spcPts val="0"/>
              </a:spcBef>
              <a:spcAft>
                <a:spcPts val="0"/>
              </a:spcAft>
              <a:buClr>
                <a:srgbClr val="FFCE3A"/>
              </a:buClr>
              <a:buSzPts val="5000"/>
              <a:buFont typeface="Arial"/>
              <a:buNone/>
            </a:pPr>
            <a:r>
              <a:rPr lang="es-AR" sz="5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EJE</a:t>
            </a:r>
            <a:br>
              <a:rPr lang="es-AR" sz="96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AR" sz="16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 sz="16000" dirty="0">
              <a:solidFill>
                <a:srgbClr val="FFCE3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"/>
          <p:cNvSpPr>
            <a:spLocks noGrp="1"/>
          </p:cNvSpPr>
          <p:nvPr>
            <p:ph type="body" idx="2"/>
          </p:nvPr>
        </p:nvSpPr>
        <p:spPr>
          <a:xfrm>
            <a:off x="13335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OBJETIVOS 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1"/>
          <p:cNvSpPr txBox="1">
            <a:spLocks noGrp="1"/>
          </p:cNvSpPr>
          <p:nvPr>
            <p:ph type="body" idx="3"/>
          </p:nvPr>
        </p:nvSpPr>
        <p:spPr>
          <a:xfrm>
            <a:off x="1333500" y="6478388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914400" indent="-457200" algn="just">
              <a:lnSpc>
                <a:spcPct val="150000"/>
              </a:lnSpc>
              <a:spcBef>
                <a:spcPts val="1200"/>
              </a:spcBef>
            </a:pPr>
            <a:r>
              <a:rPr lang="es-MX" sz="3600" dirty="0">
                <a:latin typeface="Calibri" panose="020F0502020204030204" pitchFamily="34" charset="0"/>
                <a:cs typeface="Calibri" panose="020F0502020204030204" pitchFamily="34" charset="0"/>
              </a:rPr>
              <a:t>Capacitar a diversos actores comunitarios en lineamientos y herramientas esenciales para brindar contención emocional y orientación básica en situaciones de crisis. A través de esta formación se buscó fortalecer la capacidad de respuesta empática y preventiva ante eventos que comprometan la salud mental en contextos educativos y sociales. </a:t>
            </a:r>
            <a:endParaRPr sz="3600" dirty="0">
              <a:solidFill>
                <a:srgbClr val="000000"/>
              </a:solidFill>
              <a:latin typeface="Calibri" panose="020F0502020204030204" pitchFamily="34" charset="0"/>
              <a:ea typeface="Arial"/>
              <a:cs typeface="Calibri" panose="020F0502020204030204" pitchFamily="34" charset="0"/>
              <a:sym typeface="Arial"/>
            </a:endParaRPr>
          </a:p>
          <a:p>
            <a:pPr marL="20320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3200"/>
              <a:buNone/>
            </a:pP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1"/>
          <p:cNvSpPr>
            <a:spLocks noGrp="1"/>
          </p:cNvSpPr>
          <p:nvPr>
            <p:ph type="body" idx="4"/>
          </p:nvPr>
        </p:nvSpPr>
        <p:spPr>
          <a:xfrm>
            <a:off x="1333500" y="13444592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INTRODUCCIÓN O ENCUADRE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"/>
          <p:cNvSpPr txBox="1">
            <a:spLocks noGrp="1"/>
          </p:cNvSpPr>
          <p:nvPr>
            <p:ph type="body" idx="5"/>
          </p:nvPr>
        </p:nvSpPr>
        <p:spPr>
          <a:xfrm>
            <a:off x="1333500" y="14511393"/>
            <a:ext cx="14935200" cy="13455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MX" sz="3600" dirty="0">
                <a:latin typeface="Calibri" panose="020F0502020204030204" pitchFamily="34" charset="0"/>
                <a:cs typeface="Calibri" panose="020F0502020204030204" pitchFamily="34" charset="0"/>
              </a:rPr>
              <a:t>   En el marco de la Red CAVILA (Campus Virtual Latinoamericano), la Facultad de Medicina de la Universidad Nacional del Nordeste desarrolló una propuesta de formación centrada en la promoción del bienestar biopsicosocial y el abordaje temprano de situaciones emocionales críticas. Se trata del curso virtual “</a:t>
            </a:r>
            <a:r>
              <a:rPr lang="es-MX" sz="3600" b="1" dirty="0">
                <a:latin typeface="Calibri" panose="020F0502020204030204" pitchFamily="34" charset="0"/>
                <a:cs typeface="Calibri" panose="020F0502020204030204" pitchFamily="34" charset="0"/>
              </a:rPr>
              <a:t>Primeros Auxilios Psicológicos y Emocionales como herramientas para la comunidad</a:t>
            </a:r>
            <a:r>
              <a:rPr lang="es-MX" sz="3600" dirty="0">
                <a:latin typeface="Calibri" panose="020F0502020204030204" pitchFamily="34" charset="0"/>
                <a:cs typeface="Calibri" panose="020F0502020204030204" pitchFamily="34" charset="0"/>
              </a:rPr>
              <a:t>”, aprobado por Resolución N° 2564/23 D, destinado a docentes, no docentes, estudiantes, autoridades institucionales y público interesado en la temática.</a:t>
            </a:r>
            <a:endParaRPr sz="3600" dirty="0">
              <a:latin typeface="Calibri" panose="020F0502020204030204" pitchFamily="34" charset="0"/>
              <a:ea typeface="Arial"/>
              <a:cs typeface="Calibri" panose="020F0502020204030204" pitchFamily="34" charset="0"/>
              <a:sym typeface="Arial"/>
            </a:endParaRPr>
          </a:p>
        </p:txBody>
      </p:sp>
      <p:sp>
        <p:nvSpPr>
          <p:cNvPr id="53" name="Google Shape;53;p1"/>
          <p:cNvSpPr>
            <a:spLocks noGrp="1"/>
          </p:cNvSpPr>
          <p:nvPr>
            <p:ph type="body" idx="8"/>
          </p:nvPr>
        </p:nvSpPr>
        <p:spPr>
          <a:xfrm>
            <a:off x="181356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DESARROLLO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"/>
          <p:cNvSpPr txBox="1">
            <a:spLocks noGrp="1"/>
          </p:cNvSpPr>
          <p:nvPr>
            <p:ph type="body" idx="9"/>
          </p:nvPr>
        </p:nvSpPr>
        <p:spPr>
          <a:xfrm>
            <a:off x="18135600" y="6478388"/>
            <a:ext cx="14935200" cy="21488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MX" sz="3600" dirty="0"/>
              <a:t> El curso se dictó del 2 al 30 de septiembre de 2024, bajo modalidad virtual asincrónica, con una carga total de 20 horas distribuidas en 4 semanas.</a:t>
            </a:r>
          </a:p>
          <a:p>
            <a:pPr marL="533415" lvl="0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MX" sz="3600" dirty="0"/>
              <a:t>Participaron 28 personas de diversas universidades, de las cuales el 50% pertenecía a la UNNE. El equipo docente estuvo conformado por profesionales del área de la salud mental y educación superior. La propuesta combinó materiales teóricos, actividades prácticas y guías didácticas orientadas a una experiencia formativa integral.</a:t>
            </a:r>
          </a:p>
          <a:p>
            <a:pPr algn="just">
              <a:lnSpc>
                <a:spcPct val="160000"/>
              </a:lnSpc>
            </a:pPr>
            <a:r>
              <a:rPr lang="es-MX" sz="3600" dirty="0"/>
              <a:t>La </a:t>
            </a:r>
            <a:r>
              <a:rPr lang="es-MX" sz="3600" b="1" dirty="0"/>
              <a:t>franja etaria</a:t>
            </a:r>
            <a:r>
              <a:rPr lang="es-MX" sz="3600" dirty="0"/>
              <a:t> de los participantes osciló entre los 25 y 45 años de edad.</a:t>
            </a:r>
          </a:p>
          <a:p>
            <a:pPr algn="just">
              <a:lnSpc>
                <a:spcPct val="160000"/>
              </a:lnSpc>
            </a:pPr>
            <a:r>
              <a:rPr lang="es-MX" sz="3600" dirty="0"/>
              <a:t>En cuanto al </a:t>
            </a:r>
            <a:r>
              <a:rPr lang="es-MX" sz="3600" b="1" dirty="0"/>
              <a:t>entorno gráfico</a:t>
            </a:r>
            <a:r>
              <a:rPr lang="es-MX" sz="3600" dirty="0"/>
              <a:t> (interface) del sistema donde realizó el curso (iconos, botones, pantallas, estructura de navegación), a la mayoría indicó que les resultó muy claro, y navegó el sistema sin ningún problema.</a:t>
            </a:r>
          </a:p>
          <a:p>
            <a:pPr algn="just">
              <a:lnSpc>
                <a:spcPct val="160000"/>
              </a:lnSpc>
            </a:pPr>
            <a:r>
              <a:rPr lang="es-MX" sz="3600" dirty="0"/>
              <a:t>Respecto a la </a:t>
            </a:r>
            <a:r>
              <a:rPr lang="es-MX" sz="3600" b="1" dirty="0"/>
              <a:t>guía del curso</a:t>
            </a:r>
            <a:r>
              <a:rPr lang="es-MX" sz="3600" dirty="0"/>
              <a:t>, un 50% indicó que le resultó muy eficaz y excelente, mientras que el otro 50% indicó que le resultó eficaz y muy bueno.</a:t>
            </a:r>
          </a:p>
          <a:p>
            <a:pPr algn="just">
              <a:lnSpc>
                <a:spcPct val="160000"/>
              </a:lnSpc>
            </a:pPr>
            <a:r>
              <a:rPr lang="es-MX" sz="3600" dirty="0"/>
              <a:t>El 100% de los cursantes indica que el material de trabajo que se ofreció a lo largo de las semanas fue apto y muy interesante.</a:t>
            </a:r>
          </a:p>
          <a:p>
            <a:pPr algn="just">
              <a:lnSpc>
                <a:spcPct val="160000"/>
              </a:lnSpc>
            </a:pPr>
            <a:r>
              <a:rPr lang="es-MX" sz="3600" dirty="0"/>
              <a:t>En cuanto a las </a:t>
            </a:r>
            <a:r>
              <a:rPr lang="es-MX" sz="3600" b="1" dirty="0"/>
              <a:t>actividades y tareas</a:t>
            </a:r>
            <a:r>
              <a:rPr lang="es-MX" sz="3600" dirty="0"/>
              <a:t> a lo largo de todo el cursado, la mayoría de los cursantes opina que han estado muy bien distribuidas en el tiempo y la carga de trabajo les ha resultado normal.</a:t>
            </a:r>
          </a:p>
          <a:p>
            <a:pPr algn="just">
              <a:lnSpc>
                <a:spcPct val="160000"/>
              </a:lnSpc>
            </a:pPr>
            <a:r>
              <a:rPr lang="es-MX" sz="3600" dirty="0"/>
              <a:t>Respecto a la </a:t>
            </a:r>
            <a:r>
              <a:rPr lang="es-MX" sz="3600" b="1" dirty="0"/>
              <a:t>valoración global</a:t>
            </a:r>
            <a:r>
              <a:rPr lang="es-MX" sz="3600" dirty="0"/>
              <a:t>, lo consideran muy bueno y expresan que lo recomendarían a un compañero/a, colega.</a:t>
            </a:r>
          </a:p>
          <a:p>
            <a:pPr marL="533415" lvl="0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endParaRPr lang="es-MX" dirty="0"/>
          </a:p>
          <a:p>
            <a:pPr marL="533415" lvl="0" indent="-330215">
              <a:spcBef>
                <a:spcPts val="0"/>
              </a:spcBef>
              <a:buSzPts val="3200"/>
              <a:buNone/>
            </a:pPr>
            <a:endParaRPr sz="36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"/>
          <p:cNvSpPr>
            <a:spLocks noGrp="1"/>
          </p:cNvSpPr>
          <p:nvPr>
            <p:ph type="body" idx="17"/>
          </p:nvPr>
        </p:nvSpPr>
        <p:spPr>
          <a:xfrm>
            <a:off x="3488436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CONCLUSIONES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"/>
          <p:cNvSpPr txBox="1">
            <a:spLocks noGrp="1"/>
          </p:cNvSpPr>
          <p:nvPr>
            <p:ph type="body" idx="18"/>
          </p:nvPr>
        </p:nvSpPr>
        <p:spPr>
          <a:xfrm>
            <a:off x="34884360" y="6478387"/>
            <a:ext cx="14935200" cy="9154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MX" sz="3600" dirty="0"/>
              <a:t>Esta experiencia demuestra cómo las tecnologías aplicadas a la educación pueden generar impactos significativos en la promoción de la salud mental. El curso permitió formar agentes multiplicadores en prevención, mejorar la comprensión de las conductas autolesivas y fortalecer la sensibilidad social ante el sufrimiento emocional. La formación virtual, en este caso, no solo habilitó el acceso al conocimiento, sino también el compromiso activo con una problemática urgente y transversal.</a:t>
            </a:r>
            <a:endParaRPr sz="3600" dirty="0"/>
          </a:p>
        </p:txBody>
      </p:sp>
      <p:sp>
        <p:nvSpPr>
          <p:cNvPr id="60" name="Google Shape;60;p1"/>
          <p:cNvSpPr>
            <a:spLocks noGrp="1"/>
          </p:cNvSpPr>
          <p:nvPr>
            <p:ph type="body" idx="20"/>
          </p:nvPr>
        </p:nvSpPr>
        <p:spPr>
          <a:xfrm>
            <a:off x="34884360" y="22893773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REFERENCIAS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"/>
          <p:cNvSpPr txBox="1">
            <a:spLocks noGrp="1"/>
          </p:cNvSpPr>
          <p:nvPr>
            <p:ph type="body" idx="21"/>
          </p:nvPr>
        </p:nvSpPr>
        <p:spPr>
          <a:xfrm>
            <a:off x="34884360" y="23965907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660400" indent="-457200" algn="just">
              <a:lnSpc>
                <a:spcPct val="150000"/>
              </a:lnSpc>
              <a:spcBef>
                <a:spcPts val="0"/>
              </a:spcBef>
              <a:buSzPts val="3200"/>
            </a:pPr>
            <a:r>
              <a:rPr lang="es-AR" sz="3200" dirty="0">
                <a:latin typeface="Arial"/>
                <a:ea typeface="Arial"/>
                <a:cs typeface="Arial"/>
                <a:sym typeface="Arial"/>
                <a:hlinkClick r:id="rId4"/>
              </a:rPr>
              <a:t>https://aulacavila.org/course/view.php?id=123</a:t>
            </a:r>
            <a:r>
              <a:rPr lang="es-AR" sz="3200" dirty="0">
                <a:latin typeface="Arial"/>
                <a:ea typeface="Arial"/>
                <a:cs typeface="Arial"/>
                <a:sym typeface="Arial"/>
              </a:rPr>
              <a:t> </a:t>
            </a: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"/>
          <p:cNvSpPr txBox="1">
            <a:spLocks noGrp="1"/>
          </p:cNvSpPr>
          <p:nvPr>
            <p:ph type="body" idx="1"/>
          </p:nvPr>
        </p:nvSpPr>
        <p:spPr>
          <a:xfrm>
            <a:off x="34854572" y="3578312"/>
            <a:ext cx="16919074" cy="60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/>
            <a:r>
              <a:rPr lang="es-AR" b="1" dirty="0">
                <a:solidFill>
                  <a:schemeClr val="dk1"/>
                </a:solidFill>
              </a:rPr>
              <a:t>PERTENENCIA  </a:t>
            </a:r>
            <a:r>
              <a:rPr lang="es-AR" dirty="0"/>
              <a:t>      Nombre de la institución: Facultad de Medicina UNNE- Gabinete de Bienestar </a:t>
            </a:r>
            <a:r>
              <a:rPr lang="es-AR" dirty="0" err="1"/>
              <a:t>Biospsicosocial</a:t>
            </a:r>
            <a:endParaRPr dirty="0"/>
          </a:p>
        </p:txBody>
      </p:sp>
      <p:sp>
        <p:nvSpPr>
          <p:cNvPr id="64" name="Google Shape;64;p1"/>
          <p:cNvSpPr/>
          <p:nvPr/>
        </p:nvSpPr>
        <p:spPr>
          <a:xfrm>
            <a:off x="816641" y="3355848"/>
            <a:ext cx="2022886" cy="92535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rgbClr val="FFCE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1"/>
          <p:cNvSpPr txBox="1">
            <a:spLocks noGrp="1"/>
          </p:cNvSpPr>
          <p:nvPr>
            <p:ph type="body" idx="1"/>
          </p:nvPr>
        </p:nvSpPr>
        <p:spPr>
          <a:xfrm>
            <a:off x="816641" y="3458230"/>
            <a:ext cx="32433986" cy="808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/>
            <a:r>
              <a:rPr lang="es-AR" b="1" dirty="0">
                <a:solidFill>
                  <a:schemeClr val="dk1"/>
                </a:solidFill>
              </a:rPr>
              <a:t>AUTORES       </a:t>
            </a:r>
            <a:r>
              <a:rPr lang="es-AR" dirty="0"/>
              <a:t>Autor 1 : Daniela Jaqueline Perez, </a:t>
            </a:r>
            <a:r>
              <a:rPr lang="es-AR" dirty="0">
                <a:hlinkClick r:id="rId5"/>
              </a:rPr>
              <a:t>djperez@med.une.edu.ar</a:t>
            </a:r>
            <a:r>
              <a:rPr lang="es-AR" dirty="0"/>
              <a:t> /  Autor 2 Adriana </a:t>
            </a:r>
            <a:r>
              <a:rPr lang="es-AR" dirty="0" err="1"/>
              <a:t>Maria</a:t>
            </a:r>
            <a:r>
              <a:rPr lang="es-AR" dirty="0"/>
              <a:t> Itati Mayol, </a:t>
            </a:r>
            <a:r>
              <a:rPr lang="es-AR" dirty="0">
                <a:hlinkClick r:id="rId6"/>
              </a:rPr>
              <a:t>mayoladriana@hotmail.com</a:t>
            </a:r>
            <a:r>
              <a:rPr lang="es-AR" dirty="0"/>
              <a:t>  / Autor 3 Jesica Daiana Aguirre, </a:t>
            </a:r>
            <a:r>
              <a:rPr lang="es-AR" dirty="0">
                <a:hlinkClick r:id="rId7"/>
              </a:rPr>
              <a:t>jesicadaianaaguirre@gmail.com</a:t>
            </a:r>
            <a:r>
              <a:rPr lang="es-AR" dirty="0"/>
              <a:t> </a:t>
            </a:r>
            <a:endParaRPr dirty="0"/>
          </a:p>
        </p:txBody>
      </p:sp>
      <p:sp>
        <p:nvSpPr>
          <p:cNvPr id="66" name="Google Shape;66;p1"/>
          <p:cNvSpPr txBox="1"/>
          <p:nvPr/>
        </p:nvSpPr>
        <p:spPr>
          <a:xfrm>
            <a:off x="4628028" y="600650"/>
            <a:ext cx="39583211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lvl="0" algn="ctr">
              <a:lnSpc>
                <a:spcPct val="90000"/>
              </a:lnSpc>
              <a:buClr>
                <a:schemeClr val="lt1"/>
              </a:buClr>
              <a:buSzPts val="8200"/>
            </a:pPr>
            <a:r>
              <a:rPr lang="es-AR" sz="8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Titulo</a:t>
            </a:r>
            <a:r>
              <a:rPr lang="es-AR" sz="8000" b="1" i="0" u="none" strike="noStrike" cap="none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s-AR" sz="8000" b="1" dirty="0">
                <a:solidFill>
                  <a:schemeClr val="bg1"/>
                </a:solidFill>
              </a:rPr>
              <a:t>Experiencia formativa CAVILA: Curso de Primeros Auxilios Psicológicos y Emocionales como estrategia educativa para el cuidado comunitario</a:t>
            </a:r>
            <a:endParaRPr sz="8000" b="1" i="0" u="none" strike="noStrike" cap="none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5A2949F-4079-D95C-A6FE-A435F0B6F3A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14230" r="21182" b="7061"/>
          <a:stretch>
            <a:fillRect/>
          </a:stretch>
        </p:blipFill>
        <p:spPr>
          <a:xfrm>
            <a:off x="35458690" y="13173966"/>
            <a:ext cx="14414210" cy="809686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óster de medicina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582</Words>
  <Application>Microsoft Office PowerPoint</Application>
  <PresentationFormat>Personalizado</PresentationFormat>
  <Paragraphs>22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Cambria</vt:lpstr>
      <vt:lpstr>Póster de medicina</vt:lpstr>
      <vt:lpstr>EJE 10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 1</dc:title>
  <dc:creator>Summer</dc:creator>
  <cp:lastModifiedBy>Daniela Perez</cp:lastModifiedBy>
  <cp:revision>7</cp:revision>
  <dcterms:created xsi:type="dcterms:W3CDTF">2013-04-05T20:27:31Z</dcterms:created>
  <dcterms:modified xsi:type="dcterms:W3CDTF">2025-08-02T22:41:30Z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</Properties>
</file>