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51206400" cy="288036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 roundtripDataSignature="AMtx7mj0s8xHt2SidD0SizO0H86Wdw63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008" autoAdjust="0"/>
  </p:normalViewPr>
  <p:slideViewPr>
    <p:cSldViewPr snapToGrid="0">
      <p:cViewPr varScale="1">
        <p:scale>
          <a:sx n="10" d="100"/>
          <a:sy n="10" d="100"/>
        </p:scale>
        <p:origin x="978"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0" Type="http://schemas.openxmlformats.org/officeDocument/2006/relationships/tableStyles" Target="tableStyles.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AR"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 name="Google Shape;4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AR"/>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óster">
  <p:cSld name="Póster">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7467600" y="3140028"/>
            <a:ext cx="36271200" cy="72712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SzPts val="2800"/>
              <a:buNone/>
              <a:defRPr sz="2800">
                <a:solidFill>
                  <a:schemeClr val="lt1"/>
                </a:solidFill>
              </a:defRPr>
            </a:lvl1pPr>
            <a:lvl2pPr marL="914400" lvl="1" indent="-228600" algn="l">
              <a:lnSpc>
                <a:spcPct val="100000"/>
              </a:lnSpc>
              <a:spcBef>
                <a:spcPts val="0"/>
              </a:spcBef>
              <a:spcAft>
                <a:spcPts val="0"/>
              </a:spcAft>
              <a:buSzPts val="2800"/>
              <a:buNone/>
              <a:defRPr sz="2800">
                <a:solidFill>
                  <a:schemeClr val="lt1"/>
                </a:solidFill>
              </a:defRPr>
            </a:lvl2pPr>
            <a:lvl3pPr marL="1371600" lvl="2" indent="-228600" algn="l">
              <a:lnSpc>
                <a:spcPct val="100000"/>
              </a:lnSpc>
              <a:spcBef>
                <a:spcPts val="0"/>
              </a:spcBef>
              <a:spcAft>
                <a:spcPts val="0"/>
              </a:spcAft>
              <a:buSzPts val="2800"/>
              <a:buNone/>
              <a:defRPr sz="2800">
                <a:solidFill>
                  <a:schemeClr val="lt1"/>
                </a:solidFill>
              </a:defRPr>
            </a:lvl3pPr>
            <a:lvl4pPr marL="1828800" lvl="3" indent="-228600" algn="l">
              <a:lnSpc>
                <a:spcPct val="100000"/>
              </a:lnSpc>
              <a:spcBef>
                <a:spcPts val="0"/>
              </a:spcBef>
              <a:spcAft>
                <a:spcPts val="0"/>
              </a:spcAft>
              <a:buSzPts val="2800"/>
              <a:buNone/>
              <a:defRPr sz="2800">
                <a:solidFill>
                  <a:schemeClr val="lt1"/>
                </a:solidFill>
              </a:defRPr>
            </a:lvl4pPr>
            <a:lvl5pPr marL="2286000" lvl="4" indent="-228600" algn="l">
              <a:lnSpc>
                <a:spcPct val="100000"/>
              </a:lnSpc>
              <a:spcBef>
                <a:spcPts val="0"/>
              </a:spcBef>
              <a:spcAft>
                <a:spcPts val="0"/>
              </a:spcAft>
              <a:buSzPts val="2800"/>
              <a:buNone/>
              <a:defRPr sz="2800">
                <a:solidFill>
                  <a:schemeClr val="lt1"/>
                </a:solidFill>
              </a:defRPr>
            </a:lvl5pPr>
            <a:lvl6pPr marL="2743200" lvl="5" indent="-228600" algn="l">
              <a:lnSpc>
                <a:spcPct val="100000"/>
              </a:lnSpc>
              <a:spcBef>
                <a:spcPts val="0"/>
              </a:spcBef>
              <a:spcAft>
                <a:spcPts val="0"/>
              </a:spcAft>
              <a:buSzPts val="2800"/>
              <a:buNone/>
              <a:defRPr sz="2800">
                <a:solidFill>
                  <a:schemeClr val="lt1"/>
                </a:solidFill>
              </a:defRPr>
            </a:lvl6pPr>
            <a:lvl7pPr marL="3200400" lvl="6" indent="-228600" algn="l">
              <a:lnSpc>
                <a:spcPct val="100000"/>
              </a:lnSpc>
              <a:spcBef>
                <a:spcPts val="0"/>
              </a:spcBef>
              <a:spcAft>
                <a:spcPts val="0"/>
              </a:spcAft>
              <a:buSzPts val="2800"/>
              <a:buNone/>
              <a:defRPr sz="2800">
                <a:solidFill>
                  <a:schemeClr val="lt1"/>
                </a:solidFill>
              </a:defRPr>
            </a:lvl7pPr>
            <a:lvl8pPr marL="3657600" lvl="7" indent="-228600" algn="l">
              <a:lnSpc>
                <a:spcPct val="100000"/>
              </a:lnSpc>
              <a:spcBef>
                <a:spcPts val="0"/>
              </a:spcBef>
              <a:spcAft>
                <a:spcPts val="0"/>
              </a:spcAft>
              <a:buSzPts val="2800"/>
              <a:buNone/>
              <a:defRPr sz="2800">
                <a:solidFill>
                  <a:schemeClr val="lt1"/>
                </a:solidFill>
              </a:defRPr>
            </a:lvl8pPr>
            <a:lvl9pPr marL="4114800" lvl="8" indent="-228600" algn="l">
              <a:lnSpc>
                <a:spcPct val="100000"/>
              </a:lnSpc>
              <a:spcBef>
                <a:spcPts val="0"/>
              </a:spcBef>
              <a:spcAft>
                <a:spcPts val="0"/>
              </a:spcAft>
              <a:buSzPts val="2800"/>
              <a:buNone/>
              <a:defRPr sz="2800">
                <a:solidFill>
                  <a:schemeClr val="lt1"/>
                </a:solidFill>
              </a:defRPr>
            </a:lvl9pPr>
          </a:lstStyle>
          <a:p>
            <a:endParaRPr/>
          </a:p>
        </p:txBody>
      </p:sp>
      <p:sp>
        <p:nvSpPr>
          <p:cNvPr id="19" name="Google Shape;19;p3"/>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867">
                <a:solidFill>
                  <a:srgbClr val="8B8B8D"/>
                </a:solidFill>
              </a:defRPr>
            </a:lvl1pPr>
            <a:lvl2pPr marL="0" lvl="1" indent="0" algn="r">
              <a:spcBef>
                <a:spcPts val="0"/>
              </a:spcBef>
              <a:buNone/>
              <a:defRPr sz="1867">
                <a:solidFill>
                  <a:srgbClr val="8B8B8D"/>
                </a:solidFill>
              </a:defRPr>
            </a:lvl2pPr>
            <a:lvl3pPr marL="0" lvl="2" indent="0" algn="r">
              <a:spcBef>
                <a:spcPts val="0"/>
              </a:spcBef>
              <a:buNone/>
              <a:defRPr sz="1867">
                <a:solidFill>
                  <a:srgbClr val="8B8B8D"/>
                </a:solidFill>
              </a:defRPr>
            </a:lvl3pPr>
            <a:lvl4pPr marL="0" lvl="3" indent="0" algn="r">
              <a:spcBef>
                <a:spcPts val="0"/>
              </a:spcBef>
              <a:buNone/>
              <a:defRPr sz="1867">
                <a:solidFill>
                  <a:srgbClr val="8B8B8D"/>
                </a:solidFill>
              </a:defRPr>
            </a:lvl4pPr>
            <a:lvl5pPr marL="0" lvl="4" indent="0" algn="r">
              <a:spcBef>
                <a:spcPts val="0"/>
              </a:spcBef>
              <a:buNone/>
              <a:defRPr sz="1867">
                <a:solidFill>
                  <a:srgbClr val="8B8B8D"/>
                </a:solidFill>
              </a:defRPr>
            </a:lvl5pPr>
            <a:lvl6pPr marL="0" lvl="5" indent="0" algn="r">
              <a:spcBef>
                <a:spcPts val="0"/>
              </a:spcBef>
              <a:buNone/>
              <a:defRPr sz="1867">
                <a:solidFill>
                  <a:srgbClr val="8B8B8D"/>
                </a:solidFill>
              </a:defRPr>
            </a:lvl6pPr>
            <a:lvl7pPr marL="0" lvl="6" indent="0" algn="r">
              <a:spcBef>
                <a:spcPts val="0"/>
              </a:spcBef>
              <a:buNone/>
              <a:defRPr sz="1867">
                <a:solidFill>
                  <a:srgbClr val="8B8B8D"/>
                </a:solidFill>
              </a:defRPr>
            </a:lvl7pPr>
            <a:lvl8pPr marL="0" lvl="7" indent="0" algn="r">
              <a:spcBef>
                <a:spcPts val="0"/>
              </a:spcBef>
              <a:buNone/>
              <a:defRPr sz="1867">
                <a:solidFill>
                  <a:srgbClr val="8B8B8D"/>
                </a:solidFill>
              </a:defRPr>
            </a:lvl8pPr>
            <a:lvl9pPr marL="0" lvl="8" indent="0" algn="r">
              <a:spcBef>
                <a:spcPts val="0"/>
              </a:spcBef>
              <a:buNone/>
              <a:defRPr sz="1867">
                <a:solidFill>
                  <a:srgbClr val="8B8B8D"/>
                </a:solidFill>
              </a:defRPr>
            </a:lvl9pPr>
          </a:lstStyle>
          <a:p>
            <a:pPr marL="0" lvl="0" indent="0" algn="r" rtl="0">
              <a:spcBef>
                <a:spcPts val="0"/>
              </a:spcBef>
              <a:spcAft>
                <a:spcPts val="0"/>
              </a:spcAft>
              <a:buNone/>
            </a:pPr>
            <a:fld id="{00000000-1234-1234-1234-123412341234}" type="slidenum">
              <a:rPr lang="es-AR"/>
              <a:t>‹Nº›</a:t>
            </a:fld>
            <a:endParaRPr/>
          </a:p>
        </p:txBody>
      </p:sp>
      <p:sp>
        <p:nvSpPr>
          <p:cNvPr id="22" name="Google Shape;22;p3"/>
          <p:cNvSpPr>
            <a:spLocks noGrp="1"/>
          </p:cNvSpPr>
          <p:nvPr>
            <p:ph type="body" idx="2"/>
          </p:nvPr>
        </p:nvSpPr>
        <p:spPr>
          <a:xfrm>
            <a:off x="1333500" y="5120640"/>
            <a:ext cx="14935200" cy="1066800"/>
          </a:xfrm>
          <a:prstGeom prst="round1Rect">
            <a:avLst>
              <a:gd name="adj" fmla="val 16667"/>
            </a:avLst>
          </a:prstGeom>
          <a:solidFill>
            <a:schemeClr val="accent2"/>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3" name="Google Shape;23;p3"/>
          <p:cNvSpPr txBox="1">
            <a:spLocks noGrp="1"/>
          </p:cNvSpPr>
          <p:nvPr>
            <p:ph type="body" idx="3"/>
          </p:nvPr>
        </p:nvSpPr>
        <p:spPr>
          <a:xfrm>
            <a:off x="1333500" y="6187440"/>
            <a:ext cx="14935200" cy="600075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4" name="Google Shape;24;p3"/>
          <p:cNvSpPr>
            <a:spLocks noGrp="1"/>
          </p:cNvSpPr>
          <p:nvPr>
            <p:ph type="body" idx="4"/>
          </p:nvPr>
        </p:nvSpPr>
        <p:spPr>
          <a:xfrm>
            <a:off x="1333500" y="13153644"/>
            <a:ext cx="14935200" cy="1066800"/>
          </a:xfrm>
          <a:prstGeom prst="round1Rect">
            <a:avLst>
              <a:gd name="adj" fmla="val 16667"/>
            </a:avLst>
          </a:prstGeom>
          <a:solidFill>
            <a:schemeClr val="accent3"/>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5" name="Google Shape;25;p3"/>
          <p:cNvSpPr txBox="1">
            <a:spLocks noGrp="1"/>
          </p:cNvSpPr>
          <p:nvPr>
            <p:ph type="body" idx="5"/>
          </p:nvPr>
        </p:nvSpPr>
        <p:spPr>
          <a:xfrm>
            <a:off x="1333500" y="14220445"/>
            <a:ext cx="14935200" cy="7952144"/>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6" name="Google Shape;26;p3"/>
          <p:cNvSpPr>
            <a:spLocks noGrp="1"/>
          </p:cNvSpPr>
          <p:nvPr>
            <p:ph type="body" idx="6"/>
          </p:nvPr>
        </p:nvSpPr>
        <p:spPr>
          <a:xfrm>
            <a:off x="1333500" y="22602825"/>
            <a:ext cx="14935200" cy="1066800"/>
          </a:xfrm>
          <a:prstGeom prst="round1Rect">
            <a:avLst>
              <a:gd name="adj" fmla="val 16667"/>
            </a:avLst>
          </a:prstGeom>
          <a:solidFill>
            <a:schemeClr val="accent4"/>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7" name="Google Shape;27;p3"/>
          <p:cNvSpPr txBox="1">
            <a:spLocks noGrp="1"/>
          </p:cNvSpPr>
          <p:nvPr>
            <p:ph type="body" idx="7"/>
          </p:nvPr>
        </p:nvSpPr>
        <p:spPr>
          <a:xfrm>
            <a:off x="13335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8" name="Google Shape;28;p3"/>
          <p:cNvSpPr>
            <a:spLocks noGrp="1"/>
          </p:cNvSpPr>
          <p:nvPr>
            <p:ph type="body" idx="8"/>
          </p:nvPr>
        </p:nvSpPr>
        <p:spPr>
          <a:xfrm>
            <a:off x="18135600" y="5120640"/>
            <a:ext cx="14935200" cy="1066800"/>
          </a:xfrm>
          <a:prstGeom prst="round1Rect">
            <a:avLst>
              <a:gd name="adj" fmla="val 16667"/>
            </a:avLst>
          </a:prstGeom>
          <a:solidFill>
            <a:schemeClr val="accent5"/>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9" name="Google Shape;29;p3"/>
          <p:cNvSpPr txBox="1">
            <a:spLocks noGrp="1"/>
          </p:cNvSpPr>
          <p:nvPr>
            <p:ph type="body" idx="9"/>
          </p:nvPr>
        </p:nvSpPr>
        <p:spPr>
          <a:xfrm>
            <a:off x="18135600" y="6187440"/>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0" name="Google Shape;30;p3"/>
          <p:cNvSpPr txBox="1">
            <a:spLocks noGrp="1"/>
          </p:cNvSpPr>
          <p:nvPr>
            <p:ph type="body" idx="13"/>
          </p:nvPr>
        </p:nvSpPr>
        <p:spPr>
          <a:xfrm>
            <a:off x="18135600" y="10454640"/>
            <a:ext cx="14935200" cy="5400675"/>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1" name="Google Shape;31;p3"/>
          <p:cNvSpPr txBox="1">
            <a:spLocks noGrp="1"/>
          </p:cNvSpPr>
          <p:nvPr>
            <p:ph type="body" idx="14"/>
          </p:nvPr>
        </p:nvSpPr>
        <p:spPr>
          <a:xfrm>
            <a:off x="18135600" y="20535900"/>
            <a:ext cx="14935200" cy="1533525"/>
          </a:xfrm>
          <a:prstGeom prst="rect">
            <a:avLst/>
          </a:prstGeom>
          <a:noFill/>
          <a:ln>
            <a:noFill/>
          </a:ln>
        </p:spPr>
        <p:txBody>
          <a:bodyPr spcFirstLastPara="1" wrap="square" lIns="91425"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2" name="Google Shape;32;p3"/>
          <p:cNvSpPr>
            <a:spLocks noGrp="1"/>
          </p:cNvSpPr>
          <p:nvPr>
            <p:ph type="body" idx="15"/>
          </p:nvPr>
        </p:nvSpPr>
        <p:spPr>
          <a:xfrm>
            <a:off x="18135600" y="22602825"/>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3" name="Google Shape;33;p3"/>
          <p:cNvSpPr txBox="1">
            <a:spLocks noGrp="1"/>
          </p:cNvSpPr>
          <p:nvPr>
            <p:ph type="body" idx="16"/>
          </p:nvPr>
        </p:nvSpPr>
        <p:spPr>
          <a:xfrm>
            <a:off x="181356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4" name="Google Shape;34;p3"/>
          <p:cNvSpPr>
            <a:spLocks noGrp="1"/>
          </p:cNvSpPr>
          <p:nvPr>
            <p:ph type="body" idx="17"/>
          </p:nvPr>
        </p:nvSpPr>
        <p:spPr>
          <a:xfrm>
            <a:off x="34884360" y="5120640"/>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5" name="Google Shape;35;p3"/>
          <p:cNvSpPr txBox="1">
            <a:spLocks noGrp="1"/>
          </p:cNvSpPr>
          <p:nvPr>
            <p:ph type="body" idx="18"/>
          </p:nvPr>
        </p:nvSpPr>
        <p:spPr>
          <a:xfrm>
            <a:off x="34884360" y="6187440"/>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6" name="Google Shape;36;p3"/>
          <p:cNvSpPr txBox="1">
            <a:spLocks noGrp="1"/>
          </p:cNvSpPr>
          <p:nvPr>
            <p:ph type="body" idx="19"/>
          </p:nvPr>
        </p:nvSpPr>
        <p:spPr>
          <a:xfrm>
            <a:off x="34884360" y="13857732"/>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7" name="Google Shape;37;p3"/>
          <p:cNvSpPr>
            <a:spLocks noGrp="1"/>
          </p:cNvSpPr>
          <p:nvPr>
            <p:ph type="body" idx="20"/>
          </p:nvPr>
        </p:nvSpPr>
        <p:spPr>
          <a:xfrm>
            <a:off x="34884360" y="22602825"/>
            <a:ext cx="14935200" cy="1066800"/>
          </a:xfrm>
          <a:prstGeom prst="round1Rect">
            <a:avLst>
              <a:gd name="adj" fmla="val 16667"/>
            </a:avLst>
          </a:prstGeom>
          <a:solidFill>
            <a:schemeClr val="accent1"/>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8" name="Google Shape;38;p3"/>
          <p:cNvSpPr txBox="1">
            <a:spLocks noGrp="1"/>
          </p:cNvSpPr>
          <p:nvPr>
            <p:ph type="body" idx="21"/>
          </p:nvPr>
        </p:nvSpPr>
        <p:spPr>
          <a:xfrm>
            <a:off x="3488436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Tree>
  </p:cSld>
  <p:clrMapOvr>
    <a:masterClrMapping/>
  </p:clrMapOvr>
  <p:extLst>
    <p:ext uri="{DCECCB84-F9BA-43D5-87BE-67443E8EF086}">
      <p15:sldGuideLst xmlns:p15="http://schemas.microsoft.com/office/powerpoint/2012/main">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468" b="0" i="0" u="none" strike="noStrike" cap="none">
              <a:solidFill>
                <a:schemeClr val="lt1"/>
              </a:solidFill>
              <a:latin typeface="Calibri"/>
              <a:ea typeface="Calibri"/>
              <a:cs typeface="Calibri"/>
              <a:sym typeface="Calibri"/>
            </a:endParaRPr>
          </a:p>
        </p:txBody>
      </p:sp>
      <p:sp>
        <p:nvSpPr>
          <p:cNvPr id="11" name="Google Shape;11;p2"/>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10267"/>
              <a:buFont typeface="Cambria"/>
              <a:buNone/>
              <a:defRPr sz="10267" b="1" i="0" u="none" strike="noStrike" cap="none">
                <a:solidFill>
                  <a:schemeClr val="lt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
          <p:cNvSpPr txBox="1">
            <a:spLocks noGrp="1"/>
          </p:cNvSpPr>
          <p:nvPr>
            <p:ph type="body" idx="1"/>
          </p:nvPr>
        </p:nvSpPr>
        <p:spPr>
          <a:xfrm>
            <a:off x="7467600" y="5267325"/>
            <a:ext cx="36271200" cy="20675919"/>
          </a:xfrm>
          <a:prstGeom prst="rect">
            <a:avLst/>
          </a:prstGeom>
          <a:noFill/>
          <a:ln>
            <a:noFill/>
          </a:ln>
        </p:spPr>
        <p:txBody>
          <a:bodyPr spcFirstLastPara="1" wrap="square" lIns="91425" tIns="45700" rIns="91425" bIns="45700" anchor="t" anchorCtr="0">
            <a:normAutofit/>
          </a:bodyPr>
          <a:lstStyle>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3pPr>
            <a:lvl4pPr marL="1828800" marR="0" lvl="3"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67" b="0" i="0" u="none" strike="noStrike" cap="none">
                <a:solidFill>
                  <a:srgbClr val="8B8B8D"/>
                </a:solidFill>
                <a:latin typeface="Calibri"/>
                <a:ea typeface="Calibri"/>
                <a:cs typeface="Calibri"/>
                <a:sym typeface="Calibri"/>
              </a:defRPr>
            </a:lvl1pPr>
            <a:lvl2pPr marL="0" marR="0" lvl="1" indent="0" algn="r" rtl="0">
              <a:spcBef>
                <a:spcPts val="0"/>
              </a:spcBef>
              <a:buNone/>
              <a:defRPr sz="1867" b="0" i="0" u="none" strike="noStrike" cap="none">
                <a:solidFill>
                  <a:srgbClr val="8B8B8D"/>
                </a:solidFill>
                <a:latin typeface="Calibri"/>
                <a:ea typeface="Calibri"/>
                <a:cs typeface="Calibri"/>
                <a:sym typeface="Calibri"/>
              </a:defRPr>
            </a:lvl2pPr>
            <a:lvl3pPr marL="0" marR="0" lvl="2" indent="0" algn="r" rtl="0">
              <a:spcBef>
                <a:spcPts val="0"/>
              </a:spcBef>
              <a:buNone/>
              <a:defRPr sz="1867" b="0" i="0" u="none" strike="noStrike" cap="none">
                <a:solidFill>
                  <a:srgbClr val="8B8B8D"/>
                </a:solidFill>
                <a:latin typeface="Calibri"/>
                <a:ea typeface="Calibri"/>
                <a:cs typeface="Calibri"/>
                <a:sym typeface="Calibri"/>
              </a:defRPr>
            </a:lvl3pPr>
            <a:lvl4pPr marL="0" marR="0" lvl="3" indent="0" algn="r" rtl="0">
              <a:spcBef>
                <a:spcPts val="0"/>
              </a:spcBef>
              <a:buNone/>
              <a:defRPr sz="1867" b="0" i="0" u="none" strike="noStrike" cap="none">
                <a:solidFill>
                  <a:srgbClr val="8B8B8D"/>
                </a:solidFill>
                <a:latin typeface="Calibri"/>
                <a:ea typeface="Calibri"/>
                <a:cs typeface="Calibri"/>
                <a:sym typeface="Calibri"/>
              </a:defRPr>
            </a:lvl4pPr>
            <a:lvl5pPr marL="0" marR="0" lvl="4" indent="0" algn="r" rtl="0">
              <a:spcBef>
                <a:spcPts val="0"/>
              </a:spcBef>
              <a:buNone/>
              <a:defRPr sz="1867" b="0" i="0" u="none" strike="noStrike" cap="none">
                <a:solidFill>
                  <a:srgbClr val="8B8B8D"/>
                </a:solidFill>
                <a:latin typeface="Calibri"/>
                <a:ea typeface="Calibri"/>
                <a:cs typeface="Calibri"/>
                <a:sym typeface="Calibri"/>
              </a:defRPr>
            </a:lvl5pPr>
            <a:lvl6pPr marL="0" marR="0" lvl="5" indent="0" algn="r" rtl="0">
              <a:spcBef>
                <a:spcPts val="0"/>
              </a:spcBef>
              <a:buNone/>
              <a:defRPr sz="1867" b="0" i="0" u="none" strike="noStrike" cap="none">
                <a:solidFill>
                  <a:srgbClr val="8B8B8D"/>
                </a:solidFill>
                <a:latin typeface="Calibri"/>
                <a:ea typeface="Calibri"/>
                <a:cs typeface="Calibri"/>
                <a:sym typeface="Calibri"/>
              </a:defRPr>
            </a:lvl6pPr>
            <a:lvl7pPr marL="0" marR="0" lvl="6" indent="0" algn="r" rtl="0">
              <a:spcBef>
                <a:spcPts val="0"/>
              </a:spcBef>
              <a:buNone/>
              <a:defRPr sz="1867" b="0" i="0" u="none" strike="noStrike" cap="none">
                <a:solidFill>
                  <a:srgbClr val="8B8B8D"/>
                </a:solidFill>
                <a:latin typeface="Calibri"/>
                <a:ea typeface="Calibri"/>
                <a:cs typeface="Calibri"/>
                <a:sym typeface="Calibri"/>
              </a:defRPr>
            </a:lvl7pPr>
            <a:lvl8pPr marL="0" marR="0" lvl="7" indent="0" algn="r" rtl="0">
              <a:spcBef>
                <a:spcPts val="0"/>
              </a:spcBef>
              <a:buNone/>
              <a:defRPr sz="1867" b="0" i="0" u="none" strike="noStrike" cap="none">
                <a:solidFill>
                  <a:srgbClr val="8B8B8D"/>
                </a:solidFill>
                <a:latin typeface="Calibri"/>
                <a:ea typeface="Calibri"/>
                <a:cs typeface="Calibri"/>
                <a:sym typeface="Calibri"/>
              </a:defRPr>
            </a:lvl8pPr>
            <a:lvl9pPr marL="0" marR="0" lvl="8" indent="0" algn="r" rtl="0">
              <a:spcBef>
                <a:spcPts val="0"/>
              </a:spcBef>
              <a:buNone/>
              <a:defRPr sz="1867" b="0" i="0" u="none" strike="noStrike" cap="none">
                <a:solidFill>
                  <a:srgbClr val="8B8B8D"/>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AR"/>
              <a:t>‹Nº›</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3.JPG"/><Relationship Id="rId3" Type="http://schemas.openxmlformats.org/officeDocument/2006/relationships/image" Target="../media/image1.png"/><Relationship Id="rId7"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mailto:belen.carpio@comunidad.une.edu.ar" TargetMode="External"/><Relationship Id="rId11" Type="http://schemas.openxmlformats.org/officeDocument/2006/relationships/image" Target="../media/image6.png"/><Relationship Id="rId5" Type="http://schemas.openxmlformats.org/officeDocument/2006/relationships/hyperlink" Target="mailto:anajgecheff@gmail.com" TargetMode="External"/><Relationship Id="rId10" Type="http://schemas.openxmlformats.org/officeDocument/2006/relationships/image" Target="../media/image5.png"/><Relationship Id="rId4" Type="http://schemas.openxmlformats.org/officeDocument/2006/relationships/hyperlink" Target="https://www.memoria.fahce.unlp.edu.ar/art_revistas/pr.15291/pr.15291.pdf" TargetMode="External"/><Relationship Id="rId9"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7782"/>
            <a:ext cx="51206400" cy="4355573"/>
          </a:xfrm>
          <a:prstGeom prst="rect">
            <a:avLst/>
          </a:prstGeom>
        </p:spPr>
      </p:pic>
      <p:sp>
        <p:nvSpPr>
          <p:cNvPr id="45" name="Google Shape;45;p1"/>
          <p:cNvSpPr/>
          <p:nvPr/>
        </p:nvSpPr>
        <p:spPr>
          <a:xfrm>
            <a:off x="-31585" y="4320171"/>
            <a:ext cx="51206400" cy="289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7" name="Google Shape;47;p1"/>
          <p:cNvSpPr/>
          <p:nvPr/>
        </p:nvSpPr>
        <p:spPr>
          <a:xfrm>
            <a:off x="34567546" y="3333582"/>
            <a:ext cx="2755586" cy="949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8" name="Google Shape;48;p1"/>
          <p:cNvSpPr txBox="1">
            <a:spLocks noGrp="1"/>
          </p:cNvSpPr>
          <p:nvPr>
            <p:ph type="title"/>
          </p:nvPr>
        </p:nvSpPr>
        <p:spPr>
          <a:xfrm>
            <a:off x="1678821" y="453078"/>
            <a:ext cx="2321411" cy="2873899"/>
          </a:xfrm>
          <a:prstGeom prst="rect">
            <a:avLst/>
          </a:prstGeom>
          <a:noFill/>
          <a:ln>
            <a:noFill/>
          </a:ln>
        </p:spPr>
        <p:txBody>
          <a:bodyPr spcFirstLastPara="1" wrap="square" lIns="91425" tIns="45700" rIns="91425" bIns="45700" anchor="b" anchorCtr="0">
            <a:noAutofit/>
          </a:bodyPr>
          <a:lstStyle/>
          <a:p>
            <a:pPr lvl="0" algn="ctr" rtl="0">
              <a:lnSpc>
                <a:spcPct val="81250"/>
              </a:lnSpc>
              <a:spcBef>
                <a:spcPts val="0"/>
              </a:spcBef>
              <a:spcAft>
                <a:spcPts val="0"/>
              </a:spcAft>
              <a:buClr>
                <a:srgbClr val="FFCE3A"/>
              </a:buClr>
              <a:buSzPts val="5000"/>
              <a:buFont typeface="Arial"/>
              <a:buNone/>
            </a:pPr>
            <a:r>
              <a:rPr lang="es-AR" sz="5000" dirty="0">
                <a:solidFill>
                  <a:srgbClr val="FFCE3A"/>
                </a:solidFill>
                <a:latin typeface="Arial"/>
                <a:ea typeface="Arial"/>
                <a:cs typeface="Arial"/>
                <a:sym typeface="Arial"/>
              </a:rPr>
              <a:t>EJE</a:t>
            </a:r>
            <a:br>
              <a:rPr lang="es-AR" sz="9600" dirty="0">
                <a:solidFill>
                  <a:srgbClr val="FFCE3A"/>
                </a:solidFill>
                <a:latin typeface="Arial"/>
                <a:ea typeface="Arial"/>
                <a:cs typeface="Arial"/>
                <a:sym typeface="Arial"/>
              </a:rPr>
            </a:br>
            <a:r>
              <a:rPr lang="es-AR" sz="9600" dirty="0">
                <a:solidFill>
                  <a:srgbClr val="FFCE3A"/>
                </a:solidFill>
                <a:latin typeface="Arial"/>
                <a:ea typeface="Arial"/>
                <a:cs typeface="Arial"/>
                <a:sym typeface="Arial"/>
              </a:rPr>
              <a:t>11</a:t>
            </a:r>
            <a:endParaRPr sz="9600" dirty="0">
              <a:solidFill>
                <a:srgbClr val="FFCE3A"/>
              </a:solidFill>
              <a:latin typeface="Arial"/>
              <a:ea typeface="Arial"/>
              <a:cs typeface="Arial"/>
              <a:sym typeface="Arial"/>
            </a:endParaRPr>
          </a:p>
        </p:txBody>
      </p:sp>
      <p:sp>
        <p:nvSpPr>
          <p:cNvPr id="49" name="Google Shape;49;p1"/>
          <p:cNvSpPr>
            <a:spLocks noGrp="1"/>
          </p:cNvSpPr>
          <p:nvPr>
            <p:ph type="body" idx="2"/>
          </p:nvPr>
        </p:nvSpPr>
        <p:spPr>
          <a:xfrm>
            <a:off x="1678820" y="5411588"/>
            <a:ext cx="1458988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OBJETIVOS </a:t>
            </a:r>
            <a:endParaRPr sz="4400" b="1" dirty="0">
              <a:latin typeface="Arial"/>
              <a:ea typeface="Arial"/>
              <a:cs typeface="Arial"/>
              <a:sym typeface="Arial"/>
            </a:endParaRPr>
          </a:p>
        </p:txBody>
      </p:sp>
      <p:sp>
        <p:nvSpPr>
          <p:cNvPr id="50" name="Google Shape;50;p1"/>
          <p:cNvSpPr txBox="1">
            <a:spLocks noGrp="1"/>
          </p:cNvSpPr>
          <p:nvPr>
            <p:ph type="body" idx="3"/>
          </p:nvPr>
        </p:nvSpPr>
        <p:spPr>
          <a:xfrm>
            <a:off x="1386840" y="6478388"/>
            <a:ext cx="14881859" cy="6000750"/>
          </a:xfrm>
          <a:prstGeom prst="rect">
            <a:avLst/>
          </a:prstGeom>
          <a:noFill/>
          <a:ln>
            <a:noFill/>
          </a:ln>
        </p:spPr>
        <p:txBody>
          <a:bodyPr spcFirstLastPara="1" wrap="square" lIns="365750" tIns="182875" rIns="91425" bIns="45700" anchor="t" anchorCtr="0">
            <a:normAutofit fontScale="77500" lnSpcReduction="20000"/>
          </a:bodyPr>
          <a:lstStyle/>
          <a:p>
            <a:pPr marL="0" indent="0" algn="just">
              <a:lnSpc>
                <a:spcPct val="120000"/>
              </a:lnSpc>
              <a:spcBef>
                <a:spcPts val="1200"/>
              </a:spcBef>
              <a:buNone/>
            </a:pPr>
            <a:r>
              <a:rPr lang="es-AR" sz="4100" dirty="0"/>
              <a:t>El objetivo principal de esta experiencia fue favorecer una interacción dinámica y el trabajo colaborativo en la asignatura “Lenguas indígenas y de inmigración habladas en el NEA” a través de la utilización de plataformas digitales como </a:t>
            </a:r>
            <a:r>
              <a:rPr lang="es-AR" sz="4100" i="1" dirty="0"/>
              <a:t>Kahoot </a:t>
            </a:r>
            <a:r>
              <a:rPr lang="es-AR" sz="4100" dirty="0"/>
              <a:t>y </a:t>
            </a:r>
            <a:r>
              <a:rPr lang="es-AR" sz="4100" i="1" dirty="0"/>
              <a:t>Padlet,</a:t>
            </a:r>
            <a:r>
              <a:rPr lang="es-AR" sz="4100" dirty="0"/>
              <a:t> considerados recursos que configuran ambientes virtuales. Con ello, se buscó contribuir a una mejor comprensión y valoración de la riqueza lingüística de la región. Asimismo, se propuso promover la participación activa de los estudiantes, el desarrollo de habilidades de pensamiento crítico y la comprensión profunda de la diversidad lingüística del NEA mediante el diseño de actividades que enriquecieran la experiencia de aprendizaje en el contexto de la educación superior, tanto en el aula virtual como en clases presenciales.</a:t>
            </a:r>
          </a:p>
          <a:p>
            <a:pPr marL="457200" marR="0" lvl="0" indent="0" algn="l" rtl="0">
              <a:lnSpc>
                <a:spcPct val="200000"/>
              </a:lnSpc>
              <a:spcBef>
                <a:spcPts val="1200"/>
              </a:spcBef>
              <a:spcAft>
                <a:spcPts val="0"/>
              </a:spcAft>
              <a:buNone/>
            </a:pPr>
            <a:endParaRPr sz="3000" dirty="0">
              <a:solidFill>
                <a:srgbClr val="000000"/>
              </a:solidFill>
              <a:latin typeface="Arial"/>
              <a:ea typeface="Arial"/>
              <a:cs typeface="Arial"/>
              <a:sym typeface="Arial"/>
            </a:endParaRPr>
          </a:p>
          <a:p>
            <a:pPr marL="203200" lvl="0" indent="0" algn="l" rtl="0">
              <a:lnSpc>
                <a:spcPct val="100000"/>
              </a:lnSpc>
              <a:spcBef>
                <a:spcPts val="1200"/>
              </a:spcBef>
              <a:spcAft>
                <a:spcPts val="0"/>
              </a:spcAft>
              <a:buSzPts val="3200"/>
              <a:buNone/>
            </a:pPr>
            <a:endParaRPr sz="3200" dirty="0">
              <a:latin typeface="Arial"/>
              <a:ea typeface="Arial"/>
              <a:cs typeface="Arial"/>
              <a:sym typeface="Arial"/>
            </a:endParaRPr>
          </a:p>
        </p:txBody>
      </p:sp>
      <p:sp>
        <p:nvSpPr>
          <p:cNvPr id="51" name="Google Shape;51;p1"/>
          <p:cNvSpPr>
            <a:spLocks noGrp="1"/>
          </p:cNvSpPr>
          <p:nvPr>
            <p:ph type="body" idx="4"/>
          </p:nvPr>
        </p:nvSpPr>
        <p:spPr>
          <a:xfrm>
            <a:off x="1678820" y="13444592"/>
            <a:ext cx="1458988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INTRODUCCIÓN O ENCUADRE</a:t>
            </a:r>
            <a:endParaRPr sz="4400" b="1" dirty="0">
              <a:latin typeface="Arial"/>
              <a:ea typeface="Arial"/>
              <a:cs typeface="Arial"/>
              <a:sym typeface="Arial"/>
            </a:endParaRPr>
          </a:p>
        </p:txBody>
      </p:sp>
      <p:sp>
        <p:nvSpPr>
          <p:cNvPr id="52" name="Google Shape;52;p1"/>
          <p:cNvSpPr txBox="1">
            <a:spLocks noGrp="1"/>
          </p:cNvSpPr>
          <p:nvPr>
            <p:ph type="body" idx="5"/>
          </p:nvPr>
        </p:nvSpPr>
        <p:spPr>
          <a:xfrm>
            <a:off x="1333500" y="14511393"/>
            <a:ext cx="14935200" cy="6000750"/>
          </a:xfrm>
          <a:prstGeom prst="rect">
            <a:avLst/>
          </a:prstGeom>
          <a:noFill/>
          <a:ln>
            <a:noFill/>
          </a:ln>
        </p:spPr>
        <p:txBody>
          <a:bodyPr spcFirstLastPara="1" wrap="square" lIns="365750" tIns="182875" rIns="91425" bIns="45700" anchor="t" anchorCtr="0">
            <a:normAutofit/>
          </a:bodyPr>
          <a:lstStyle/>
          <a:p>
            <a:pPr marL="0" indent="0" algn="just">
              <a:spcBef>
                <a:spcPts val="0"/>
              </a:spcBef>
              <a:buSzPts val="3200"/>
              <a:buNone/>
            </a:pPr>
            <a:r>
              <a:rPr lang="es-AR" dirty="0"/>
              <a:t>Esta experiencia académica, desarrollada durante el ciclo lectivo 2024 en la cátedra de Lenguas Indígenas y de Inmigración habladas en el NEA (FADyCC-UNNE), se enfocó en la gestión y personalización de ambientes educativos virtuales para enriquecer el aprendizaje. El Nordeste argentino (NEA) posee una valiosa diversidad lingüística, resultado de la rica historia de encuentro y convivencia de distintos pueblos. Reconociendo esta valiosa diversidad, la asignatura busca contribuir a la formación de profesionales de la Gestión Cultural capaces de gestionarla adecuadamente. En este contexto, la presente experiencia de adscripción exploró la implementación de estrategias pedagógicas innovadoras, como la gamificación (Viñas 2022), y el trabajo colaborativo para fortalecer el aprendizaje y promover la participación activa de los estudiantes.</a:t>
            </a:r>
          </a:p>
          <a:p>
            <a:pPr marL="533415" lvl="0" indent="-330215" algn="l" rtl="0">
              <a:lnSpc>
                <a:spcPct val="100000"/>
              </a:lnSpc>
              <a:spcBef>
                <a:spcPts val="0"/>
              </a:spcBef>
              <a:spcAft>
                <a:spcPts val="0"/>
              </a:spcAft>
              <a:buSzPts val="3200"/>
              <a:buNone/>
            </a:pPr>
            <a:endParaRPr sz="3800" dirty="0">
              <a:latin typeface="Arial"/>
              <a:ea typeface="Arial"/>
              <a:cs typeface="Arial"/>
              <a:sym typeface="Arial"/>
            </a:endParaRPr>
          </a:p>
        </p:txBody>
      </p:sp>
      <p:sp>
        <p:nvSpPr>
          <p:cNvPr id="53" name="Google Shape;53;p1"/>
          <p:cNvSpPr>
            <a:spLocks noGrp="1"/>
          </p:cNvSpPr>
          <p:nvPr>
            <p:ph type="body" idx="8"/>
          </p:nvPr>
        </p:nvSpPr>
        <p:spPr>
          <a:xfrm>
            <a:off x="181356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DESARROLLO </a:t>
            </a:r>
            <a:endParaRPr sz="4400" b="1" dirty="0">
              <a:latin typeface="Arial"/>
              <a:ea typeface="Arial"/>
              <a:cs typeface="Arial"/>
              <a:sym typeface="Arial"/>
            </a:endParaRPr>
          </a:p>
        </p:txBody>
      </p:sp>
      <p:sp>
        <p:nvSpPr>
          <p:cNvPr id="54" name="Google Shape;54;p1"/>
          <p:cNvSpPr txBox="1">
            <a:spLocks noGrp="1"/>
          </p:cNvSpPr>
          <p:nvPr>
            <p:ph type="body" idx="9"/>
          </p:nvPr>
        </p:nvSpPr>
        <p:spPr>
          <a:xfrm>
            <a:off x="17792701" y="6478387"/>
            <a:ext cx="15278100" cy="7632471"/>
          </a:xfrm>
          <a:prstGeom prst="rect">
            <a:avLst/>
          </a:prstGeom>
          <a:noFill/>
          <a:ln>
            <a:noFill/>
          </a:ln>
        </p:spPr>
        <p:txBody>
          <a:bodyPr spcFirstLastPara="1" wrap="square" lIns="365750" tIns="182875" rIns="91425" bIns="45700" anchor="t" anchorCtr="0">
            <a:noAutofit/>
          </a:bodyPr>
          <a:lstStyle/>
          <a:p>
            <a:pPr marL="21146" indent="0" algn="just">
              <a:buNone/>
            </a:pPr>
            <a:r>
              <a:rPr lang="es-ES" sz="3200" dirty="0"/>
              <a:t> </a:t>
            </a:r>
            <a:r>
              <a:rPr lang="es-AR" sz="3200" dirty="0"/>
              <a:t>La propuesta de adscripción se centró en la implementación de estrategias innovadoras de enseñanza en la asignatura dirigida a futuros Licenciados en Gestión y Desarrollo Cultural. Para la construcción de ambientes educativos virtuales, se utilizaron dos herramientas digitales clave: </a:t>
            </a:r>
            <a:r>
              <a:rPr lang="es-AR" sz="3200" i="1" dirty="0"/>
              <a:t>Kahoot</a:t>
            </a:r>
            <a:r>
              <a:rPr lang="es-AR" sz="3200" dirty="0"/>
              <a:t> y </a:t>
            </a:r>
            <a:r>
              <a:rPr lang="es-AR" sz="3200" i="1" dirty="0"/>
              <a:t>Padlet</a:t>
            </a:r>
            <a:r>
              <a:rPr lang="es-AR" sz="3200" dirty="0"/>
              <a:t>.  </a:t>
            </a:r>
            <a:r>
              <a:rPr lang="es-AR" sz="3200" i="1" dirty="0"/>
              <a:t>Kahoot</a:t>
            </a:r>
            <a:r>
              <a:rPr lang="es-AR" sz="3200" dirty="0"/>
              <a:t> se empleó para el refuerzo interactivo y la comprensión de contenidos teóricos a través de cuestionarios interactivos. </a:t>
            </a:r>
            <a:r>
              <a:rPr lang="es-AR" sz="3200" i="1" dirty="0"/>
              <a:t>Padlet </a:t>
            </a:r>
            <a:r>
              <a:rPr lang="es-AR" sz="3200" dirty="0"/>
              <a:t>se utilizó para fomentar el trabajo colaborativo y la construcción de conocimiento mediante la creación de murales digitales.</a:t>
            </a:r>
          </a:p>
          <a:p>
            <a:pPr marL="21146" indent="0" algn="just">
              <a:buNone/>
            </a:pPr>
            <a:r>
              <a:rPr lang="es-AR" sz="3200" dirty="0"/>
              <a:t>Se diseñaron diversas actividades. Una consistió en la creación de un mapa colaborativo en Padlet, donde los estudiantes compartieron videos musicales en distintas lenguas del mundo, propiciando un intercambio de experiencias y perspectivas personales y consolidando un espacio de aprendizaje cooperativo. Paralelamente, se implementaron cuestionarios interactivos en Kahoot para reforzar y dinamizar la comprensión de conceptos claves relacionados con la sociolingüística (estandarización, fundamentos teóricos y vitalidad de las lenguas), estimulando el pensamiento crítico y la reflexión</a:t>
            </a:r>
            <a:endParaRPr sz="3200" dirty="0">
              <a:latin typeface="Arial"/>
              <a:ea typeface="Arial"/>
              <a:cs typeface="Arial"/>
              <a:sym typeface="Arial"/>
            </a:endParaRPr>
          </a:p>
        </p:txBody>
      </p:sp>
      <p:sp>
        <p:nvSpPr>
          <p:cNvPr id="55" name="Google Shape;55;p1"/>
          <p:cNvSpPr txBox="1">
            <a:spLocks noGrp="1"/>
          </p:cNvSpPr>
          <p:nvPr>
            <p:ph type="body" idx="13"/>
          </p:nvPr>
        </p:nvSpPr>
        <p:spPr>
          <a:xfrm>
            <a:off x="17792700" y="14150344"/>
            <a:ext cx="15278100" cy="12824456"/>
          </a:xfrm>
          <a:prstGeom prst="rect">
            <a:avLst/>
          </a:prstGeom>
          <a:noFill/>
          <a:ln>
            <a:noFill/>
          </a:ln>
        </p:spPr>
        <p:txBody>
          <a:bodyPr spcFirstLastPara="1" wrap="square" lIns="365750" tIns="182875" rIns="91425" bIns="45700" anchor="t" anchorCtr="0">
            <a:normAutofit fontScale="40000" lnSpcReduction="20000"/>
          </a:bodyPr>
          <a:lstStyle/>
          <a:p>
            <a:pPr marL="0" indent="0" algn="just">
              <a:lnSpc>
                <a:spcPct val="120000"/>
              </a:lnSpc>
              <a:spcBef>
                <a:spcPts val="0"/>
              </a:spcBef>
              <a:buSzPts val="3200"/>
              <a:buNone/>
            </a:pPr>
            <a:r>
              <a:rPr lang="es-ES" sz="8000" dirty="0">
                <a:latin typeface="Calibri" panose="020F0502020204030204" pitchFamily="34" charset="0"/>
                <a:ea typeface="Calibri" panose="020F0502020204030204" pitchFamily="34" charset="0"/>
                <a:cs typeface="Calibri" panose="020F0502020204030204" pitchFamily="34" charset="0"/>
              </a:rPr>
              <a:t>Los resultados preliminares indican que la implementación de estas herramientas tuvo un impacto positivo en el proceso de enseñanza-aprendizaje y en la gestión de la interacción en el ambiente virtual, con activa participación estudiantil. La interacción con </a:t>
            </a:r>
            <a:r>
              <a:rPr lang="es-ES" sz="8000" i="1" dirty="0">
                <a:latin typeface="Calibri" panose="020F0502020204030204" pitchFamily="34" charset="0"/>
                <a:ea typeface="Calibri" panose="020F0502020204030204" pitchFamily="34" charset="0"/>
                <a:cs typeface="Calibri" panose="020F0502020204030204" pitchFamily="34" charset="0"/>
              </a:rPr>
              <a:t>Kahoot</a:t>
            </a:r>
            <a:r>
              <a:rPr lang="es-ES" sz="8000" dirty="0">
                <a:latin typeface="Calibri" panose="020F0502020204030204" pitchFamily="34" charset="0"/>
                <a:ea typeface="Calibri" panose="020F0502020204030204" pitchFamily="34" charset="0"/>
                <a:cs typeface="Calibri" panose="020F0502020204030204" pitchFamily="34" charset="0"/>
              </a:rPr>
              <a:t> proporcionó retroalimentación inmediata sobre la comprensión de los conceptos teóricos, facilitando la identificación de aquellos que requerían mayor refuerzo y dinamizando el proceso de enseñanza-aprendizaje. Por otro lado, el trabajo colaborativo en </a:t>
            </a:r>
            <a:r>
              <a:rPr lang="es-ES" sz="8000" i="1" dirty="0">
                <a:latin typeface="Calibri" panose="020F0502020204030204" pitchFamily="34" charset="0"/>
                <a:ea typeface="Calibri" panose="020F0502020204030204" pitchFamily="34" charset="0"/>
                <a:cs typeface="Calibri" panose="020F0502020204030204" pitchFamily="34" charset="0"/>
              </a:rPr>
              <a:t>Padlet </a:t>
            </a:r>
            <a:r>
              <a:rPr lang="es-ES" sz="8000" dirty="0">
                <a:latin typeface="Calibri" panose="020F0502020204030204" pitchFamily="34" charset="0"/>
                <a:ea typeface="Calibri" panose="020F0502020204030204" pitchFamily="34" charset="0"/>
                <a:cs typeface="Calibri" panose="020F0502020204030204" pitchFamily="34" charset="0"/>
              </a:rPr>
              <a:t>promovió el intercambio de ideas, la construcción de conocimiento compartido y el desarrollo de habilidades comunicativas, demostrando la efectividad del ambiente para el trabajo cooperativo.</a:t>
            </a:r>
          </a:p>
          <a:p>
            <a:pPr marL="0" indent="0" algn="just">
              <a:lnSpc>
                <a:spcPct val="120000"/>
              </a:lnSpc>
              <a:spcBef>
                <a:spcPts val="0"/>
              </a:spcBef>
              <a:buSzPts val="3200"/>
              <a:buNone/>
            </a:pPr>
            <a:r>
              <a:rPr lang="es-ES" sz="8000" dirty="0">
                <a:latin typeface="Calibri" panose="020F0502020204030204" pitchFamily="34" charset="0"/>
                <a:ea typeface="Calibri" panose="020F0502020204030204" pitchFamily="34" charset="0"/>
                <a:cs typeface="Calibri" panose="020F0502020204030204" pitchFamily="34" charset="0"/>
              </a:rPr>
              <a:t> </a:t>
            </a:r>
          </a:p>
          <a:p>
            <a:pPr marL="0" indent="0" algn="just">
              <a:lnSpc>
                <a:spcPct val="120000"/>
              </a:lnSpc>
              <a:spcBef>
                <a:spcPts val="0"/>
              </a:spcBef>
              <a:buSzPts val="3200"/>
              <a:buNone/>
            </a:pPr>
            <a:r>
              <a:rPr lang="es-ES" sz="8000" dirty="0">
                <a:latin typeface="Calibri" panose="020F0502020204030204" pitchFamily="34" charset="0"/>
                <a:ea typeface="Calibri" panose="020F0502020204030204" pitchFamily="34" charset="0"/>
                <a:cs typeface="Calibri" panose="020F0502020204030204" pitchFamily="34" charset="0"/>
              </a:rPr>
              <a:t>En cuanto a la actividad en </a:t>
            </a:r>
            <a:r>
              <a:rPr lang="es-ES" sz="8000" i="1" dirty="0">
                <a:latin typeface="Calibri" panose="020F0502020204030204" pitchFamily="34" charset="0"/>
                <a:ea typeface="Calibri" panose="020F0502020204030204" pitchFamily="34" charset="0"/>
                <a:cs typeface="Calibri" panose="020F0502020204030204" pitchFamily="34" charset="0"/>
              </a:rPr>
              <a:t>Padlet</a:t>
            </a:r>
            <a:r>
              <a:rPr lang="es-ES" sz="8000" dirty="0">
                <a:latin typeface="Calibri" panose="020F0502020204030204" pitchFamily="34" charset="0"/>
                <a:ea typeface="Calibri" panose="020F0502020204030204" pitchFamily="34" charset="0"/>
                <a:cs typeface="Calibri" panose="020F0502020204030204" pitchFamily="34" charset="0"/>
              </a:rPr>
              <a:t>, los estudiantes participaron activamente realizando múltiples aportes; la diversidad lingüística en las intervenciones fue notable (inglés, español, portugués, lenguas indígenas como guaraní y wichí, árabe, italiano, afrikáans, xhosa, japonés, coreano y alemán), enriqueciendo el espacio de aprendizaje virtual. La retroalimentación de </a:t>
            </a:r>
            <a:r>
              <a:rPr lang="es-ES" sz="8000" i="1" dirty="0">
                <a:latin typeface="Calibri" panose="020F0502020204030204" pitchFamily="34" charset="0"/>
                <a:ea typeface="Calibri" panose="020F0502020204030204" pitchFamily="34" charset="0"/>
                <a:cs typeface="Calibri" panose="020F0502020204030204" pitchFamily="34" charset="0"/>
              </a:rPr>
              <a:t>Kahoot</a:t>
            </a:r>
            <a:r>
              <a:rPr lang="es-ES" sz="8000" dirty="0">
                <a:latin typeface="Calibri" panose="020F0502020204030204" pitchFamily="34" charset="0"/>
                <a:ea typeface="Calibri" panose="020F0502020204030204" pitchFamily="34" charset="0"/>
                <a:cs typeface="Calibri" panose="020F0502020204030204" pitchFamily="34" charset="0"/>
              </a:rPr>
              <a:t> fue valiosa para el análisis del proceso de aprendizaje. Si bien el puntaje promedio obtenido en la dinámica fue considerable, las respuestas de la encuesta de retroalimentación sugieren margen para mejorar, lo cual es vital para el desarrollo continuo del diseño de ambientes virtuales. Cabe destacar que fue la primera vez que los estudiantes utilizaron </a:t>
            </a:r>
            <a:r>
              <a:rPr lang="es-ES" sz="8000" i="1" dirty="0">
                <a:latin typeface="Calibri" panose="020F0502020204030204" pitchFamily="34" charset="0"/>
                <a:ea typeface="Calibri" panose="020F0502020204030204" pitchFamily="34" charset="0"/>
                <a:cs typeface="Calibri" panose="020F0502020204030204" pitchFamily="34" charset="0"/>
              </a:rPr>
              <a:t>Kahoot,</a:t>
            </a:r>
            <a:r>
              <a:rPr lang="es-ES" sz="8000" dirty="0">
                <a:latin typeface="Calibri" panose="020F0502020204030204" pitchFamily="34" charset="0"/>
                <a:ea typeface="Calibri" panose="020F0502020204030204" pitchFamily="34" charset="0"/>
                <a:cs typeface="Calibri" panose="020F0502020204030204" pitchFamily="34" charset="0"/>
              </a:rPr>
              <a:t> y aunque algunos conceptos requirieron refuerzo, valoraron positivamente la experiencia, demostrando alto nivel de compromiso. Esto sugiere que, si bien las herramientas fueron efectivas para el refuerzo y la interacción, es posible seguir implementando su utilización en el contexto de la educación superior, lo que resalta la capacidad de flexibilidad y personalización de estos ambientes educativos virtuales.</a:t>
            </a:r>
            <a:endParaRPr lang="es-ES" sz="8000" dirty="0">
              <a:latin typeface="Calibri" panose="020F0502020204030204" pitchFamily="34" charset="0"/>
              <a:ea typeface="Calibri" panose="020F0502020204030204" pitchFamily="34" charset="0"/>
              <a:cs typeface="Calibri" panose="020F0502020204030204" pitchFamily="34" charset="0"/>
              <a:sym typeface="Arial"/>
            </a:endParaRPr>
          </a:p>
          <a:p>
            <a:pPr marL="533415" indent="-330215" algn="just">
              <a:spcBef>
                <a:spcPts val="0"/>
              </a:spcBef>
              <a:buSzPts val="3200"/>
              <a:buNone/>
            </a:pPr>
            <a:endParaRPr sz="4600" dirty="0">
              <a:latin typeface="Arial"/>
              <a:ea typeface="Arial"/>
              <a:cs typeface="Arial"/>
              <a:sym typeface="Arial"/>
            </a:endParaRPr>
          </a:p>
        </p:txBody>
      </p:sp>
      <p:sp>
        <p:nvSpPr>
          <p:cNvPr id="57" name="Google Shape;57;p1"/>
          <p:cNvSpPr>
            <a:spLocks noGrp="1"/>
          </p:cNvSpPr>
          <p:nvPr>
            <p:ph type="body" idx="17"/>
          </p:nvPr>
        </p:nvSpPr>
        <p:spPr>
          <a:xfrm>
            <a:off x="3488436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CONCLUSIONES </a:t>
            </a:r>
            <a:endParaRPr sz="4400" b="1">
              <a:latin typeface="Arial"/>
              <a:ea typeface="Arial"/>
              <a:cs typeface="Arial"/>
              <a:sym typeface="Arial"/>
            </a:endParaRPr>
          </a:p>
        </p:txBody>
      </p:sp>
      <p:sp>
        <p:nvSpPr>
          <p:cNvPr id="58" name="Google Shape;58;p1"/>
          <p:cNvSpPr txBox="1">
            <a:spLocks noGrp="1"/>
          </p:cNvSpPr>
          <p:nvPr>
            <p:ph type="body" idx="18"/>
          </p:nvPr>
        </p:nvSpPr>
        <p:spPr>
          <a:xfrm>
            <a:off x="34884360" y="6478387"/>
            <a:ext cx="14935200" cy="9154113"/>
          </a:xfrm>
          <a:prstGeom prst="rect">
            <a:avLst/>
          </a:prstGeom>
          <a:noFill/>
          <a:ln>
            <a:noFill/>
          </a:ln>
        </p:spPr>
        <p:txBody>
          <a:bodyPr spcFirstLastPara="1" wrap="square" lIns="365750" tIns="182875" rIns="91425" bIns="45700" anchor="t" anchorCtr="0">
            <a:normAutofit/>
          </a:bodyPr>
          <a:lstStyle/>
          <a:p>
            <a:pPr marL="533415" lvl="0" indent="-330215" algn="l" rtl="0">
              <a:lnSpc>
                <a:spcPct val="100000"/>
              </a:lnSpc>
              <a:spcBef>
                <a:spcPts val="0"/>
              </a:spcBef>
              <a:spcAft>
                <a:spcPts val="0"/>
              </a:spcAft>
              <a:buSzPts val="3200"/>
              <a:buNone/>
            </a:pPr>
            <a:endParaRPr lang="es-AR" sz="3600" dirty="0"/>
          </a:p>
          <a:p>
            <a:pPr marL="533415" lvl="0" indent="-330215" algn="l" rtl="0">
              <a:lnSpc>
                <a:spcPct val="100000"/>
              </a:lnSpc>
              <a:spcBef>
                <a:spcPts val="0"/>
              </a:spcBef>
              <a:spcAft>
                <a:spcPts val="0"/>
              </a:spcAft>
              <a:buSzPts val="3200"/>
              <a:buNone/>
            </a:pPr>
            <a:endParaRPr sz="3600" dirty="0"/>
          </a:p>
        </p:txBody>
      </p:sp>
      <p:sp>
        <p:nvSpPr>
          <p:cNvPr id="59" name="Google Shape;59;p1"/>
          <p:cNvSpPr txBox="1">
            <a:spLocks noGrp="1"/>
          </p:cNvSpPr>
          <p:nvPr>
            <p:ph type="body" idx="19"/>
          </p:nvPr>
        </p:nvSpPr>
        <p:spPr>
          <a:xfrm>
            <a:off x="34594802" y="6861746"/>
            <a:ext cx="15224758" cy="6400800"/>
          </a:xfrm>
          <a:prstGeom prst="rect">
            <a:avLst/>
          </a:prstGeom>
          <a:noFill/>
          <a:ln>
            <a:noFill/>
          </a:ln>
        </p:spPr>
        <p:txBody>
          <a:bodyPr spcFirstLastPara="1" wrap="square" lIns="365750" tIns="182875" rIns="91425" bIns="45700" anchor="t" anchorCtr="0">
            <a:normAutofit/>
          </a:bodyPr>
          <a:lstStyle/>
          <a:p>
            <a:pPr marL="0" indent="0" algn="just">
              <a:spcBef>
                <a:spcPts val="0"/>
              </a:spcBef>
              <a:buSzPts val="3200"/>
              <a:buNone/>
            </a:pPr>
            <a:r>
              <a:rPr lang="es-AR" sz="3200" dirty="0"/>
              <a:t>La gamificación y el trabajo colaborativo, apoyados por herramientas digitales como </a:t>
            </a:r>
            <a:r>
              <a:rPr lang="es-AR" sz="3200" i="1" dirty="0"/>
              <a:t>Kahoot </a:t>
            </a:r>
            <a:r>
              <a:rPr lang="es-AR" sz="3200" dirty="0"/>
              <a:t>y </a:t>
            </a:r>
            <a:r>
              <a:rPr lang="es-AR" sz="3200" i="1" dirty="0"/>
              <a:t>Padlet</a:t>
            </a:r>
            <a:r>
              <a:rPr lang="es-AR" sz="3200" dirty="0"/>
              <a:t>, se presentan como estrategias pedagógicas efectivas para abordar la enseñanza de la diversidad lingüística en el contexto universitario. Estas estrategias son fundamentales para la gestión de ambientes educativos virtuales dinámicos y motivadores, permitiendo fomentar la participación activa de los estudiantes y el desarrollo de competencias esenciales en la era digital. Los resultados obtenidos en esta experiencia sugieren que la integración de estas herramientas en la práctica docente puede contribuir a una mejor comprensión y valoración de la riqueza lingüística del NEA, al tiempo que consolidan un modelo para la gestión y el diseño de recursos en la virtualidad.</a:t>
            </a:r>
          </a:p>
          <a:p>
            <a:pPr marL="533415" lvl="0" indent="-330215" algn="l" rtl="0">
              <a:lnSpc>
                <a:spcPct val="100000"/>
              </a:lnSpc>
              <a:spcBef>
                <a:spcPts val="0"/>
              </a:spcBef>
              <a:spcAft>
                <a:spcPts val="0"/>
              </a:spcAft>
              <a:buSzPts val="3200"/>
              <a:buNone/>
            </a:pPr>
            <a:endParaRPr sz="3600" dirty="0">
              <a:latin typeface="Arial"/>
              <a:ea typeface="Arial"/>
              <a:cs typeface="Arial"/>
              <a:sym typeface="Arial"/>
            </a:endParaRPr>
          </a:p>
        </p:txBody>
      </p:sp>
      <p:sp>
        <p:nvSpPr>
          <p:cNvPr id="60" name="Google Shape;60;p1"/>
          <p:cNvSpPr>
            <a:spLocks noGrp="1"/>
          </p:cNvSpPr>
          <p:nvPr>
            <p:ph type="body" idx="20"/>
          </p:nvPr>
        </p:nvSpPr>
        <p:spPr>
          <a:xfrm>
            <a:off x="34884360" y="22893773"/>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REFERENCIAS</a:t>
            </a:r>
            <a:endParaRPr sz="4400" b="1" dirty="0">
              <a:latin typeface="Arial"/>
              <a:ea typeface="Arial"/>
              <a:cs typeface="Arial"/>
              <a:sym typeface="Arial"/>
            </a:endParaRPr>
          </a:p>
        </p:txBody>
      </p:sp>
      <p:sp>
        <p:nvSpPr>
          <p:cNvPr id="61" name="Google Shape;61;p1"/>
          <p:cNvSpPr txBox="1">
            <a:spLocks noGrp="1"/>
          </p:cNvSpPr>
          <p:nvPr>
            <p:ph type="body" idx="21"/>
          </p:nvPr>
        </p:nvSpPr>
        <p:spPr>
          <a:xfrm>
            <a:off x="34594800" y="23965907"/>
            <a:ext cx="15224760" cy="2818393"/>
          </a:xfrm>
          <a:prstGeom prst="rect">
            <a:avLst/>
          </a:prstGeom>
          <a:noFill/>
          <a:ln>
            <a:noFill/>
          </a:ln>
        </p:spPr>
        <p:txBody>
          <a:bodyPr spcFirstLastPara="1" wrap="square" lIns="365750" tIns="182875" rIns="91425" bIns="45700" anchor="t" anchorCtr="0">
            <a:normAutofit/>
          </a:bodyPr>
          <a:lstStyle/>
          <a:p>
            <a:pPr marL="0" indent="0">
              <a:buNone/>
            </a:pPr>
            <a:r>
              <a:rPr lang="es-AR" dirty="0"/>
              <a:t>Viñas, M. (2022). Nueva estrategia educativa en el nivel superior : la  gamificación. Letras (10), Artículo e230. </a:t>
            </a:r>
            <a:r>
              <a:rPr lang="es-AR" dirty="0">
                <a:hlinkClick r:id="rId4"/>
              </a:rPr>
              <a:t>https://www.memoria.fahce.unlp.edu.ar/art_revistas/pr.15291/pr.15291.pdf</a:t>
            </a:r>
            <a:r>
              <a:rPr lang="es-AR" dirty="0"/>
              <a:t> </a:t>
            </a:r>
          </a:p>
          <a:p>
            <a:pPr marL="53975" indent="-53975"/>
            <a:r>
              <a:rPr lang="es-AR" dirty="0"/>
              <a:t> </a:t>
            </a:r>
          </a:p>
          <a:p>
            <a:pPr marL="533415" lvl="0" indent="-330215" algn="l" rtl="0">
              <a:lnSpc>
                <a:spcPct val="100000"/>
              </a:lnSpc>
              <a:spcBef>
                <a:spcPts val="0"/>
              </a:spcBef>
              <a:spcAft>
                <a:spcPts val="0"/>
              </a:spcAft>
              <a:buSzPts val="3200"/>
              <a:buNone/>
            </a:pPr>
            <a:endParaRPr sz="3200" dirty="0">
              <a:latin typeface="Arial"/>
              <a:ea typeface="Arial"/>
              <a:cs typeface="Arial"/>
              <a:sym typeface="Arial"/>
            </a:endParaRPr>
          </a:p>
        </p:txBody>
      </p:sp>
      <p:sp>
        <p:nvSpPr>
          <p:cNvPr id="63" name="Google Shape;63;p1"/>
          <p:cNvSpPr txBox="1">
            <a:spLocks noGrp="1"/>
          </p:cNvSpPr>
          <p:nvPr>
            <p:ph type="body" idx="1"/>
          </p:nvPr>
        </p:nvSpPr>
        <p:spPr>
          <a:xfrm>
            <a:off x="34854572" y="3578312"/>
            <a:ext cx="16919074" cy="60985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b="1" dirty="0">
                <a:solidFill>
                  <a:schemeClr val="dk1"/>
                </a:solidFill>
              </a:rPr>
              <a:t>PERTENENCIA  </a:t>
            </a:r>
            <a:r>
              <a:rPr lang="es-AR" dirty="0"/>
              <a:t>      Facultad de Artes, Diseño y Ciencias de la Cultura-UNNE</a:t>
            </a:r>
            <a:endParaRPr dirty="0"/>
          </a:p>
        </p:txBody>
      </p:sp>
      <p:sp>
        <p:nvSpPr>
          <p:cNvPr id="64" name="Google Shape;64;p1"/>
          <p:cNvSpPr/>
          <p:nvPr/>
        </p:nvSpPr>
        <p:spPr>
          <a:xfrm>
            <a:off x="816641" y="3355848"/>
            <a:ext cx="2022886" cy="92535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rgbClr val="FFCE3A"/>
              </a:solidFill>
              <a:latin typeface="Calibri"/>
              <a:ea typeface="Calibri"/>
              <a:cs typeface="Calibri"/>
              <a:sym typeface="Calibri"/>
            </a:endParaRPr>
          </a:p>
        </p:txBody>
      </p:sp>
      <p:sp>
        <p:nvSpPr>
          <p:cNvPr id="65" name="Google Shape;65;p1"/>
          <p:cNvSpPr txBox="1">
            <a:spLocks noGrp="1"/>
          </p:cNvSpPr>
          <p:nvPr>
            <p:ph type="body" idx="1"/>
          </p:nvPr>
        </p:nvSpPr>
        <p:spPr>
          <a:xfrm>
            <a:off x="1066780" y="3559278"/>
            <a:ext cx="32433986" cy="808432"/>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b="1" dirty="0">
                <a:solidFill>
                  <a:schemeClr val="dk1"/>
                </a:solidFill>
              </a:rPr>
              <a:t>AUTORES       </a:t>
            </a:r>
            <a:r>
              <a:rPr lang="es-AR" dirty="0"/>
              <a:t>Analía Judith Gecheff, </a:t>
            </a:r>
            <a:r>
              <a:rPr lang="es-AR" dirty="0">
                <a:hlinkClick r:id="rId5"/>
              </a:rPr>
              <a:t>anajgecheff@gmail.com</a:t>
            </a:r>
            <a:r>
              <a:rPr lang="es-AR" dirty="0"/>
              <a:t> /  María Belén Carpio, </a:t>
            </a:r>
            <a:r>
              <a:rPr lang="es-AR" dirty="0">
                <a:hlinkClick r:id="rId6"/>
              </a:rPr>
              <a:t>belen.carpio@comunidad.une.edu.ar</a:t>
            </a:r>
            <a:r>
              <a:rPr lang="es-AR" dirty="0"/>
              <a:t> </a:t>
            </a:r>
            <a:endParaRPr dirty="0"/>
          </a:p>
        </p:txBody>
      </p:sp>
      <p:sp>
        <p:nvSpPr>
          <p:cNvPr id="66" name="Google Shape;66;p1"/>
          <p:cNvSpPr txBox="1"/>
          <p:nvPr/>
        </p:nvSpPr>
        <p:spPr>
          <a:xfrm>
            <a:off x="4628028" y="600650"/>
            <a:ext cx="39583211" cy="2200223"/>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lt1"/>
              </a:buClr>
              <a:buSzPts val="8200"/>
              <a:buFont typeface="Arial"/>
              <a:buNone/>
            </a:pPr>
            <a:r>
              <a:rPr lang="es-AR" sz="7200" b="1" dirty="0">
                <a:effectLst/>
                <a:latin typeface="Poppins" panose="00000500000000000000" pitchFamily="2" charset="0"/>
                <a:ea typeface="Poppins" panose="00000500000000000000" pitchFamily="2" charset="0"/>
              </a:rPr>
              <a:t>CONSTRUYENDO AMBIENTES VIRTUALES DINÁMICOS: GAMIFICACIÓN Y COLABORACIÓN EN LA ENSEÑANZA DE LA DIVERSIDAD LINGÜÍSTICA DEL NEA</a:t>
            </a:r>
            <a:r>
              <a:rPr lang="es-AR" sz="8800" b="1" dirty="0">
                <a:effectLst/>
                <a:latin typeface="Poppins" panose="00000500000000000000" pitchFamily="2" charset="0"/>
                <a:ea typeface="Poppins" panose="00000500000000000000" pitchFamily="2" charset="0"/>
              </a:rPr>
              <a:t>. </a:t>
            </a:r>
            <a:endParaRPr sz="8200" b="1" i="0" u="none" strike="noStrike" cap="none" dirty="0">
              <a:solidFill>
                <a:schemeClr val="lt1"/>
              </a:solidFill>
              <a:latin typeface="Arial"/>
              <a:ea typeface="Arial"/>
              <a:cs typeface="Arial"/>
              <a:sym typeface="Arial"/>
            </a:endParaRPr>
          </a:p>
        </p:txBody>
      </p:sp>
      <p:pic>
        <p:nvPicPr>
          <p:cNvPr id="4" name="Imagen 3">
            <a:extLst>
              <a:ext uri="{FF2B5EF4-FFF2-40B4-BE49-F238E27FC236}">
                <a16:creationId xmlns:a16="http://schemas.microsoft.com/office/drawing/2014/main" id="{06503E25-C0C6-4E0D-B801-A52893B3CA72}"/>
              </a:ext>
            </a:extLst>
          </p:cNvPr>
          <p:cNvPicPr>
            <a:picLocks noChangeAspect="1"/>
          </p:cNvPicPr>
          <p:nvPr/>
        </p:nvPicPr>
        <p:blipFill>
          <a:blip r:embed="rId7"/>
          <a:stretch>
            <a:fillRect/>
          </a:stretch>
        </p:blipFill>
        <p:spPr>
          <a:xfrm>
            <a:off x="34567546" y="18300838"/>
            <a:ext cx="7304334" cy="3880428"/>
          </a:xfrm>
          <a:prstGeom prst="rect">
            <a:avLst/>
          </a:prstGeom>
        </p:spPr>
      </p:pic>
      <p:pic>
        <p:nvPicPr>
          <p:cNvPr id="6" name="Imagen 5">
            <a:extLst>
              <a:ext uri="{FF2B5EF4-FFF2-40B4-BE49-F238E27FC236}">
                <a16:creationId xmlns:a16="http://schemas.microsoft.com/office/drawing/2014/main" id="{BE4E1208-ECC0-4DC8-9EA6-4F509C8280F7}"/>
              </a:ext>
            </a:extLst>
          </p:cNvPr>
          <p:cNvPicPr>
            <a:picLocks noChangeAspect="1"/>
          </p:cNvPicPr>
          <p:nvPr/>
        </p:nvPicPr>
        <p:blipFill>
          <a:blip r:embed="rId8"/>
          <a:stretch>
            <a:fillRect/>
          </a:stretch>
        </p:blipFill>
        <p:spPr>
          <a:xfrm>
            <a:off x="36444799" y="12376511"/>
            <a:ext cx="11317605" cy="5211820"/>
          </a:xfrm>
          <a:prstGeom prst="rect">
            <a:avLst/>
          </a:prstGeom>
        </p:spPr>
      </p:pic>
      <p:pic>
        <p:nvPicPr>
          <p:cNvPr id="8" name="Imagen 7">
            <a:extLst>
              <a:ext uri="{FF2B5EF4-FFF2-40B4-BE49-F238E27FC236}">
                <a16:creationId xmlns:a16="http://schemas.microsoft.com/office/drawing/2014/main" id="{A8241C36-6B91-4B98-91C4-5A4312794FBD}"/>
              </a:ext>
            </a:extLst>
          </p:cNvPr>
          <p:cNvPicPr>
            <a:picLocks noChangeAspect="1"/>
          </p:cNvPicPr>
          <p:nvPr/>
        </p:nvPicPr>
        <p:blipFill>
          <a:blip r:embed="rId9"/>
          <a:stretch>
            <a:fillRect/>
          </a:stretch>
        </p:blipFill>
        <p:spPr>
          <a:xfrm>
            <a:off x="42103602" y="18270344"/>
            <a:ext cx="7471612" cy="3910922"/>
          </a:xfrm>
          <a:prstGeom prst="rect">
            <a:avLst/>
          </a:prstGeom>
        </p:spPr>
      </p:pic>
      <p:pic>
        <p:nvPicPr>
          <p:cNvPr id="10" name="Imagen 9">
            <a:extLst>
              <a:ext uri="{FF2B5EF4-FFF2-40B4-BE49-F238E27FC236}">
                <a16:creationId xmlns:a16="http://schemas.microsoft.com/office/drawing/2014/main" id="{99C28034-8A1F-4658-9C4E-503C7E1F110E}"/>
              </a:ext>
            </a:extLst>
          </p:cNvPr>
          <p:cNvPicPr>
            <a:picLocks noChangeAspect="1"/>
          </p:cNvPicPr>
          <p:nvPr/>
        </p:nvPicPr>
        <p:blipFill>
          <a:blip r:embed="rId10"/>
          <a:stretch>
            <a:fillRect/>
          </a:stretch>
        </p:blipFill>
        <p:spPr>
          <a:xfrm>
            <a:off x="9636239" y="21952147"/>
            <a:ext cx="4403235" cy="4403235"/>
          </a:xfrm>
          <a:prstGeom prst="rect">
            <a:avLst/>
          </a:prstGeom>
        </p:spPr>
      </p:pic>
      <p:pic>
        <p:nvPicPr>
          <p:cNvPr id="12" name="Imagen 11">
            <a:extLst>
              <a:ext uri="{FF2B5EF4-FFF2-40B4-BE49-F238E27FC236}">
                <a16:creationId xmlns:a16="http://schemas.microsoft.com/office/drawing/2014/main" id="{269D5AF3-8528-4570-833A-0691FB716AB7}"/>
              </a:ext>
            </a:extLst>
          </p:cNvPr>
          <p:cNvPicPr>
            <a:picLocks noChangeAspect="1"/>
          </p:cNvPicPr>
          <p:nvPr/>
        </p:nvPicPr>
        <p:blipFill>
          <a:blip r:embed="rId11"/>
          <a:stretch>
            <a:fillRect/>
          </a:stretch>
        </p:blipFill>
        <p:spPr>
          <a:xfrm>
            <a:off x="2805536" y="21477596"/>
            <a:ext cx="5306703" cy="5306703"/>
          </a:xfrm>
          <a:prstGeom prst="rect">
            <a:avLst/>
          </a:prstGeom>
        </p:spPr>
      </p:pic>
    </p:spTree>
  </p:cSld>
  <p:clrMapOvr>
    <a:masterClrMapping/>
  </p:clrMapOvr>
</p:sld>
</file>

<file path=ppt/theme/theme1.xml><?xml version="1.0" encoding="utf-8"?>
<a:theme xmlns:a="http://schemas.openxmlformats.org/drawingml/2006/main"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TotalTime>
  <Words>959</Words>
  <Application>Microsoft Office PowerPoint</Application>
  <PresentationFormat>Personalizado</PresentationFormat>
  <Paragraphs>20</Paragraphs>
  <Slides>1</Slides>
  <Notes>1</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vt:i4>
      </vt:variant>
    </vt:vector>
  </HeadingPairs>
  <TitlesOfParts>
    <vt:vector size="6" baseType="lpstr">
      <vt:lpstr>Arial</vt:lpstr>
      <vt:lpstr>Calibri</vt:lpstr>
      <vt:lpstr>Cambria</vt:lpstr>
      <vt:lpstr>Poppins</vt:lpstr>
      <vt:lpstr>Póster de medicina</vt:lpstr>
      <vt:lpstr>EJE 11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EJE 1</dc:title>
  <dc:creator>Summer</dc:creator>
  <cp:lastModifiedBy>Analía.Gecheff</cp:lastModifiedBy>
  <cp:revision>8</cp:revision>
  <dcterms:created xsi:type="dcterms:W3CDTF">2013-04-05T20:27:31Z</dcterms:created>
  <dcterms:modified xsi:type="dcterms:W3CDTF">2025-08-01T01:31:11Z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