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Lst>
  <p:sldSz cy="28803600" cx="512064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6" roundtripDataSignature="AMtx7mj+xoU/BxWSNzmZjyyDWcjKCY8AD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 Id="rId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s-AR"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 name="Shape 39"/>
        <p:cNvGrpSpPr/>
        <p:nvPr/>
      </p:nvGrpSpPr>
      <p:grpSpPr>
        <a:xfrm>
          <a:off x="0" y="0"/>
          <a:ext cx="0" cy="0"/>
          <a:chOff x="0" y="0"/>
          <a:chExt cx="0" cy="0"/>
        </a:xfrm>
      </p:grpSpPr>
      <p:sp>
        <p:nvSpPr>
          <p:cNvPr id="40" name="Google Shape;4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 name="Google Shape;41;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 name="Google Shape;42;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s-AR"/>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óster">
  <p:cSld name="Póster">
    <p:spTree>
      <p:nvGrpSpPr>
        <p:cNvPr id="16" name="Shape 16"/>
        <p:cNvGrpSpPr/>
        <p:nvPr/>
      </p:nvGrpSpPr>
      <p:grpSpPr>
        <a:xfrm>
          <a:off x="0" y="0"/>
          <a:ext cx="0" cy="0"/>
          <a:chOff x="0" y="0"/>
          <a:chExt cx="0" cy="0"/>
        </a:xfrm>
      </p:grpSpPr>
      <p:sp>
        <p:nvSpPr>
          <p:cNvPr id="17" name="Google Shape;17;p3"/>
          <p:cNvSpPr txBox="1"/>
          <p:nvPr>
            <p:ph type="title"/>
          </p:nvPr>
        </p:nvSpPr>
        <p:spPr>
          <a:xfrm>
            <a:off x="7467600" y="866775"/>
            <a:ext cx="36271200" cy="220022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3"/>
          <p:cNvSpPr txBox="1"/>
          <p:nvPr>
            <p:ph idx="1" type="body"/>
          </p:nvPr>
        </p:nvSpPr>
        <p:spPr>
          <a:xfrm>
            <a:off x="7467600" y="3140028"/>
            <a:ext cx="36271200" cy="72712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0"/>
              </a:spcBef>
              <a:spcAft>
                <a:spcPts val="0"/>
              </a:spcAft>
              <a:buSzPts val="2800"/>
              <a:buNone/>
              <a:defRPr sz="2800">
                <a:solidFill>
                  <a:schemeClr val="lt1"/>
                </a:solidFill>
              </a:defRPr>
            </a:lvl1pPr>
            <a:lvl2pPr indent="-228600" lvl="1" marL="914400" algn="l">
              <a:lnSpc>
                <a:spcPct val="100000"/>
              </a:lnSpc>
              <a:spcBef>
                <a:spcPts val="0"/>
              </a:spcBef>
              <a:spcAft>
                <a:spcPts val="0"/>
              </a:spcAft>
              <a:buSzPts val="2800"/>
              <a:buNone/>
              <a:defRPr sz="2800">
                <a:solidFill>
                  <a:schemeClr val="lt1"/>
                </a:solidFill>
              </a:defRPr>
            </a:lvl2pPr>
            <a:lvl3pPr indent="-228600" lvl="2" marL="1371600" algn="l">
              <a:lnSpc>
                <a:spcPct val="100000"/>
              </a:lnSpc>
              <a:spcBef>
                <a:spcPts val="0"/>
              </a:spcBef>
              <a:spcAft>
                <a:spcPts val="0"/>
              </a:spcAft>
              <a:buSzPts val="2800"/>
              <a:buNone/>
              <a:defRPr sz="2800">
                <a:solidFill>
                  <a:schemeClr val="lt1"/>
                </a:solidFill>
              </a:defRPr>
            </a:lvl3pPr>
            <a:lvl4pPr indent="-228600" lvl="3" marL="1828800" algn="l">
              <a:lnSpc>
                <a:spcPct val="100000"/>
              </a:lnSpc>
              <a:spcBef>
                <a:spcPts val="0"/>
              </a:spcBef>
              <a:spcAft>
                <a:spcPts val="0"/>
              </a:spcAft>
              <a:buSzPts val="2800"/>
              <a:buNone/>
              <a:defRPr sz="2800">
                <a:solidFill>
                  <a:schemeClr val="lt1"/>
                </a:solidFill>
              </a:defRPr>
            </a:lvl4pPr>
            <a:lvl5pPr indent="-228600" lvl="4" marL="2286000" algn="l">
              <a:lnSpc>
                <a:spcPct val="100000"/>
              </a:lnSpc>
              <a:spcBef>
                <a:spcPts val="0"/>
              </a:spcBef>
              <a:spcAft>
                <a:spcPts val="0"/>
              </a:spcAft>
              <a:buSzPts val="2800"/>
              <a:buNone/>
              <a:defRPr sz="2800">
                <a:solidFill>
                  <a:schemeClr val="lt1"/>
                </a:solidFill>
              </a:defRPr>
            </a:lvl5pPr>
            <a:lvl6pPr indent="-228600" lvl="5" marL="2743200" algn="l">
              <a:lnSpc>
                <a:spcPct val="100000"/>
              </a:lnSpc>
              <a:spcBef>
                <a:spcPts val="0"/>
              </a:spcBef>
              <a:spcAft>
                <a:spcPts val="0"/>
              </a:spcAft>
              <a:buSzPts val="2800"/>
              <a:buNone/>
              <a:defRPr sz="2800">
                <a:solidFill>
                  <a:schemeClr val="lt1"/>
                </a:solidFill>
              </a:defRPr>
            </a:lvl6pPr>
            <a:lvl7pPr indent="-228600" lvl="6" marL="3200400" algn="l">
              <a:lnSpc>
                <a:spcPct val="100000"/>
              </a:lnSpc>
              <a:spcBef>
                <a:spcPts val="0"/>
              </a:spcBef>
              <a:spcAft>
                <a:spcPts val="0"/>
              </a:spcAft>
              <a:buSzPts val="2800"/>
              <a:buNone/>
              <a:defRPr sz="2800">
                <a:solidFill>
                  <a:schemeClr val="lt1"/>
                </a:solidFill>
              </a:defRPr>
            </a:lvl7pPr>
            <a:lvl8pPr indent="-228600" lvl="7" marL="3657600" algn="l">
              <a:lnSpc>
                <a:spcPct val="100000"/>
              </a:lnSpc>
              <a:spcBef>
                <a:spcPts val="0"/>
              </a:spcBef>
              <a:spcAft>
                <a:spcPts val="0"/>
              </a:spcAft>
              <a:buSzPts val="2800"/>
              <a:buNone/>
              <a:defRPr sz="2800">
                <a:solidFill>
                  <a:schemeClr val="lt1"/>
                </a:solidFill>
              </a:defRPr>
            </a:lvl8pPr>
            <a:lvl9pPr indent="-228600" lvl="8" marL="4114800" algn="l">
              <a:lnSpc>
                <a:spcPct val="100000"/>
              </a:lnSpc>
              <a:spcBef>
                <a:spcPts val="0"/>
              </a:spcBef>
              <a:spcAft>
                <a:spcPts val="0"/>
              </a:spcAft>
              <a:buSzPts val="2800"/>
              <a:buNone/>
              <a:defRPr sz="2800">
                <a:solidFill>
                  <a:schemeClr val="lt1"/>
                </a:solidFill>
              </a:defRPr>
            </a:lvl9pPr>
          </a:lstStyle>
          <a:p/>
        </p:txBody>
      </p:sp>
      <p:sp>
        <p:nvSpPr>
          <p:cNvPr id="19" name="Google Shape;19;p3"/>
          <p:cNvSpPr txBox="1"/>
          <p:nvPr>
            <p:ph idx="10" type="dt"/>
          </p:nvPr>
        </p:nvSpPr>
        <p:spPr>
          <a:xfrm>
            <a:off x="1333500" y="28100361"/>
            <a:ext cx="11521440" cy="40005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
          <p:cNvSpPr txBox="1"/>
          <p:nvPr>
            <p:ph idx="11" type="ftr"/>
          </p:nvPr>
        </p:nvSpPr>
        <p:spPr>
          <a:xfrm>
            <a:off x="12854940" y="28100361"/>
            <a:ext cx="25496520" cy="40005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3"/>
          <p:cNvSpPr txBox="1"/>
          <p:nvPr>
            <p:ph idx="12" type="sldNum"/>
          </p:nvPr>
        </p:nvSpPr>
        <p:spPr>
          <a:xfrm>
            <a:off x="38351460" y="28100361"/>
            <a:ext cx="11521440" cy="40005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s-AR"/>
              <a:t>‹#›</a:t>
            </a:fld>
            <a:endParaRPr/>
          </a:p>
        </p:txBody>
      </p:sp>
      <p:sp>
        <p:nvSpPr>
          <p:cNvPr id="22" name="Google Shape;22;p3"/>
          <p:cNvSpPr/>
          <p:nvPr>
            <p:ph idx="2" type="body"/>
          </p:nvPr>
        </p:nvSpPr>
        <p:spPr>
          <a:xfrm>
            <a:off x="1333500" y="5120640"/>
            <a:ext cx="14935200" cy="1066800"/>
          </a:xfrm>
          <a:prstGeom prst="round1Rect">
            <a:avLst>
              <a:gd fmla="val 16667" name="adj"/>
            </a:avLst>
          </a:prstGeom>
          <a:solidFill>
            <a:schemeClr val="accent2"/>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23" name="Google Shape;23;p3"/>
          <p:cNvSpPr txBox="1"/>
          <p:nvPr>
            <p:ph idx="3" type="body"/>
          </p:nvPr>
        </p:nvSpPr>
        <p:spPr>
          <a:xfrm>
            <a:off x="1333500" y="6187440"/>
            <a:ext cx="14935200" cy="600075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24" name="Google Shape;24;p3"/>
          <p:cNvSpPr/>
          <p:nvPr>
            <p:ph idx="4" type="body"/>
          </p:nvPr>
        </p:nvSpPr>
        <p:spPr>
          <a:xfrm>
            <a:off x="1333500" y="13153644"/>
            <a:ext cx="14935200" cy="1066800"/>
          </a:xfrm>
          <a:prstGeom prst="round1Rect">
            <a:avLst>
              <a:gd fmla="val 16667" name="adj"/>
            </a:avLst>
          </a:prstGeom>
          <a:solidFill>
            <a:schemeClr val="accent3"/>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25" name="Google Shape;25;p3"/>
          <p:cNvSpPr txBox="1"/>
          <p:nvPr>
            <p:ph idx="5" type="body"/>
          </p:nvPr>
        </p:nvSpPr>
        <p:spPr>
          <a:xfrm>
            <a:off x="1333500" y="14220445"/>
            <a:ext cx="14935200" cy="7952144"/>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26" name="Google Shape;26;p3"/>
          <p:cNvSpPr/>
          <p:nvPr>
            <p:ph idx="6" type="body"/>
          </p:nvPr>
        </p:nvSpPr>
        <p:spPr>
          <a:xfrm>
            <a:off x="1333500" y="22602825"/>
            <a:ext cx="14935200" cy="1066800"/>
          </a:xfrm>
          <a:prstGeom prst="round1Rect">
            <a:avLst>
              <a:gd fmla="val 16667" name="adj"/>
            </a:avLst>
          </a:prstGeom>
          <a:solidFill>
            <a:schemeClr val="accent4"/>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27" name="Google Shape;27;p3"/>
          <p:cNvSpPr txBox="1"/>
          <p:nvPr>
            <p:ph idx="7" type="body"/>
          </p:nvPr>
        </p:nvSpPr>
        <p:spPr>
          <a:xfrm>
            <a:off x="1333500" y="23674959"/>
            <a:ext cx="14935200" cy="400050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28" name="Google Shape;28;p3"/>
          <p:cNvSpPr/>
          <p:nvPr>
            <p:ph idx="8" type="body"/>
          </p:nvPr>
        </p:nvSpPr>
        <p:spPr>
          <a:xfrm>
            <a:off x="18135600" y="5120640"/>
            <a:ext cx="14935200" cy="1066800"/>
          </a:xfrm>
          <a:prstGeom prst="round1Rect">
            <a:avLst>
              <a:gd fmla="val 16667" name="adj"/>
            </a:avLst>
          </a:prstGeom>
          <a:solidFill>
            <a:schemeClr val="accent5"/>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29" name="Google Shape;29;p3"/>
          <p:cNvSpPr txBox="1"/>
          <p:nvPr>
            <p:ph idx="9" type="body"/>
          </p:nvPr>
        </p:nvSpPr>
        <p:spPr>
          <a:xfrm>
            <a:off x="18135600" y="6187440"/>
            <a:ext cx="14935200" cy="400050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30" name="Google Shape;30;p3"/>
          <p:cNvSpPr txBox="1"/>
          <p:nvPr>
            <p:ph idx="13" type="body"/>
          </p:nvPr>
        </p:nvSpPr>
        <p:spPr>
          <a:xfrm>
            <a:off x="18135600" y="10454640"/>
            <a:ext cx="14935200" cy="5400675"/>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31" name="Google Shape;31;p3"/>
          <p:cNvSpPr txBox="1"/>
          <p:nvPr>
            <p:ph idx="14" type="body"/>
          </p:nvPr>
        </p:nvSpPr>
        <p:spPr>
          <a:xfrm>
            <a:off x="18135600" y="20535900"/>
            <a:ext cx="14935200" cy="1533525"/>
          </a:xfrm>
          <a:prstGeom prst="rect">
            <a:avLst/>
          </a:prstGeom>
          <a:noFill/>
          <a:ln>
            <a:noFill/>
          </a:ln>
        </p:spPr>
        <p:txBody>
          <a:bodyPr anchorCtr="0" anchor="t" bIns="45700" lIns="91425"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32" name="Google Shape;32;p3"/>
          <p:cNvSpPr/>
          <p:nvPr>
            <p:ph idx="15" type="body"/>
          </p:nvPr>
        </p:nvSpPr>
        <p:spPr>
          <a:xfrm>
            <a:off x="18135600" y="22602825"/>
            <a:ext cx="14935200" cy="1066800"/>
          </a:xfrm>
          <a:prstGeom prst="round1Rect">
            <a:avLst>
              <a:gd fmla="val 16667" name="adj"/>
            </a:avLst>
          </a:prstGeom>
          <a:solidFill>
            <a:schemeClr val="accent6"/>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33" name="Google Shape;33;p3"/>
          <p:cNvSpPr txBox="1"/>
          <p:nvPr>
            <p:ph idx="16" type="body"/>
          </p:nvPr>
        </p:nvSpPr>
        <p:spPr>
          <a:xfrm>
            <a:off x="18135600" y="23674959"/>
            <a:ext cx="14935200" cy="400050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34" name="Google Shape;34;p3"/>
          <p:cNvSpPr/>
          <p:nvPr>
            <p:ph idx="17" type="body"/>
          </p:nvPr>
        </p:nvSpPr>
        <p:spPr>
          <a:xfrm>
            <a:off x="34884360" y="5120640"/>
            <a:ext cx="14935200" cy="1066800"/>
          </a:xfrm>
          <a:prstGeom prst="round1Rect">
            <a:avLst>
              <a:gd fmla="val 16667" name="adj"/>
            </a:avLst>
          </a:prstGeom>
          <a:solidFill>
            <a:schemeClr val="accent6"/>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35" name="Google Shape;35;p3"/>
          <p:cNvSpPr txBox="1"/>
          <p:nvPr>
            <p:ph idx="18" type="body"/>
          </p:nvPr>
        </p:nvSpPr>
        <p:spPr>
          <a:xfrm>
            <a:off x="34884360" y="6187440"/>
            <a:ext cx="14935200" cy="640080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36" name="Google Shape;36;p3"/>
          <p:cNvSpPr txBox="1"/>
          <p:nvPr>
            <p:ph idx="19" type="body"/>
          </p:nvPr>
        </p:nvSpPr>
        <p:spPr>
          <a:xfrm>
            <a:off x="34884360" y="13857732"/>
            <a:ext cx="14935200" cy="640080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37" name="Google Shape;37;p3"/>
          <p:cNvSpPr/>
          <p:nvPr>
            <p:ph idx="20" type="body"/>
          </p:nvPr>
        </p:nvSpPr>
        <p:spPr>
          <a:xfrm>
            <a:off x="34884360" y="22602825"/>
            <a:ext cx="14935200" cy="1066800"/>
          </a:xfrm>
          <a:prstGeom prst="round1Rect">
            <a:avLst>
              <a:gd fmla="val 16667" name="adj"/>
            </a:avLst>
          </a:prstGeom>
          <a:solidFill>
            <a:schemeClr val="accent1"/>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38" name="Google Shape;38;p3"/>
          <p:cNvSpPr txBox="1"/>
          <p:nvPr>
            <p:ph idx="21" type="body"/>
          </p:nvPr>
        </p:nvSpPr>
        <p:spPr>
          <a:xfrm>
            <a:off x="34884360" y="23674959"/>
            <a:ext cx="14935200" cy="400050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Tree>
  </p:cSld>
  <p:clrMapOvr>
    <a:masterClrMapping/>
  </p:clrMapOvr>
  <p:extLst>
    <p:ext uri="{DCECCB84-F9BA-43D5-87BE-67443E8EF086}">
      <p15:sldGuideLst>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8468"/>
              <a:buFont typeface="Arial"/>
              <a:buNone/>
            </a:pPr>
            <a:r>
              <a:t/>
            </a:r>
            <a:endParaRPr b="0" i="0" sz="8468" u="none" cap="none" strike="noStrike">
              <a:solidFill>
                <a:schemeClr val="lt1"/>
              </a:solidFill>
              <a:latin typeface="Calibri"/>
              <a:ea typeface="Calibri"/>
              <a:cs typeface="Calibri"/>
              <a:sym typeface="Calibri"/>
            </a:endParaRPr>
          </a:p>
        </p:txBody>
      </p:sp>
      <p:sp>
        <p:nvSpPr>
          <p:cNvPr id="11" name="Google Shape;11;p2"/>
          <p:cNvSpPr txBox="1"/>
          <p:nvPr>
            <p:ph type="title"/>
          </p:nvPr>
        </p:nvSpPr>
        <p:spPr>
          <a:xfrm>
            <a:off x="7467600" y="866775"/>
            <a:ext cx="36271200" cy="2200223"/>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chemeClr val="lt1"/>
              </a:buClr>
              <a:buSzPts val="10267"/>
              <a:buFont typeface="Cambria"/>
              <a:buNone/>
              <a:defRPr b="1" i="0" sz="10267" u="none" cap="none" strike="noStrike">
                <a:solidFill>
                  <a:schemeClr val="lt1"/>
                </a:solidFill>
                <a:latin typeface="Cambria"/>
                <a:ea typeface="Cambria"/>
                <a:cs typeface="Cambria"/>
                <a:sym typeface="Cambri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2" name="Google Shape;12;p2"/>
          <p:cNvSpPr txBox="1"/>
          <p:nvPr>
            <p:ph idx="1" type="body"/>
          </p:nvPr>
        </p:nvSpPr>
        <p:spPr>
          <a:xfrm>
            <a:off x="7467600" y="5267325"/>
            <a:ext cx="36271200" cy="20675919"/>
          </a:xfrm>
          <a:prstGeom prst="rect">
            <a:avLst/>
          </a:prstGeom>
          <a:noFill/>
          <a:ln>
            <a:noFill/>
          </a:ln>
        </p:spPr>
        <p:txBody>
          <a:bodyPr anchorCtr="0" anchor="t" bIns="45700" lIns="91425" spcFirstLastPara="1" rIns="91425" wrap="square" tIns="45700">
            <a:normAutofit/>
          </a:bodyPr>
          <a:lstStyle>
            <a:lvl1pPr indent="-436054" lvl="0" marL="457200" marR="0" rtl="0" algn="l">
              <a:lnSpc>
                <a:spcPct val="100000"/>
              </a:lnSpc>
              <a:spcBef>
                <a:spcPts val="1400"/>
              </a:spcBef>
              <a:spcAft>
                <a:spcPts val="0"/>
              </a:spcAft>
              <a:buClr>
                <a:schemeClr val="accent2"/>
              </a:buClr>
              <a:buSzPts val="3267"/>
              <a:buFont typeface="Arial"/>
              <a:buChar char="•"/>
              <a:defRPr b="0" i="0" sz="3266" u="none" cap="none" strike="noStrike">
                <a:solidFill>
                  <a:schemeClr val="dk1"/>
                </a:solidFill>
                <a:latin typeface="Calibri"/>
                <a:ea typeface="Calibri"/>
                <a:cs typeface="Calibri"/>
                <a:sym typeface="Calibri"/>
              </a:defRPr>
            </a:lvl1pPr>
            <a:lvl2pPr indent="-406400" lvl="1" marL="9144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2pPr>
            <a:lvl3pPr indent="-406400" lvl="2" marL="13716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3pPr>
            <a:lvl4pPr indent="-406400" lvl="3" marL="18288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4pPr>
            <a:lvl5pPr indent="-406400" lvl="4" marL="22860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5pPr>
            <a:lvl6pPr indent="-406400" lvl="5" marL="27432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6pPr>
            <a:lvl7pPr indent="-406400" lvl="6" marL="32004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7pPr>
            <a:lvl8pPr indent="-406400" lvl="7" marL="36576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8pPr>
            <a:lvl9pPr indent="-406400" lvl="8" marL="41148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9pPr>
          </a:lstStyle>
          <a:p/>
        </p:txBody>
      </p:sp>
      <p:sp>
        <p:nvSpPr>
          <p:cNvPr id="13" name="Google Shape;13;p2"/>
          <p:cNvSpPr txBox="1"/>
          <p:nvPr>
            <p:ph idx="10" type="dt"/>
          </p:nvPr>
        </p:nvSpPr>
        <p:spPr>
          <a:xfrm>
            <a:off x="1333500" y="28100361"/>
            <a:ext cx="11521440" cy="40005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67" u="none" cap="none" strike="noStrike">
                <a:solidFill>
                  <a:srgbClr val="8B8B8D"/>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14" name="Google Shape;14;p2"/>
          <p:cNvSpPr txBox="1"/>
          <p:nvPr>
            <p:ph idx="11" type="ftr"/>
          </p:nvPr>
        </p:nvSpPr>
        <p:spPr>
          <a:xfrm>
            <a:off x="12854940" y="28100361"/>
            <a:ext cx="25496520" cy="40005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67" u="none" cap="none" strike="noStrike">
                <a:solidFill>
                  <a:srgbClr val="8B8B8D"/>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15" name="Google Shape;15;p2"/>
          <p:cNvSpPr txBox="1"/>
          <p:nvPr>
            <p:ph idx="12" type="sldNum"/>
          </p:nvPr>
        </p:nvSpPr>
        <p:spPr>
          <a:xfrm>
            <a:off x="38351460" y="28100361"/>
            <a:ext cx="11521440" cy="40005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s-AR"/>
              <a:t>‹#›</a:t>
            </a:fld>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hyperlink" Target="mailto:rociodalcaraz1@gmail.com" TargetMode="External"/><Relationship Id="rId5" Type="http://schemas.openxmlformats.org/officeDocument/2006/relationships/hyperlink" Target="mailto:profrd.ojeda@gmail.com" TargetMode="External"/><Relationship Id="rId6"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 name="Shape 43"/>
        <p:cNvGrpSpPr/>
        <p:nvPr/>
      </p:nvGrpSpPr>
      <p:grpSpPr>
        <a:xfrm>
          <a:off x="0" y="0"/>
          <a:ext cx="0" cy="0"/>
          <a:chOff x="0" y="0"/>
          <a:chExt cx="0" cy="0"/>
        </a:xfrm>
      </p:grpSpPr>
      <p:pic>
        <p:nvPicPr>
          <p:cNvPr id="44" name="Google Shape;44;p1"/>
          <p:cNvPicPr preferRelativeResize="0"/>
          <p:nvPr/>
        </p:nvPicPr>
        <p:blipFill rotWithShape="1">
          <a:blip r:embed="rId3">
            <a:alphaModFix/>
          </a:blip>
          <a:srcRect b="0" l="0" r="0" t="0"/>
          <a:stretch/>
        </p:blipFill>
        <p:spPr>
          <a:xfrm>
            <a:off x="0" y="-117782"/>
            <a:ext cx="51206400" cy="4355573"/>
          </a:xfrm>
          <a:prstGeom prst="rect">
            <a:avLst/>
          </a:prstGeom>
          <a:noFill/>
          <a:ln>
            <a:noFill/>
          </a:ln>
        </p:spPr>
      </p:pic>
      <p:sp>
        <p:nvSpPr>
          <p:cNvPr id="45" name="Google Shape;45;p1"/>
          <p:cNvSpPr/>
          <p:nvPr/>
        </p:nvSpPr>
        <p:spPr>
          <a:xfrm>
            <a:off x="-31585" y="4320171"/>
            <a:ext cx="51206400" cy="28929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6000"/>
              <a:buFont typeface="Arial"/>
              <a:buNone/>
            </a:pPr>
            <a:r>
              <a:t/>
            </a:r>
            <a:endParaRPr b="0" i="0" sz="6000" u="none" cap="none" strike="noStrik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6000"/>
              <a:buFont typeface="Arial"/>
              <a:buNone/>
            </a:pPr>
            <a:r>
              <a:t/>
            </a:r>
            <a:endParaRPr b="0" i="0" sz="6000" u="none" cap="none" strike="noStrik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6000"/>
              <a:buFont typeface="Arial"/>
              <a:buNone/>
            </a:pPr>
            <a:r>
              <a:t/>
            </a:r>
            <a:endParaRPr b="0" i="0" sz="6000" u="none" cap="none" strike="noStrike">
              <a:solidFill>
                <a:schemeClr val="lt1"/>
              </a:solidFill>
              <a:latin typeface="Calibri"/>
              <a:ea typeface="Calibri"/>
              <a:cs typeface="Calibri"/>
              <a:sym typeface="Calibri"/>
            </a:endParaRPr>
          </a:p>
        </p:txBody>
      </p:sp>
      <p:sp>
        <p:nvSpPr>
          <p:cNvPr id="48" name="Google Shape;48;p1"/>
          <p:cNvSpPr txBox="1"/>
          <p:nvPr>
            <p:ph type="title"/>
          </p:nvPr>
        </p:nvSpPr>
        <p:spPr>
          <a:xfrm>
            <a:off x="1244649" y="453075"/>
            <a:ext cx="2755500" cy="2874000"/>
          </a:xfrm>
          <a:prstGeom prst="rect">
            <a:avLst/>
          </a:prstGeom>
          <a:noFill/>
          <a:ln>
            <a:noFill/>
          </a:ln>
        </p:spPr>
        <p:txBody>
          <a:bodyPr anchorCtr="0" anchor="b" bIns="45700" lIns="91425" spcFirstLastPara="1" rIns="91425" wrap="square" tIns="45700">
            <a:noAutofit/>
          </a:bodyPr>
          <a:lstStyle/>
          <a:p>
            <a:pPr indent="0" lvl="0" marL="0" rtl="0" algn="ctr">
              <a:lnSpc>
                <a:spcPct val="81250"/>
              </a:lnSpc>
              <a:spcBef>
                <a:spcPts val="0"/>
              </a:spcBef>
              <a:spcAft>
                <a:spcPts val="0"/>
              </a:spcAft>
              <a:buClr>
                <a:srgbClr val="FFCE3A"/>
              </a:buClr>
              <a:buSzPts val="5000"/>
              <a:buFont typeface="Arial"/>
              <a:buNone/>
            </a:pPr>
            <a:r>
              <a:rPr lang="es-AR" sz="5000">
                <a:solidFill>
                  <a:srgbClr val="FFCE3A"/>
                </a:solidFill>
                <a:latin typeface="Arial"/>
                <a:ea typeface="Arial"/>
                <a:cs typeface="Arial"/>
                <a:sym typeface="Arial"/>
              </a:rPr>
              <a:t>EJE</a:t>
            </a:r>
            <a:br>
              <a:rPr lang="es-AR" sz="9600">
                <a:solidFill>
                  <a:srgbClr val="FFCE3A"/>
                </a:solidFill>
                <a:latin typeface="Arial"/>
                <a:ea typeface="Arial"/>
                <a:cs typeface="Arial"/>
                <a:sym typeface="Arial"/>
              </a:rPr>
            </a:br>
            <a:r>
              <a:rPr lang="es-AR" sz="16000">
                <a:solidFill>
                  <a:srgbClr val="FFCE3A"/>
                </a:solidFill>
                <a:latin typeface="Arial"/>
                <a:ea typeface="Arial"/>
                <a:cs typeface="Arial"/>
                <a:sym typeface="Arial"/>
              </a:rPr>
              <a:t>12</a:t>
            </a:r>
            <a:endParaRPr sz="16000">
              <a:solidFill>
                <a:srgbClr val="FFCE3A"/>
              </a:solidFill>
              <a:latin typeface="Arial"/>
              <a:ea typeface="Arial"/>
              <a:cs typeface="Arial"/>
              <a:sym typeface="Arial"/>
            </a:endParaRPr>
          </a:p>
        </p:txBody>
      </p:sp>
      <p:sp>
        <p:nvSpPr>
          <p:cNvPr id="49" name="Google Shape;49;p1"/>
          <p:cNvSpPr/>
          <p:nvPr>
            <p:ph idx="2" type="body"/>
          </p:nvPr>
        </p:nvSpPr>
        <p:spPr>
          <a:xfrm>
            <a:off x="1333500" y="5411588"/>
            <a:ext cx="14935200" cy="1066800"/>
          </a:xfrm>
          <a:prstGeom prst="round1Rect">
            <a:avLst>
              <a:gd fmla="val 16667" name="adj"/>
            </a:avLst>
          </a:prstGeom>
          <a:solidFill>
            <a:srgbClr val="E22084"/>
          </a:solidFill>
          <a:ln>
            <a:noFill/>
          </a:ln>
        </p:spPr>
        <p:txBody>
          <a:bodyPr anchorCtr="0" anchor="ctr" bIns="45700" lIns="365750" spcFirstLastPara="1" rIns="91425" wrap="square" tIns="45700">
            <a:normAutofit/>
          </a:bodyPr>
          <a:lstStyle/>
          <a:p>
            <a:pPr indent="0" lvl="0" marL="0" rtl="0" algn="l">
              <a:lnSpc>
                <a:spcPct val="100000"/>
              </a:lnSpc>
              <a:spcBef>
                <a:spcPts val="0"/>
              </a:spcBef>
              <a:spcAft>
                <a:spcPts val="0"/>
              </a:spcAft>
              <a:buSzPts val="4400"/>
              <a:buNone/>
            </a:pPr>
            <a:r>
              <a:rPr b="1" lang="es-AR" sz="4400">
                <a:latin typeface="Arial"/>
                <a:ea typeface="Arial"/>
                <a:cs typeface="Arial"/>
                <a:sym typeface="Arial"/>
              </a:rPr>
              <a:t>OBJETIVOS </a:t>
            </a:r>
            <a:endParaRPr b="1" sz="4400">
              <a:latin typeface="Arial"/>
              <a:ea typeface="Arial"/>
              <a:cs typeface="Arial"/>
              <a:sym typeface="Arial"/>
            </a:endParaRPr>
          </a:p>
        </p:txBody>
      </p:sp>
      <p:sp>
        <p:nvSpPr>
          <p:cNvPr id="50" name="Google Shape;50;p1"/>
          <p:cNvSpPr txBox="1"/>
          <p:nvPr>
            <p:ph idx="3" type="body"/>
          </p:nvPr>
        </p:nvSpPr>
        <p:spPr>
          <a:xfrm>
            <a:off x="1333500" y="6478388"/>
            <a:ext cx="14935200" cy="6000750"/>
          </a:xfrm>
          <a:prstGeom prst="rect">
            <a:avLst/>
          </a:prstGeom>
          <a:noFill/>
          <a:ln>
            <a:noFill/>
          </a:ln>
        </p:spPr>
        <p:txBody>
          <a:bodyPr anchorCtr="0" anchor="t" bIns="45700" lIns="365750" spcFirstLastPara="1" rIns="91425" wrap="square" tIns="182875">
            <a:noAutofit/>
          </a:bodyPr>
          <a:lstStyle/>
          <a:p>
            <a:pPr indent="0" lvl="0" marL="0" rtl="0" algn="l">
              <a:lnSpc>
                <a:spcPct val="105000"/>
              </a:lnSpc>
              <a:spcBef>
                <a:spcPts val="1200"/>
              </a:spcBef>
              <a:spcAft>
                <a:spcPts val="0"/>
              </a:spcAft>
              <a:buNone/>
            </a:pPr>
            <a:r>
              <a:rPr lang="es-AR" sz="3666"/>
              <a:t>a. Promover el uso ético, inclusivo y pedagógico de la inteligencia artificial (IA) en la Universidad Nacional del Nordeste (UNNE), atendiendo a los principios de equidad, innovación y responsabilidad social.</a:t>
            </a:r>
            <a:endParaRPr sz="3666"/>
          </a:p>
          <a:p>
            <a:pPr indent="0" lvl="0" marL="0" rtl="0" algn="l">
              <a:lnSpc>
                <a:spcPct val="105000"/>
              </a:lnSpc>
              <a:spcBef>
                <a:spcPts val="1200"/>
              </a:spcBef>
              <a:spcAft>
                <a:spcPts val="0"/>
              </a:spcAft>
              <a:buNone/>
            </a:pPr>
            <a:r>
              <a:rPr lang="es-AR" sz="3666"/>
              <a:t>b. Generar instancias sistemáticas de formación, producción y circulación de recursos educativos abiertos que integren la IA como herramienta para la mejora de la enseñanza, la investigación y la gestión universitaria.</a:t>
            </a:r>
            <a:endParaRPr sz="3666"/>
          </a:p>
          <a:p>
            <a:pPr indent="0" lvl="0" marL="0" rtl="0" algn="l">
              <a:lnSpc>
                <a:spcPct val="105000"/>
              </a:lnSpc>
              <a:spcBef>
                <a:spcPts val="1200"/>
              </a:spcBef>
              <a:spcAft>
                <a:spcPts val="1200"/>
              </a:spcAft>
              <a:buNone/>
            </a:pPr>
            <a:r>
              <a:rPr lang="es-AR" sz="3666"/>
              <a:t>c. Fomentar la vinculación institucional, la cooperación intersectorial y la experimentación crítica con tecnologías emergentes, en el marco de una cultura digital universitaria orientada al bien común.</a:t>
            </a:r>
            <a:br>
              <a:rPr lang="es-AR" sz="3666"/>
            </a:br>
            <a:endParaRPr sz="3666"/>
          </a:p>
        </p:txBody>
      </p:sp>
      <p:sp>
        <p:nvSpPr>
          <p:cNvPr id="51" name="Google Shape;51;p1"/>
          <p:cNvSpPr/>
          <p:nvPr>
            <p:ph idx="4" type="body"/>
          </p:nvPr>
        </p:nvSpPr>
        <p:spPr>
          <a:xfrm>
            <a:off x="1333500" y="13444592"/>
            <a:ext cx="14935200" cy="1066800"/>
          </a:xfrm>
          <a:prstGeom prst="round1Rect">
            <a:avLst>
              <a:gd fmla="val 16667" name="adj"/>
            </a:avLst>
          </a:prstGeom>
          <a:solidFill>
            <a:srgbClr val="E22084"/>
          </a:solidFill>
          <a:ln>
            <a:noFill/>
          </a:ln>
        </p:spPr>
        <p:txBody>
          <a:bodyPr anchorCtr="0" anchor="ctr" bIns="45700" lIns="365750" spcFirstLastPara="1" rIns="91425" wrap="square" tIns="45700">
            <a:normAutofit/>
          </a:bodyPr>
          <a:lstStyle/>
          <a:p>
            <a:pPr indent="0" lvl="0" marL="0" rtl="0" algn="l">
              <a:lnSpc>
                <a:spcPct val="100000"/>
              </a:lnSpc>
              <a:spcBef>
                <a:spcPts val="0"/>
              </a:spcBef>
              <a:spcAft>
                <a:spcPts val="0"/>
              </a:spcAft>
              <a:buSzPts val="4400"/>
              <a:buNone/>
            </a:pPr>
            <a:r>
              <a:rPr b="1" lang="es-AR" sz="4400">
                <a:latin typeface="Arial"/>
                <a:ea typeface="Arial"/>
                <a:cs typeface="Arial"/>
                <a:sym typeface="Arial"/>
              </a:rPr>
              <a:t>INTRODUCCIÓN</a:t>
            </a:r>
            <a:endParaRPr b="1" sz="4400">
              <a:latin typeface="Arial"/>
              <a:ea typeface="Arial"/>
              <a:cs typeface="Arial"/>
              <a:sym typeface="Arial"/>
            </a:endParaRPr>
          </a:p>
        </p:txBody>
      </p:sp>
      <p:sp>
        <p:nvSpPr>
          <p:cNvPr id="52" name="Google Shape;52;p1"/>
          <p:cNvSpPr txBox="1"/>
          <p:nvPr>
            <p:ph idx="5" type="body"/>
          </p:nvPr>
        </p:nvSpPr>
        <p:spPr>
          <a:xfrm>
            <a:off x="1333500" y="14511397"/>
            <a:ext cx="14935200" cy="8382300"/>
          </a:xfrm>
          <a:prstGeom prst="rect">
            <a:avLst/>
          </a:prstGeom>
          <a:noFill/>
          <a:ln>
            <a:noFill/>
          </a:ln>
        </p:spPr>
        <p:txBody>
          <a:bodyPr anchorCtr="0" anchor="t" bIns="45700" lIns="365750" spcFirstLastPara="1" rIns="91425" wrap="square" tIns="182875">
            <a:normAutofit lnSpcReduction="10000"/>
          </a:bodyPr>
          <a:lstStyle/>
          <a:p>
            <a:pPr indent="0" lvl="0" marL="0" rtl="0" algn="l">
              <a:lnSpc>
                <a:spcPct val="115000"/>
              </a:lnSpc>
              <a:spcBef>
                <a:spcPts val="1200"/>
              </a:spcBef>
              <a:spcAft>
                <a:spcPts val="0"/>
              </a:spcAft>
              <a:buNone/>
            </a:pPr>
            <a:r>
              <a:rPr lang="es-AR" sz="3100">
                <a:latin typeface="Arial"/>
                <a:ea typeface="Arial"/>
                <a:cs typeface="Arial"/>
                <a:sym typeface="Arial"/>
              </a:rPr>
              <a:t>En el marco del proceso de transformación digital impulsado por la UNNE, y en consonancia con los Principios de Acción de la Gestión 2022–2026, el Plan Estratégico de Desarrollo Institucional 2020–2030 (Res. N.º 451/20 CS), la Ley de Educación Superior (Art. 6°) y los lineamientos de organismos como el CIN y la UNESCO, se creó el Programa IA HUB como una respuesta institucional proactiva frente al avance acelerado de la inteligencia artificial.</a:t>
            </a:r>
            <a:endParaRPr sz="3100">
              <a:latin typeface="Arial"/>
              <a:ea typeface="Arial"/>
              <a:cs typeface="Arial"/>
              <a:sym typeface="Arial"/>
            </a:endParaRPr>
          </a:p>
          <a:p>
            <a:pPr indent="0" lvl="0" marL="0" rtl="0" algn="l">
              <a:lnSpc>
                <a:spcPct val="115000"/>
              </a:lnSpc>
              <a:spcBef>
                <a:spcPts val="1200"/>
              </a:spcBef>
              <a:spcAft>
                <a:spcPts val="0"/>
              </a:spcAft>
              <a:buNone/>
            </a:pPr>
            <a:r>
              <a:rPr lang="es-AR" sz="3100">
                <a:latin typeface="Arial"/>
                <a:ea typeface="Arial"/>
                <a:cs typeface="Arial"/>
                <a:sym typeface="Arial"/>
              </a:rPr>
              <a:t>Este p</a:t>
            </a:r>
            <a:r>
              <a:rPr lang="es-AR" sz="3100">
                <a:latin typeface="Arial"/>
                <a:ea typeface="Arial"/>
                <a:cs typeface="Arial"/>
                <a:sym typeface="Arial"/>
              </a:rPr>
              <a:t>r</a:t>
            </a:r>
            <a:r>
              <a:rPr lang="es-AR" sz="3100">
                <a:latin typeface="Arial"/>
                <a:ea typeface="Arial"/>
                <a:cs typeface="Arial"/>
                <a:sym typeface="Arial"/>
              </a:rPr>
              <a:t>ograma surge en un contexto atravesado por los efectos pospandemia, la masificación del acceso a tecnologías y la creciente necesidad de fortalecer capacidades institucionales para una adopción crítica y creativa de la IA. La pertinencia de esta iniciativa fue confirmada por una encuesta interna realizada en 2024, con más de 1300 respuestas, donde más del 70 % de la comunidad universitaria —mayoritariamente estudiantes y docentes— expresó su interés en formarse en el uso de IA con fines educativos y de productividad. </a:t>
            </a:r>
            <a:br>
              <a:rPr lang="es-AR" sz="3100">
                <a:latin typeface="Arial"/>
                <a:ea typeface="Arial"/>
                <a:cs typeface="Arial"/>
                <a:sym typeface="Arial"/>
              </a:rPr>
            </a:br>
            <a:endParaRPr sz="3100">
              <a:latin typeface="Arial"/>
              <a:ea typeface="Arial"/>
              <a:cs typeface="Arial"/>
              <a:sym typeface="Arial"/>
            </a:endParaRPr>
          </a:p>
          <a:p>
            <a:pPr indent="-330215" lvl="0" marL="533415" rtl="0" algn="l">
              <a:lnSpc>
                <a:spcPct val="100000"/>
              </a:lnSpc>
              <a:spcBef>
                <a:spcPts val="1200"/>
              </a:spcBef>
              <a:spcAft>
                <a:spcPts val="0"/>
              </a:spcAft>
              <a:buSzPts val="3200"/>
              <a:buNone/>
            </a:pPr>
            <a:r>
              <a:t/>
            </a:r>
            <a:endParaRPr sz="3800">
              <a:latin typeface="Arial"/>
              <a:ea typeface="Arial"/>
              <a:cs typeface="Arial"/>
              <a:sym typeface="Arial"/>
            </a:endParaRPr>
          </a:p>
        </p:txBody>
      </p:sp>
      <p:sp>
        <p:nvSpPr>
          <p:cNvPr id="53" name="Google Shape;53;p1"/>
          <p:cNvSpPr/>
          <p:nvPr>
            <p:ph idx="8" type="body"/>
          </p:nvPr>
        </p:nvSpPr>
        <p:spPr>
          <a:xfrm>
            <a:off x="18135600" y="5411588"/>
            <a:ext cx="14935200" cy="1066800"/>
          </a:xfrm>
          <a:prstGeom prst="round1Rect">
            <a:avLst>
              <a:gd fmla="val 16667" name="adj"/>
            </a:avLst>
          </a:prstGeom>
          <a:solidFill>
            <a:srgbClr val="E22084"/>
          </a:solidFill>
          <a:ln>
            <a:noFill/>
          </a:ln>
        </p:spPr>
        <p:txBody>
          <a:bodyPr anchorCtr="0" anchor="ctr" bIns="45700" lIns="365750" spcFirstLastPara="1" rIns="91425" wrap="square" tIns="45700">
            <a:normAutofit/>
          </a:bodyPr>
          <a:lstStyle/>
          <a:p>
            <a:pPr indent="0" lvl="0" marL="0" rtl="0" algn="l">
              <a:lnSpc>
                <a:spcPct val="100000"/>
              </a:lnSpc>
              <a:spcBef>
                <a:spcPts val="0"/>
              </a:spcBef>
              <a:spcAft>
                <a:spcPts val="0"/>
              </a:spcAft>
              <a:buSzPts val="4400"/>
              <a:buNone/>
            </a:pPr>
            <a:r>
              <a:rPr b="1" lang="es-AR" sz="4400">
                <a:latin typeface="Arial"/>
                <a:ea typeface="Arial"/>
                <a:cs typeface="Arial"/>
                <a:sym typeface="Arial"/>
              </a:rPr>
              <a:t>DESARROLLO </a:t>
            </a:r>
            <a:endParaRPr b="1" sz="4400">
              <a:latin typeface="Arial"/>
              <a:ea typeface="Arial"/>
              <a:cs typeface="Arial"/>
              <a:sym typeface="Arial"/>
            </a:endParaRPr>
          </a:p>
        </p:txBody>
      </p:sp>
      <p:sp>
        <p:nvSpPr>
          <p:cNvPr id="54" name="Google Shape;54;p1"/>
          <p:cNvSpPr txBox="1"/>
          <p:nvPr>
            <p:ph idx="9" type="body"/>
          </p:nvPr>
        </p:nvSpPr>
        <p:spPr>
          <a:xfrm>
            <a:off x="18135600" y="6478401"/>
            <a:ext cx="14935200" cy="4355700"/>
          </a:xfrm>
          <a:prstGeom prst="rect">
            <a:avLst/>
          </a:prstGeom>
          <a:noFill/>
          <a:ln>
            <a:noFill/>
          </a:ln>
        </p:spPr>
        <p:txBody>
          <a:bodyPr anchorCtr="0" anchor="t" bIns="45700" lIns="365750" spcFirstLastPara="1" rIns="91425" wrap="square" tIns="182875">
            <a:noAutofit/>
          </a:bodyPr>
          <a:lstStyle/>
          <a:p>
            <a:pPr indent="0" lvl="0" marL="0" rtl="0" algn="l">
              <a:lnSpc>
                <a:spcPct val="115000"/>
              </a:lnSpc>
              <a:spcBef>
                <a:spcPts val="1200"/>
              </a:spcBef>
              <a:spcAft>
                <a:spcPts val="0"/>
              </a:spcAft>
              <a:buNone/>
            </a:pPr>
            <a:r>
              <a:rPr lang="es-AR" sz="3000">
                <a:solidFill>
                  <a:srgbClr val="000000"/>
                </a:solidFill>
                <a:latin typeface="Arial"/>
                <a:ea typeface="Arial"/>
                <a:cs typeface="Arial"/>
                <a:sym typeface="Arial"/>
              </a:rPr>
              <a:t>El programa IA HUB surge como una estrategia institucional de la Universidad Nacional del Nordeste (UNNE) para dar respuesta a los desafíos y oportunidades que plantea la inteligencia artificial (IA) en el ámbito educativo. Su diseño se articula con el </a:t>
            </a:r>
            <a:r>
              <a:rPr b="1" lang="es-AR" sz="3000">
                <a:solidFill>
                  <a:srgbClr val="000000"/>
                </a:solidFill>
                <a:latin typeface="Arial"/>
                <a:ea typeface="Arial"/>
                <a:cs typeface="Arial"/>
                <a:sym typeface="Arial"/>
              </a:rPr>
              <a:t>Plan Estratégico de Desarrollo Institucional (PEDI 2020–2030)</a:t>
            </a:r>
            <a:r>
              <a:rPr lang="es-AR" sz="3000">
                <a:solidFill>
                  <a:srgbClr val="000000"/>
                </a:solidFill>
                <a:latin typeface="Arial"/>
                <a:ea typeface="Arial"/>
                <a:cs typeface="Arial"/>
                <a:sym typeface="Arial"/>
              </a:rPr>
              <a:t> y con los principios establecidos en la </a:t>
            </a:r>
            <a:r>
              <a:rPr b="1" lang="es-AR" sz="3000">
                <a:solidFill>
                  <a:srgbClr val="000000"/>
                </a:solidFill>
                <a:latin typeface="Arial"/>
                <a:ea typeface="Arial"/>
                <a:cs typeface="Arial"/>
                <a:sym typeface="Arial"/>
              </a:rPr>
              <a:t>Ley de Educación Superior Argentina</a:t>
            </a:r>
            <a:r>
              <a:rPr lang="es-AR" sz="3000">
                <a:solidFill>
                  <a:srgbClr val="000000"/>
                </a:solidFill>
                <a:latin typeface="Arial"/>
                <a:ea typeface="Arial"/>
                <a:cs typeface="Arial"/>
                <a:sym typeface="Arial"/>
              </a:rPr>
              <a:t>, promoviendo la innovación, la inclusión y la mejora continua de los procesos formativos.</a:t>
            </a:r>
            <a:endParaRPr sz="3000">
              <a:solidFill>
                <a:srgbClr val="000000"/>
              </a:solidFill>
              <a:latin typeface="Arial"/>
              <a:ea typeface="Arial"/>
              <a:cs typeface="Arial"/>
              <a:sym typeface="Arial"/>
            </a:endParaRPr>
          </a:p>
          <a:p>
            <a:pPr indent="0" lvl="0" marL="0" rtl="0" algn="l">
              <a:lnSpc>
                <a:spcPct val="100000"/>
              </a:lnSpc>
              <a:spcBef>
                <a:spcPts val="1200"/>
              </a:spcBef>
              <a:spcAft>
                <a:spcPts val="0"/>
              </a:spcAft>
              <a:buSzPts val="3200"/>
              <a:buNone/>
            </a:pPr>
            <a:r>
              <a:t/>
            </a:r>
            <a:endParaRPr sz="4100">
              <a:latin typeface="Arial"/>
              <a:ea typeface="Arial"/>
              <a:cs typeface="Arial"/>
              <a:sym typeface="Arial"/>
            </a:endParaRPr>
          </a:p>
        </p:txBody>
      </p:sp>
      <p:sp>
        <p:nvSpPr>
          <p:cNvPr id="55" name="Google Shape;55;p1"/>
          <p:cNvSpPr txBox="1"/>
          <p:nvPr>
            <p:ph idx="13" type="body"/>
          </p:nvPr>
        </p:nvSpPr>
        <p:spPr>
          <a:xfrm>
            <a:off x="18135600" y="10155550"/>
            <a:ext cx="14935200" cy="11905500"/>
          </a:xfrm>
          <a:prstGeom prst="rect">
            <a:avLst/>
          </a:prstGeom>
          <a:noFill/>
          <a:ln>
            <a:noFill/>
          </a:ln>
        </p:spPr>
        <p:txBody>
          <a:bodyPr anchorCtr="0" anchor="t" bIns="45700" lIns="365750" spcFirstLastPara="1" rIns="91425" wrap="square" tIns="182875">
            <a:noAutofit/>
          </a:bodyPr>
          <a:lstStyle/>
          <a:p>
            <a:pPr indent="0" lvl="0" marL="0" rtl="0" algn="l">
              <a:lnSpc>
                <a:spcPct val="115000"/>
              </a:lnSpc>
              <a:spcBef>
                <a:spcPts val="1200"/>
              </a:spcBef>
              <a:spcAft>
                <a:spcPts val="0"/>
              </a:spcAft>
              <a:buNone/>
            </a:pPr>
            <a:r>
              <a:rPr lang="es-AR" sz="3100">
                <a:solidFill>
                  <a:srgbClr val="000000"/>
                </a:solidFill>
                <a:latin typeface="Arial"/>
                <a:ea typeface="Arial"/>
                <a:cs typeface="Arial"/>
                <a:sym typeface="Arial"/>
              </a:rPr>
              <a:t>Desde su creación, IA HUB ha desplegado acciones orientadas a la </a:t>
            </a:r>
            <a:r>
              <a:rPr b="1" lang="es-AR" sz="3100">
                <a:solidFill>
                  <a:srgbClr val="000000"/>
                </a:solidFill>
                <a:latin typeface="Arial"/>
                <a:ea typeface="Arial"/>
                <a:cs typeface="Arial"/>
                <a:sym typeface="Arial"/>
              </a:rPr>
              <a:t>alfabetización en IA</a:t>
            </a:r>
            <a:r>
              <a:rPr lang="es-AR" sz="3100">
                <a:solidFill>
                  <a:srgbClr val="000000"/>
                </a:solidFill>
                <a:latin typeface="Arial"/>
                <a:ea typeface="Arial"/>
                <a:cs typeface="Arial"/>
                <a:sym typeface="Arial"/>
              </a:rPr>
              <a:t>, el desarrollo de recursos pedagógicos, la formación docente y la vinculación con organismos nacionales e internacionales. En esta línea, la realización de una encuesta institucional a más de 1100 personas evidenció un creciente interés y necesidad formativa en herramientas como ChatGPT, así como preocupaciones sobre su uso ético, su impacto en la autoría académica y la evaluación.</a:t>
            </a:r>
            <a:br>
              <a:rPr lang="es-AR" sz="3100">
                <a:solidFill>
                  <a:srgbClr val="000000"/>
                </a:solidFill>
                <a:latin typeface="Arial"/>
                <a:ea typeface="Arial"/>
                <a:cs typeface="Arial"/>
                <a:sym typeface="Arial"/>
              </a:rPr>
            </a:br>
            <a:r>
              <a:rPr lang="es-AR" sz="3100">
                <a:solidFill>
                  <a:srgbClr val="000000"/>
                </a:solidFill>
                <a:latin typeface="Arial"/>
                <a:ea typeface="Arial"/>
                <a:cs typeface="Arial"/>
                <a:sym typeface="Arial"/>
              </a:rPr>
              <a:t>A partir de estos hallazgos, IA HUB diseñó propuestas de capacitación centradas en principios de </a:t>
            </a:r>
            <a:r>
              <a:rPr b="1" lang="es-AR" sz="3100">
                <a:solidFill>
                  <a:srgbClr val="000000"/>
                </a:solidFill>
                <a:latin typeface="Arial"/>
                <a:ea typeface="Arial"/>
                <a:cs typeface="Arial"/>
                <a:sym typeface="Arial"/>
              </a:rPr>
              <a:t>uso responsable, creatividad e inclusión</a:t>
            </a:r>
            <a:r>
              <a:rPr lang="es-AR" sz="3100">
                <a:solidFill>
                  <a:srgbClr val="000000"/>
                </a:solidFill>
                <a:latin typeface="Arial"/>
                <a:ea typeface="Arial"/>
                <a:cs typeface="Arial"/>
                <a:sym typeface="Arial"/>
              </a:rPr>
              <a:t>, que dialogan directamente con las recomendaciones de la UNESCO. Tal como sostiene esta organización en su </a:t>
            </a:r>
            <a:r>
              <a:rPr i="1" lang="es-AR" sz="3100">
                <a:solidFill>
                  <a:srgbClr val="000000"/>
                </a:solidFill>
                <a:latin typeface="Arial"/>
                <a:ea typeface="Arial"/>
                <a:cs typeface="Arial"/>
                <a:sym typeface="Arial"/>
              </a:rPr>
              <a:t>Marco de competencias para estudiantes en materia de IA</a:t>
            </a:r>
            <a:r>
              <a:rPr lang="es-AR" sz="3100">
                <a:solidFill>
                  <a:srgbClr val="000000"/>
                </a:solidFill>
                <a:latin typeface="Arial"/>
                <a:ea typeface="Arial"/>
                <a:cs typeface="Arial"/>
                <a:sym typeface="Arial"/>
              </a:rPr>
              <a:t>, los sistemas educativos deben preparar a los estudiantes no sólo como usuarios, sino como </a:t>
            </a:r>
            <a:r>
              <a:rPr b="1" lang="es-AR" sz="3100">
                <a:solidFill>
                  <a:srgbClr val="000000"/>
                </a:solidFill>
                <a:latin typeface="Arial"/>
                <a:ea typeface="Arial"/>
                <a:cs typeface="Arial"/>
                <a:sym typeface="Arial"/>
              </a:rPr>
              <a:t>cocreadores críticos y éticos de tecnología</a:t>
            </a:r>
            <a:r>
              <a:rPr lang="es-AR" sz="3100">
                <a:solidFill>
                  <a:srgbClr val="000000"/>
                </a:solidFill>
                <a:latin typeface="Arial"/>
                <a:ea typeface="Arial"/>
                <a:cs typeface="Arial"/>
                <a:sym typeface="Arial"/>
              </a:rPr>
              <a:t> .</a:t>
            </a:r>
            <a:endParaRPr sz="3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s-AR" sz="3100">
                <a:solidFill>
                  <a:srgbClr val="000000"/>
                </a:solidFill>
                <a:latin typeface="Arial"/>
                <a:ea typeface="Arial"/>
                <a:cs typeface="Arial"/>
                <a:sym typeface="Arial"/>
              </a:rPr>
              <a:t>Además, se tomaron como referencia los </a:t>
            </a:r>
            <a:r>
              <a:rPr b="1" lang="es-AR" sz="3100">
                <a:solidFill>
                  <a:srgbClr val="000000"/>
                </a:solidFill>
                <a:latin typeface="Arial"/>
                <a:ea typeface="Arial"/>
                <a:cs typeface="Arial"/>
                <a:sym typeface="Arial"/>
              </a:rPr>
              <a:t>cuatro principios clave</a:t>
            </a:r>
            <a:r>
              <a:rPr lang="es-AR" sz="3100">
                <a:solidFill>
                  <a:srgbClr val="000000"/>
                </a:solidFill>
                <a:latin typeface="Arial"/>
                <a:ea typeface="Arial"/>
                <a:cs typeface="Arial"/>
                <a:sym typeface="Arial"/>
              </a:rPr>
              <a:t> del enfoque centrado en el ser humano propuesto por la UNESCO:</a:t>
            </a:r>
            <a:endParaRPr sz="3100">
              <a:solidFill>
                <a:srgbClr val="000000"/>
              </a:solidFill>
              <a:latin typeface="Arial"/>
              <a:ea typeface="Arial"/>
              <a:cs typeface="Arial"/>
              <a:sym typeface="Arial"/>
            </a:endParaRPr>
          </a:p>
          <a:p>
            <a:pPr indent="-425450" lvl="0" marL="457200" rtl="0" algn="l">
              <a:lnSpc>
                <a:spcPct val="115000"/>
              </a:lnSpc>
              <a:spcBef>
                <a:spcPts val="1200"/>
              </a:spcBef>
              <a:spcAft>
                <a:spcPts val="0"/>
              </a:spcAft>
              <a:buClr>
                <a:srgbClr val="000000"/>
              </a:buClr>
              <a:buSzPts val="3100"/>
              <a:buAutoNum type="arabicPeriod"/>
            </a:pPr>
            <a:r>
              <a:rPr lang="es-AR" sz="3100">
                <a:solidFill>
                  <a:srgbClr val="000000"/>
                </a:solidFill>
                <a:latin typeface="Arial"/>
                <a:ea typeface="Arial"/>
                <a:cs typeface="Arial"/>
                <a:sym typeface="Arial"/>
              </a:rPr>
              <a:t>La IA debe fortalecer las capacidades humanas y contribuir al desarrollo sostenible;</a:t>
            </a:r>
            <a:endParaRPr sz="3100">
              <a:solidFill>
                <a:srgbClr val="000000"/>
              </a:solidFill>
              <a:latin typeface="Arial"/>
              <a:ea typeface="Arial"/>
              <a:cs typeface="Arial"/>
              <a:sym typeface="Arial"/>
            </a:endParaRPr>
          </a:p>
          <a:p>
            <a:pPr indent="-425450" lvl="0" marL="457200" rtl="0" algn="l">
              <a:lnSpc>
                <a:spcPct val="115000"/>
              </a:lnSpc>
              <a:spcBef>
                <a:spcPts val="0"/>
              </a:spcBef>
              <a:spcAft>
                <a:spcPts val="0"/>
              </a:spcAft>
              <a:buClr>
                <a:srgbClr val="000000"/>
              </a:buClr>
              <a:buSzPts val="3100"/>
              <a:buAutoNum type="arabicPeriod"/>
            </a:pPr>
            <a:r>
              <a:rPr lang="es-AR" sz="3100">
                <a:solidFill>
                  <a:srgbClr val="000000"/>
                </a:solidFill>
                <a:latin typeface="Arial"/>
                <a:ea typeface="Arial"/>
                <a:cs typeface="Arial"/>
                <a:sym typeface="Arial"/>
              </a:rPr>
              <a:t>Su uso debe ser equitativo e inclusivo;</a:t>
            </a:r>
            <a:endParaRPr sz="3100">
              <a:solidFill>
                <a:srgbClr val="000000"/>
              </a:solidFill>
              <a:latin typeface="Arial"/>
              <a:ea typeface="Arial"/>
              <a:cs typeface="Arial"/>
              <a:sym typeface="Arial"/>
            </a:endParaRPr>
          </a:p>
          <a:p>
            <a:pPr indent="-425450" lvl="0" marL="457200" rtl="0" algn="l">
              <a:lnSpc>
                <a:spcPct val="115000"/>
              </a:lnSpc>
              <a:spcBef>
                <a:spcPts val="0"/>
              </a:spcBef>
              <a:spcAft>
                <a:spcPts val="0"/>
              </a:spcAft>
              <a:buClr>
                <a:srgbClr val="000000"/>
              </a:buClr>
              <a:buSzPts val="3100"/>
              <a:buAutoNum type="arabicPeriod"/>
            </a:pPr>
            <a:r>
              <a:rPr lang="es-AR" sz="3100">
                <a:solidFill>
                  <a:srgbClr val="000000"/>
                </a:solidFill>
                <a:latin typeface="Arial"/>
                <a:ea typeface="Arial"/>
                <a:cs typeface="Arial"/>
                <a:sym typeface="Arial"/>
              </a:rPr>
              <a:t>Los sistemas deben ser explicables, seguros y no causar daño;</a:t>
            </a:r>
            <a:endParaRPr sz="3100">
              <a:solidFill>
                <a:srgbClr val="000000"/>
              </a:solidFill>
              <a:latin typeface="Arial"/>
              <a:ea typeface="Arial"/>
              <a:cs typeface="Arial"/>
              <a:sym typeface="Arial"/>
            </a:endParaRPr>
          </a:p>
          <a:p>
            <a:pPr indent="-425450" lvl="0" marL="457200" rtl="0" algn="l">
              <a:lnSpc>
                <a:spcPct val="115000"/>
              </a:lnSpc>
              <a:spcBef>
                <a:spcPts val="0"/>
              </a:spcBef>
              <a:spcAft>
                <a:spcPts val="0"/>
              </a:spcAft>
              <a:buClr>
                <a:srgbClr val="000000"/>
              </a:buClr>
              <a:buSzPts val="3100"/>
              <a:buAutoNum type="arabicPeriod"/>
            </a:pPr>
            <a:r>
              <a:rPr lang="es-AR" sz="3100">
                <a:solidFill>
                  <a:srgbClr val="000000"/>
                </a:solidFill>
                <a:latin typeface="Arial"/>
                <a:ea typeface="Arial"/>
                <a:cs typeface="Arial"/>
                <a:sym typeface="Arial"/>
              </a:rPr>
              <a:t>El control y monitoreo deben permanecer bajo responsabilidad humana </a:t>
            </a:r>
            <a:endParaRPr sz="3100">
              <a:latin typeface="Arial"/>
              <a:ea typeface="Arial"/>
              <a:cs typeface="Arial"/>
              <a:sym typeface="Arial"/>
            </a:endParaRPr>
          </a:p>
        </p:txBody>
      </p:sp>
      <p:sp>
        <p:nvSpPr>
          <p:cNvPr id="56" name="Google Shape;56;p1"/>
          <p:cNvSpPr txBox="1"/>
          <p:nvPr>
            <p:ph idx="14" type="body"/>
          </p:nvPr>
        </p:nvSpPr>
        <p:spPr>
          <a:xfrm>
            <a:off x="18135600" y="22061050"/>
            <a:ext cx="14935200" cy="5905500"/>
          </a:xfrm>
          <a:prstGeom prst="rect">
            <a:avLst/>
          </a:prstGeom>
          <a:noFill/>
          <a:ln>
            <a:noFill/>
          </a:ln>
        </p:spPr>
        <p:txBody>
          <a:bodyPr anchorCtr="0" anchor="t" bIns="45700" lIns="91425" spcFirstLastPara="1" rIns="91425" wrap="square" tIns="182875">
            <a:noAutofit/>
          </a:bodyPr>
          <a:lstStyle/>
          <a:p>
            <a:pPr indent="0" lvl="0" marL="0" rtl="0" algn="l">
              <a:lnSpc>
                <a:spcPct val="115000"/>
              </a:lnSpc>
              <a:spcBef>
                <a:spcPts val="1200"/>
              </a:spcBef>
              <a:spcAft>
                <a:spcPts val="0"/>
              </a:spcAft>
              <a:buNone/>
            </a:pPr>
            <a:r>
              <a:rPr lang="es-AR" sz="3000">
                <a:solidFill>
                  <a:srgbClr val="000000"/>
                </a:solidFill>
                <a:latin typeface="Arial"/>
                <a:ea typeface="Arial"/>
                <a:cs typeface="Arial"/>
                <a:sym typeface="Arial"/>
              </a:rPr>
              <a:t>Asimismo, se promovieron instancias de reflexión institucional que consideran los lineamientos de la </a:t>
            </a:r>
            <a:r>
              <a:rPr i="1" lang="es-AR" sz="3000">
                <a:solidFill>
                  <a:srgbClr val="000000"/>
                </a:solidFill>
                <a:latin typeface="Arial"/>
                <a:ea typeface="Arial"/>
                <a:cs typeface="Arial"/>
                <a:sym typeface="Arial"/>
              </a:rPr>
              <a:t>Guía para el uso de IA generativa en educación e investigación</a:t>
            </a:r>
            <a:r>
              <a:rPr lang="es-AR" sz="3000">
                <a:solidFill>
                  <a:srgbClr val="000000"/>
                </a:solidFill>
                <a:latin typeface="Arial"/>
                <a:ea typeface="Arial"/>
                <a:cs typeface="Arial"/>
                <a:sym typeface="Arial"/>
              </a:rPr>
              <a:t>, donde se recomienda adoptar políticas que permitan el acceso inclusivo a programas de aprendizaje personalizados, el monitoreo responsable del progreso estudiantil y el fortalecimiento de competencias para un uso </a:t>
            </a:r>
            <a:r>
              <a:rPr b="1" lang="es-AR" sz="3000">
                <a:solidFill>
                  <a:srgbClr val="000000"/>
                </a:solidFill>
                <a:latin typeface="Arial"/>
                <a:ea typeface="Arial"/>
                <a:cs typeface="Arial"/>
                <a:sym typeface="Arial"/>
              </a:rPr>
              <a:t>ético y significativo de la IA</a:t>
            </a:r>
            <a:r>
              <a:rPr lang="es-AR" sz="3000">
                <a:solidFill>
                  <a:srgbClr val="000000"/>
                </a:solidFill>
                <a:latin typeface="Arial"/>
                <a:ea typeface="Arial"/>
                <a:cs typeface="Arial"/>
                <a:sym typeface="Arial"/>
              </a:rPr>
              <a:t> .</a:t>
            </a:r>
            <a:endParaRPr sz="3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s-AR" sz="3000">
                <a:solidFill>
                  <a:srgbClr val="000000"/>
                </a:solidFill>
                <a:latin typeface="Arial"/>
                <a:ea typeface="Arial"/>
                <a:cs typeface="Arial"/>
                <a:sym typeface="Arial"/>
              </a:rPr>
              <a:t>El programa también reconoce, como subraya la UNESCO, que la incorporación de estas tecnologías no debe estar desprovista de orientación pedagógica, para evitar que la IA debilite la autonomía intelectual. Por el contrario, su uso debe potenciar la investigación, el pensamiento crítico y la co-creación en las aulas</a:t>
            </a:r>
            <a:endParaRPr sz="3000">
              <a:solidFill>
                <a:srgbClr val="000000"/>
              </a:solidFill>
              <a:latin typeface="Arial"/>
              <a:ea typeface="Arial"/>
              <a:cs typeface="Arial"/>
              <a:sym typeface="Arial"/>
            </a:endParaRPr>
          </a:p>
          <a:p>
            <a:pPr indent="-330215" lvl="0" marL="533415" rtl="0" algn="l">
              <a:lnSpc>
                <a:spcPct val="100000"/>
              </a:lnSpc>
              <a:spcBef>
                <a:spcPts val="1200"/>
              </a:spcBef>
              <a:spcAft>
                <a:spcPts val="0"/>
              </a:spcAft>
              <a:buSzPts val="3200"/>
              <a:buNone/>
            </a:pPr>
            <a:r>
              <a:t/>
            </a:r>
            <a:endParaRPr sz="3600">
              <a:latin typeface="Arial"/>
              <a:ea typeface="Arial"/>
              <a:cs typeface="Arial"/>
              <a:sym typeface="Arial"/>
            </a:endParaRPr>
          </a:p>
        </p:txBody>
      </p:sp>
      <p:sp>
        <p:nvSpPr>
          <p:cNvPr id="57" name="Google Shape;57;p1"/>
          <p:cNvSpPr/>
          <p:nvPr>
            <p:ph idx="17" type="body"/>
          </p:nvPr>
        </p:nvSpPr>
        <p:spPr>
          <a:xfrm>
            <a:off x="34884360" y="5411588"/>
            <a:ext cx="14935200" cy="1066800"/>
          </a:xfrm>
          <a:prstGeom prst="round1Rect">
            <a:avLst>
              <a:gd fmla="val 16667" name="adj"/>
            </a:avLst>
          </a:prstGeom>
          <a:solidFill>
            <a:srgbClr val="E22084"/>
          </a:solidFill>
          <a:ln>
            <a:noFill/>
          </a:ln>
        </p:spPr>
        <p:txBody>
          <a:bodyPr anchorCtr="0" anchor="ctr" bIns="45700" lIns="365750" spcFirstLastPara="1" rIns="91425" wrap="square" tIns="45700">
            <a:normAutofit/>
          </a:bodyPr>
          <a:lstStyle/>
          <a:p>
            <a:pPr indent="0" lvl="0" marL="0" rtl="0" algn="l">
              <a:lnSpc>
                <a:spcPct val="100000"/>
              </a:lnSpc>
              <a:spcBef>
                <a:spcPts val="0"/>
              </a:spcBef>
              <a:spcAft>
                <a:spcPts val="0"/>
              </a:spcAft>
              <a:buSzPts val="4400"/>
              <a:buNone/>
            </a:pPr>
            <a:r>
              <a:rPr b="1" lang="es-AR" sz="4400">
                <a:latin typeface="Arial"/>
                <a:ea typeface="Arial"/>
                <a:cs typeface="Arial"/>
                <a:sym typeface="Arial"/>
              </a:rPr>
              <a:t>CONCLUSIONES </a:t>
            </a:r>
            <a:endParaRPr b="1" sz="4400">
              <a:latin typeface="Arial"/>
              <a:ea typeface="Arial"/>
              <a:cs typeface="Arial"/>
              <a:sym typeface="Arial"/>
            </a:endParaRPr>
          </a:p>
        </p:txBody>
      </p:sp>
      <p:sp>
        <p:nvSpPr>
          <p:cNvPr id="58" name="Google Shape;58;p1"/>
          <p:cNvSpPr txBox="1"/>
          <p:nvPr>
            <p:ph idx="18" type="body"/>
          </p:nvPr>
        </p:nvSpPr>
        <p:spPr>
          <a:xfrm>
            <a:off x="34884350" y="6478378"/>
            <a:ext cx="14935200" cy="6966300"/>
          </a:xfrm>
          <a:prstGeom prst="rect">
            <a:avLst/>
          </a:prstGeom>
          <a:noFill/>
          <a:ln>
            <a:noFill/>
          </a:ln>
        </p:spPr>
        <p:txBody>
          <a:bodyPr anchorCtr="0" anchor="t" bIns="45700" lIns="365750" spcFirstLastPara="1" rIns="91425" wrap="square" tIns="182875">
            <a:noAutofit/>
          </a:bodyPr>
          <a:lstStyle/>
          <a:p>
            <a:pPr indent="0" lvl="0" marL="0" rtl="0" algn="l">
              <a:lnSpc>
                <a:spcPct val="115000"/>
              </a:lnSpc>
              <a:spcBef>
                <a:spcPts val="0"/>
              </a:spcBef>
              <a:spcAft>
                <a:spcPts val="0"/>
              </a:spcAft>
              <a:buNone/>
            </a:pPr>
            <a:r>
              <a:rPr lang="es-AR" sz="3000">
                <a:solidFill>
                  <a:srgbClr val="000000"/>
                </a:solidFill>
                <a:latin typeface="Arial"/>
                <a:ea typeface="Arial"/>
                <a:cs typeface="Arial"/>
                <a:sym typeface="Arial"/>
              </a:rPr>
              <a:t>IA HUB representa un hito institucional en el camino hacia una universidad más innovadora, flexible y conectada con los desafíos contemporáneos de la educación superior. En menos de un año, ha logrado:</a:t>
            </a:r>
            <a:endParaRPr sz="30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s-AR" sz="3000">
                <a:solidFill>
                  <a:srgbClr val="000000"/>
                </a:solidFill>
                <a:latin typeface="Arial"/>
                <a:ea typeface="Arial"/>
                <a:cs typeface="Arial"/>
                <a:sym typeface="Arial"/>
              </a:rPr>
              <a:t>	•	Visibilizar el debate sobre IA en la agenda académica,</a:t>
            </a:r>
            <a:endParaRPr sz="30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s-AR" sz="3000">
                <a:solidFill>
                  <a:srgbClr val="000000"/>
                </a:solidFill>
                <a:latin typeface="Arial"/>
                <a:ea typeface="Arial"/>
                <a:cs typeface="Arial"/>
                <a:sym typeface="Arial"/>
              </a:rPr>
              <a:t>	•	Capacitar en el uso educativo de IA a la comunidad universitaria y en general,</a:t>
            </a:r>
            <a:endParaRPr sz="30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s-AR" sz="3000">
                <a:solidFill>
                  <a:srgbClr val="000000"/>
                </a:solidFill>
                <a:latin typeface="Arial"/>
                <a:ea typeface="Arial"/>
                <a:cs typeface="Arial"/>
                <a:sym typeface="Arial"/>
              </a:rPr>
              <a:t>	•	Producir materiales</a:t>
            </a:r>
            <a:endParaRPr sz="30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s-AR" sz="3000">
                <a:solidFill>
                  <a:srgbClr val="000000"/>
                </a:solidFill>
                <a:latin typeface="Arial"/>
                <a:ea typeface="Arial"/>
                <a:cs typeface="Arial"/>
                <a:sym typeface="Arial"/>
              </a:rPr>
              <a:t>	•	Establecer redes de colaboración que trascienden los límites institucionales.</a:t>
            </a:r>
            <a:endParaRPr sz="30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s-AR" sz="3000">
                <a:solidFill>
                  <a:srgbClr val="000000"/>
                </a:solidFill>
                <a:latin typeface="Arial"/>
                <a:ea typeface="Arial"/>
                <a:cs typeface="Arial"/>
                <a:sym typeface="Arial"/>
              </a:rPr>
              <a:t>Estas acciones se sustentan en una gobernanza participativa y en un enfoque adaptativo, pilares fundamentales del Plan Estratégico de la UNNE, que considera a la planificación y la evaluación como herramientas clave para enfrentar los desafíos del contexto actual. Tal como indica el PEDI, la universidad debe responder con responsabilidad social, compromiso con el territorio y apertura al cambio. </a:t>
            </a:r>
            <a:endParaRPr sz="3600"/>
          </a:p>
        </p:txBody>
      </p:sp>
      <p:sp>
        <p:nvSpPr>
          <p:cNvPr id="59" name="Google Shape;59;p1"/>
          <p:cNvSpPr txBox="1"/>
          <p:nvPr>
            <p:ph idx="19" type="body"/>
          </p:nvPr>
        </p:nvSpPr>
        <p:spPr>
          <a:xfrm>
            <a:off x="34854575" y="13444600"/>
            <a:ext cx="14935200" cy="6966300"/>
          </a:xfrm>
          <a:prstGeom prst="rect">
            <a:avLst/>
          </a:prstGeom>
          <a:noFill/>
          <a:ln>
            <a:noFill/>
          </a:ln>
        </p:spPr>
        <p:txBody>
          <a:bodyPr anchorCtr="0" anchor="t" bIns="45700" lIns="365750" spcFirstLastPara="1" rIns="91425" wrap="square" tIns="182875">
            <a:normAutofit/>
          </a:bodyPr>
          <a:lstStyle/>
          <a:p>
            <a:pPr indent="0" lvl="0" marL="0" rtl="0" algn="l">
              <a:lnSpc>
                <a:spcPct val="115000"/>
              </a:lnSpc>
              <a:spcBef>
                <a:spcPts val="0"/>
              </a:spcBef>
              <a:spcAft>
                <a:spcPts val="0"/>
              </a:spcAft>
              <a:buNone/>
            </a:pPr>
            <a:r>
              <a:rPr lang="es-AR" sz="3000">
                <a:solidFill>
                  <a:srgbClr val="000000"/>
                </a:solidFill>
                <a:latin typeface="Arial"/>
                <a:ea typeface="Arial"/>
                <a:cs typeface="Arial"/>
                <a:sym typeface="Arial"/>
              </a:rPr>
              <a:t>Entre los próximos pasos, se proyecta:</a:t>
            </a:r>
            <a:endParaRPr sz="30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s-AR" sz="3000">
                <a:solidFill>
                  <a:srgbClr val="000000"/>
                </a:solidFill>
                <a:latin typeface="Arial"/>
                <a:ea typeface="Arial"/>
                <a:cs typeface="Arial"/>
                <a:sym typeface="Arial"/>
              </a:rPr>
              <a:t>	•	La conformación de un equipo de gestión ampliado con representación por unidades académicas,</a:t>
            </a:r>
            <a:endParaRPr sz="30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s-AR" sz="3000">
                <a:solidFill>
                  <a:srgbClr val="000000"/>
                </a:solidFill>
                <a:latin typeface="Arial"/>
                <a:ea typeface="Arial"/>
                <a:cs typeface="Arial"/>
                <a:sym typeface="Arial"/>
              </a:rPr>
              <a:t>	•	La incorporación de un comité asesor externo con actores del ecosistema tecnológico y educativo,</a:t>
            </a:r>
            <a:endParaRPr sz="30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s-AR" sz="3000">
                <a:solidFill>
                  <a:srgbClr val="000000"/>
                </a:solidFill>
                <a:latin typeface="Arial"/>
                <a:ea typeface="Arial"/>
                <a:cs typeface="Arial"/>
                <a:sym typeface="Arial"/>
              </a:rPr>
              <a:t>	•	Y la expansión del portafolio de cursos, recursos y certificaciones digitales.</a:t>
            </a:r>
            <a:endParaRPr sz="30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s-AR" sz="3000">
                <a:solidFill>
                  <a:srgbClr val="000000"/>
                </a:solidFill>
                <a:latin typeface="Arial"/>
                <a:ea typeface="Arial"/>
                <a:cs typeface="Arial"/>
                <a:sym typeface="Arial"/>
              </a:rPr>
              <a:t>La sostenibilidad de IA HUB dependerá de su capacidad para articular saberes diversos, fomentar la apropiación institucional de la IA y consolidar un modelo de desarrollo que priorice el bien común. En este camino, la UNNE refuerza su compromiso con una educación superior de calidad, democrática y orientada al futuro.</a:t>
            </a:r>
            <a:endParaRPr sz="3600">
              <a:latin typeface="Arial"/>
              <a:ea typeface="Arial"/>
              <a:cs typeface="Arial"/>
              <a:sym typeface="Arial"/>
            </a:endParaRPr>
          </a:p>
        </p:txBody>
      </p:sp>
      <p:sp>
        <p:nvSpPr>
          <p:cNvPr id="60" name="Google Shape;60;p1"/>
          <p:cNvSpPr/>
          <p:nvPr>
            <p:ph idx="20" type="body"/>
          </p:nvPr>
        </p:nvSpPr>
        <p:spPr>
          <a:xfrm>
            <a:off x="34884360" y="22893773"/>
            <a:ext cx="14935200" cy="1066800"/>
          </a:xfrm>
          <a:prstGeom prst="round1Rect">
            <a:avLst>
              <a:gd fmla="val 16667" name="adj"/>
            </a:avLst>
          </a:prstGeom>
          <a:solidFill>
            <a:srgbClr val="E22084"/>
          </a:solidFill>
          <a:ln>
            <a:noFill/>
          </a:ln>
        </p:spPr>
        <p:txBody>
          <a:bodyPr anchorCtr="0" anchor="ctr" bIns="45700" lIns="365750" spcFirstLastPara="1" rIns="91425" wrap="square" tIns="45700">
            <a:normAutofit/>
          </a:bodyPr>
          <a:lstStyle/>
          <a:p>
            <a:pPr indent="0" lvl="0" marL="0" rtl="0" algn="l">
              <a:lnSpc>
                <a:spcPct val="100000"/>
              </a:lnSpc>
              <a:spcBef>
                <a:spcPts val="0"/>
              </a:spcBef>
              <a:spcAft>
                <a:spcPts val="0"/>
              </a:spcAft>
              <a:buSzPts val="4400"/>
              <a:buNone/>
            </a:pPr>
            <a:r>
              <a:rPr b="1" lang="es-AR" sz="4400">
                <a:latin typeface="Arial"/>
                <a:ea typeface="Arial"/>
                <a:cs typeface="Arial"/>
                <a:sym typeface="Arial"/>
              </a:rPr>
              <a:t>REFERENCIAS</a:t>
            </a:r>
            <a:endParaRPr b="1" sz="4400">
              <a:latin typeface="Arial"/>
              <a:ea typeface="Arial"/>
              <a:cs typeface="Arial"/>
              <a:sym typeface="Arial"/>
            </a:endParaRPr>
          </a:p>
        </p:txBody>
      </p:sp>
      <p:sp>
        <p:nvSpPr>
          <p:cNvPr id="61" name="Google Shape;61;p1"/>
          <p:cNvSpPr txBox="1"/>
          <p:nvPr>
            <p:ph idx="21" type="body"/>
          </p:nvPr>
        </p:nvSpPr>
        <p:spPr>
          <a:xfrm>
            <a:off x="34884360" y="23965907"/>
            <a:ext cx="14935200" cy="4000500"/>
          </a:xfrm>
          <a:prstGeom prst="rect">
            <a:avLst/>
          </a:prstGeom>
          <a:noFill/>
          <a:ln>
            <a:noFill/>
          </a:ln>
        </p:spPr>
        <p:txBody>
          <a:bodyPr anchorCtr="0" anchor="t" bIns="45700" lIns="365750" spcFirstLastPara="1" rIns="91425" wrap="square" tIns="182875">
            <a:normAutofit/>
          </a:bodyPr>
          <a:lstStyle/>
          <a:p>
            <a:pPr indent="-393700" lvl="0" marL="457200" rtl="0" algn="l">
              <a:lnSpc>
                <a:spcPct val="115000"/>
              </a:lnSpc>
              <a:spcBef>
                <a:spcPts val="1200"/>
              </a:spcBef>
              <a:spcAft>
                <a:spcPts val="0"/>
              </a:spcAft>
              <a:buClr>
                <a:srgbClr val="000000"/>
              </a:buClr>
              <a:buSzPts val="2600"/>
              <a:buFont typeface="Arial"/>
              <a:buChar char="➔"/>
            </a:pPr>
            <a:r>
              <a:rPr lang="es-AR" sz="2600">
                <a:solidFill>
                  <a:srgbClr val="000000"/>
                </a:solidFill>
                <a:latin typeface="Arial"/>
                <a:ea typeface="Arial"/>
                <a:cs typeface="Arial"/>
                <a:sym typeface="Arial"/>
              </a:rPr>
              <a:t>Universidad Nacional del Nordeste. (2020). </a:t>
            </a:r>
            <a:r>
              <a:rPr i="1" lang="es-AR" sz="2600">
                <a:solidFill>
                  <a:srgbClr val="000000"/>
                </a:solidFill>
                <a:latin typeface="Arial"/>
                <a:ea typeface="Arial"/>
                <a:cs typeface="Arial"/>
                <a:sym typeface="Arial"/>
              </a:rPr>
              <a:t>Plan Estratégico de Desarrollo Institucional 2020–2030</a:t>
            </a:r>
            <a:r>
              <a:rPr lang="es-AR" sz="2600">
                <a:solidFill>
                  <a:srgbClr val="000000"/>
                </a:solidFill>
                <a:latin typeface="Arial"/>
                <a:ea typeface="Arial"/>
                <a:cs typeface="Arial"/>
                <a:sym typeface="Arial"/>
              </a:rPr>
              <a:t>. Resolución N.º 451/20 CS.</a:t>
            </a:r>
            <a:endParaRPr sz="2600">
              <a:solidFill>
                <a:srgbClr val="000000"/>
              </a:solidFill>
              <a:latin typeface="Arial"/>
              <a:ea typeface="Arial"/>
              <a:cs typeface="Arial"/>
              <a:sym typeface="Arial"/>
            </a:endParaRPr>
          </a:p>
          <a:p>
            <a:pPr indent="-393700" lvl="0" marL="457200" rtl="0" algn="l">
              <a:lnSpc>
                <a:spcPct val="115000"/>
              </a:lnSpc>
              <a:spcBef>
                <a:spcPts val="0"/>
              </a:spcBef>
              <a:spcAft>
                <a:spcPts val="0"/>
              </a:spcAft>
              <a:buClr>
                <a:srgbClr val="000000"/>
              </a:buClr>
              <a:buSzPts val="2600"/>
              <a:buFont typeface="Arial"/>
              <a:buChar char="➔"/>
            </a:pPr>
            <a:r>
              <a:rPr lang="es-AR" sz="2600">
                <a:solidFill>
                  <a:srgbClr val="000000"/>
                </a:solidFill>
                <a:latin typeface="Arial"/>
                <a:ea typeface="Arial"/>
                <a:cs typeface="Arial"/>
                <a:sym typeface="Arial"/>
              </a:rPr>
              <a:t>Ley de Educación Superior N.º 24.521, actualizada. Argentina.gob.ar</a:t>
            </a:r>
            <a:endParaRPr sz="2600">
              <a:solidFill>
                <a:srgbClr val="000000"/>
              </a:solidFill>
              <a:latin typeface="Arial"/>
              <a:ea typeface="Arial"/>
              <a:cs typeface="Arial"/>
              <a:sym typeface="Arial"/>
            </a:endParaRPr>
          </a:p>
          <a:p>
            <a:pPr indent="-393700" lvl="0" marL="457200" rtl="0" algn="l">
              <a:lnSpc>
                <a:spcPct val="115000"/>
              </a:lnSpc>
              <a:spcBef>
                <a:spcPts val="0"/>
              </a:spcBef>
              <a:spcAft>
                <a:spcPts val="0"/>
              </a:spcAft>
              <a:buClr>
                <a:srgbClr val="000000"/>
              </a:buClr>
              <a:buSzPts val="2600"/>
              <a:buFont typeface="Arial"/>
              <a:buChar char="➔"/>
            </a:pPr>
            <a:r>
              <a:rPr lang="es-AR" sz="2600">
                <a:solidFill>
                  <a:srgbClr val="000000"/>
                </a:solidFill>
                <a:latin typeface="Arial"/>
                <a:ea typeface="Arial"/>
                <a:cs typeface="Arial"/>
                <a:sym typeface="Arial"/>
              </a:rPr>
              <a:t>SIED-UNNE. Resolución N.º 7564/2024.</a:t>
            </a:r>
            <a:endParaRPr sz="2600">
              <a:solidFill>
                <a:srgbClr val="000000"/>
              </a:solidFill>
              <a:latin typeface="Arial"/>
              <a:ea typeface="Arial"/>
              <a:cs typeface="Arial"/>
              <a:sym typeface="Arial"/>
            </a:endParaRPr>
          </a:p>
          <a:p>
            <a:pPr indent="-393700" lvl="0" marL="457200" rtl="0" algn="l">
              <a:lnSpc>
                <a:spcPct val="115000"/>
              </a:lnSpc>
              <a:spcBef>
                <a:spcPts val="0"/>
              </a:spcBef>
              <a:spcAft>
                <a:spcPts val="0"/>
              </a:spcAft>
              <a:buClr>
                <a:srgbClr val="000000"/>
              </a:buClr>
              <a:buSzPts val="2600"/>
              <a:buFont typeface="Arial"/>
              <a:buChar char="➔"/>
            </a:pPr>
            <a:r>
              <a:rPr lang="es-AR" sz="2600">
                <a:solidFill>
                  <a:srgbClr val="000000"/>
                </a:solidFill>
                <a:latin typeface="Arial"/>
                <a:ea typeface="Arial"/>
                <a:cs typeface="Arial"/>
                <a:sym typeface="Arial"/>
              </a:rPr>
              <a:t>Programa IA HUB. Datos internos y encuesta institucional 2024.</a:t>
            </a:r>
            <a:endParaRPr sz="2600">
              <a:solidFill>
                <a:srgbClr val="000000"/>
              </a:solidFill>
              <a:latin typeface="Arial"/>
              <a:ea typeface="Arial"/>
              <a:cs typeface="Arial"/>
              <a:sym typeface="Arial"/>
            </a:endParaRPr>
          </a:p>
          <a:p>
            <a:pPr indent="-393700" lvl="0" marL="457200" rtl="0" algn="l">
              <a:lnSpc>
                <a:spcPct val="115000"/>
              </a:lnSpc>
              <a:spcBef>
                <a:spcPts val="0"/>
              </a:spcBef>
              <a:spcAft>
                <a:spcPts val="0"/>
              </a:spcAft>
              <a:buClr>
                <a:srgbClr val="000000"/>
              </a:buClr>
              <a:buSzPts val="2600"/>
              <a:buFont typeface="Arial"/>
              <a:buChar char="➔"/>
            </a:pPr>
            <a:r>
              <a:rPr lang="es-AR" sz="2600">
                <a:solidFill>
                  <a:srgbClr val="000000"/>
                </a:solidFill>
                <a:latin typeface="Arial"/>
                <a:ea typeface="Arial"/>
                <a:cs typeface="Arial"/>
                <a:sym typeface="Arial"/>
              </a:rPr>
              <a:t>UNESCO (2019). </a:t>
            </a:r>
            <a:r>
              <a:rPr i="1" lang="es-AR" sz="2600">
                <a:solidFill>
                  <a:srgbClr val="000000"/>
                </a:solidFill>
                <a:latin typeface="Arial"/>
                <a:ea typeface="Arial"/>
                <a:cs typeface="Arial"/>
                <a:sym typeface="Arial"/>
              </a:rPr>
              <a:t>Recomendación sobre la Ética de la Inteligencia Artificial</a:t>
            </a:r>
            <a:r>
              <a:rPr lang="es-AR" sz="2600">
                <a:solidFill>
                  <a:srgbClr val="000000"/>
                </a:solidFill>
                <a:latin typeface="Arial"/>
                <a:ea typeface="Arial"/>
                <a:cs typeface="Arial"/>
                <a:sym typeface="Arial"/>
              </a:rPr>
              <a:t>.</a:t>
            </a:r>
            <a:endParaRPr sz="2600">
              <a:solidFill>
                <a:srgbClr val="000000"/>
              </a:solidFill>
              <a:latin typeface="Arial"/>
              <a:ea typeface="Arial"/>
              <a:cs typeface="Arial"/>
              <a:sym typeface="Arial"/>
            </a:endParaRPr>
          </a:p>
          <a:p>
            <a:pPr indent="-393700" lvl="0" marL="457200" rtl="0" algn="l">
              <a:lnSpc>
                <a:spcPct val="115000"/>
              </a:lnSpc>
              <a:spcBef>
                <a:spcPts val="0"/>
              </a:spcBef>
              <a:spcAft>
                <a:spcPts val="0"/>
              </a:spcAft>
              <a:buClr>
                <a:srgbClr val="000000"/>
              </a:buClr>
              <a:buSzPts val="2600"/>
              <a:buFont typeface="Arial"/>
              <a:buChar char="➔"/>
            </a:pPr>
            <a:r>
              <a:rPr lang="es-AR" sz="2600">
                <a:solidFill>
                  <a:srgbClr val="000000"/>
                </a:solidFill>
                <a:latin typeface="Arial"/>
                <a:ea typeface="Arial"/>
                <a:cs typeface="Arial"/>
                <a:sym typeface="Arial"/>
              </a:rPr>
              <a:t>CIN. Documentos y recomendaciones sobre IA en Educación Superior.</a:t>
            </a:r>
            <a:endParaRPr sz="4700">
              <a:latin typeface="Arial"/>
              <a:ea typeface="Arial"/>
              <a:cs typeface="Arial"/>
              <a:sym typeface="Arial"/>
            </a:endParaRPr>
          </a:p>
        </p:txBody>
      </p:sp>
      <p:sp>
        <p:nvSpPr>
          <p:cNvPr id="62" name="Google Shape;62;p1"/>
          <p:cNvSpPr txBox="1"/>
          <p:nvPr>
            <p:ph idx="1" type="body"/>
          </p:nvPr>
        </p:nvSpPr>
        <p:spPr>
          <a:xfrm>
            <a:off x="34854572" y="3578312"/>
            <a:ext cx="16919074" cy="60985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2800"/>
              <a:buNone/>
            </a:pPr>
            <a:r>
              <a:rPr b="1" lang="es-AR">
                <a:solidFill>
                  <a:schemeClr val="dk1"/>
                </a:solidFill>
              </a:rPr>
              <a:t>PERTENENCIA  </a:t>
            </a:r>
            <a:r>
              <a:rPr lang="es-AR"/>
              <a:t>      UNIVERSIDAD NACIONAL DEL NORDESTE </a:t>
            </a:r>
            <a:endParaRPr/>
          </a:p>
        </p:txBody>
      </p:sp>
      <p:sp>
        <p:nvSpPr>
          <p:cNvPr id="63" name="Google Shape;63;p1"/>
          <p:cNvSpPr/>
          <p:nvPr/>
        </p:nvSpPr>
        <p:spPr>
          <a:xfrm>
            <a:off x="816641" y="3355848"/>
            <a:ext cx="2022886" cy="92535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6000"/>
              <a:buFont typeface="Arial"/>
              <a:buNone/>
            </a:pPr>
            <a:r>
              <a:t/>
            </a:r>
            <a:endParaRPr b="0" i="0" sz="6000" u="none" cap="none" strike="noStrike">
              <a:solidFill>
                <a:srgbClr val="FFCE3A"/>
              </a:solidFill>
              <a:latin typeface="Calibri"/>
              <a:ea typeface="Calibri"/>
              <a:cs typeface="Calibri"/>
              <a:sym typeface="Calibri"/>
            </a:endParaRPr>
          </a:p>
        </p:txBody>
      </p:sp>
      <p:sp>
        <p:nvSpPr>
          <p:cNvPr id="64" name="Google Shape;64;p1"/>
          <p:cNvSpPr txBox="1"/>
          <p:nvPr>
            <p:ph idx="1" type="body"/>
          </p:nvPr>
        </p:nvSpPr>
        <p:spPr>
          <a:xfrm>
            <a:off x="1066780" y="3559278"/>
            <a:ext cx="32433986" cy="80843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2800"/>
              <a:buNone/>
            </a:pPr>
            <a:r>
              <a:rPr b="1" lang="es-AR">
                <a:solidFill>
                  <a:schemeClr val="dk1"/>
                </a:solidFill>
              </a:rPr>
              <a:t>AUTORES       </a:t>
            </a:r>
            <a:r>
              <a:rPr lang="es-AR"/>
              <a:t>Autor 1: Rocio D. Alcaraz, </a:t>
            </a:r>
            <a:r>
              <a:rPr lang="es-AR" u="sng">
                <a:solidFill>
                  <a:schemeClr val="hlink"/>
                </a:solidFill>
                <a:hlinkClick r:id="rId4"/>
              </a:rPr>
              <a:t>rociodalcaraz1@gmail.com</a:t>
            </a:r>
            <a:r>
              <a:rPr lang="es-AR"/>
              <a:t> / Autor 2: Ricardo D. Ojeda, </a:t>
            </a:r>
            <a:r>
              <a:rPr lang="es-AR" u="sng">
                <a:solidFill>
                  <a:schemeClr val="hlink"/>
                </a:solidFill>
                <a:hlinkClick r:id="rId5"/>
              </a:rPr>
              <a:t>profrd.ojeda@gmail.com</a:t>
            </a:r>
            <a:r>
              <a:rPr lang="es-AR"/>
              <a:t> </a:t>
            </a:r>
            <a:endParaRPr/>
          </a:p>
        </p:txBody>
      </p:sp>
      <p:sp>
        <p:nvSpPr>
          <p:cNvPr id="65" name="Google Shape;65;p1"/>
          <p:cNvSpPr txBox="1"/>
          <p:nvPr/>
        </p:nvSpPr>
        <p:spPr>
          <a:xfrm>
            <a:off x="4628025" y="600650"/>
            <a:ext cx="38511900" cy="220020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chemeClr val="lt1"/>
              </a:buClr>
              <a:buSzPts val="8200"/>
              <a:buFont typeface="Arial"/>
              <a:buNone/>
            </a:pPr>
            <a:r>
              <a:rPr b="1" lang="es-AR" sz="8200">
                <a:solidFill>
                  <a:schemeClr val="lt1"/>
                </a:solidFill>
              </a:rPr>
              <a:t>Los </a:t>
            </a:r>
            <a:r>
              <a:rPr b="1" lang="es-AR" sz="8200">
                <a:solidFill>
                  <a:schemeClr val="lt1"/>
                </a:solidFill>
              </a:rPr>
              <a:t>desafíos</a:t>
            </a:r>
            <a:r>
              <a:rPr b="1" lang="es-AR" sz="8200">
                <a:solidFill>
                  <a:schemeClr val="lt1"/>
                </a:solidFill>
              </a:rPr>
              <a:t> de la Inteligencia Artificial en la Educación Superior: El programa IA HUB</a:t>
            </a:r>
            <a:endParaRPr b="1" i="0" sz="8200" u="none" cap="none" strike="noStrike">
              <a:solidFill>
                <a:schemeClr val="lt1"/>
              </a:solidFill>
              <a:latin typeface="Arial"/>
              <a:ea typeface="Arial"/>
              <a:cs typeface="Arial"/>
              <a:sym typeface="Arial"/>
            </a:endParaRPr>
          </a:p>
        </p:txBody>
      </p:sp>
      <p:pic>
        <p:nvPicPr>
          <p:cNvPr id="66" name="Google Shape;66;p1" title="IMG_0977.jpg"/>
          <p:cNvPicPr preferRelativeResize="0"/>
          <p:nvPr/>
        </p:nvPicPr>
        <p:blipFill>
          <a:blip r:embed="rId6">
            <a:alphaModFix/>
          </a:blip>
          <a:stretch>
            <a:fillRect/>
          </a:stretch>
        </p:blipFill>
        <p:spPr>
          <a:xfrm>
            <a:off x="4628026" y="21815600"/>
            <a:ext cx="8000983" cy="600074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2013-04-05T20:27:31Z</dcterms:created>
  <dc:creator>Summer</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