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8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31" autoAdjust="0"/>
  </p:normalViewPr>
  <p:slideViewPr>
    <p:cSldViewPr snapToGrid="0">
      <p:cViewPr varScale="1">
        <p:scale>
          <a:sx n="16" d="100"/>
          <a:sy n="16" d="100"/>
        </p:scale>
        <p:origin x="87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2892995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extLst>
      <p:ext uri="{BB962C8B-B14F-4D97-AF65-F5344CB8AC3E}">
        <p14:creationId xmlns:p14="http://schemas.microsoft.com/office/powerpoint/2010/main" val="2406889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18" Type="http://schemas.openxmlformats.org/officeDocument/2006/relationships/image" Target="../media/image14.png"/><Relationship Id="rId26" Type="http://schemas.openxmlformats.org/officeDocument/2006/relationships/hyperlink" Target="https://leonardo.ai/" TargetMode="External"/><Relationship Id="rId3" Type="http://schemas.openxmlformats.org/officeDocument/2006/relationships/image" Target="../media/image1.png"/><Relationship Id="rId21" Type="http://schemas.openxmlformats.org/officeDocument/2006/relationships/image" Target="../media/image17.png"/><Relationship Id="rId7" Type="http://schemas.microsoft.com/office/2007/relationships/hdphoto" Target="../media/hdphoto1.wdp"/><Relationship Id="rId12" Type="http://schemas.openxmlformats.org/officeDocument/2006/relationships/image" Target="../media/image9.png"/><Relationship Id="rId17" Type="http://schemas.openxmlformats.org/officeDocument/2006/relationships/image" Target="../media/image13.png"/><Relationship Id="rId25" Type="http://schemas.openxmlformats.org/officeDocument/2006/relationships/hyperlink" Target="https://www.luzia.com/" TargetMode="External"/><Relationship Id="rId2" Type="http://schemas.openxmlformats.org/officeDocument/2006/relationships/notesSlide" Target="../notesSlides/notesSlide1.xml"/><Relationship Id="rId16" Type="http://schemas.microsoft.com/office/2007/relationships/hdphoto" Target="../media/hdphoto2.wdp"/><Relationship Id="rId20"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24" Type="http://schemas.openxmlformats.org/officeDocument/2006/relationships/hyperlink" Target="https://gemini.google.com/" TargetMode="External"/><Relationship Id="rId5" Type="http://schemas.openxmlformats.org/officeDocument/2006/relationships/image" Target="../media/image3.png"/><Relationship Id="rId15" Type="http://schemas.openxmlformats.org/officeDocument/2006/relationships/image" Target="../media/image12.png"/><Relationship Id="rId23" Type="http://schemas.openxmlformats.org/officeDocument/2006/relationships/hyperlink" Target="https://claude.ai/" TargetMode="External"/><Relationship Id="rId10" Type="http://schemas.openxmlformats.org/officeDocument/2006/relationships/image" Target="../media/image7.png"/><Relationship Id="rId19"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image" Target="../media/image11.png"/><Relationship Id="rId22" Type="http://schemas.openxmlformats.org/officeDocument/2006/relationships/hyperlink" Target="https://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29" name="Imagen 28"/>
          <p:cNvPicPr>
            <a:picLocks noChangeAspect="1"/>
          </p:cNvPicPr>
          <p:nvPr/>
        </p:nvPicPr>
        <p:blipFill>
          <a:blip r:embed="rId3"/>
          <a:stretch>
            <a:fillRect/>
          </a:stretch>
        </p:blipFill>
        <p:spPr>
          <a:xfrm>
            <a:off x="34937700" y="8400287"/>
            <a:ext cx="3616171" cy="2386587"/>
          </a:xfrm>
          <a:prstGeom prst="ellipse">
            <a:avLst/>
          </a:prstGeom>
          <a:ln>
            <a:noFill/>
          </a:ln>
          <a:effectLst>
            <a:softEdge rad="112500"/>
          </a:effectLst>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6000" dirty="0">
                <a:solidFill>
                  <a:srgbClr val="FFCE3A"/>
                </a:solidFill>
                <a:latin typeface="Arial"/>
                <a:ea typeface="Arial"/>
                <a:cs typeface="Arial"/>
                <a:sym typeface="Arial"/>
              </a:rPr>
              <a:t>EJE</a:t>
            </a:r>
            <a:br>
              <a:rPr lang="es-AR" sz="6000" dirty="0">
                <a:solidFill>
                  <a:srgbClr val="FFCE3A"/>
                </a:solidFill>
                <a:latin typeface="Arial"/>
                <a:ea typeface="Arial"/>
                <a:cs typeface="Arial"/>
                <a:sym typeface="Arial"/>
              </a:rPr>
            </a:br>
            <a:r>
              <a:rPr lang="es-AR" sz="6000" dirty="0">
                <a:solidFill>
                  <a:srgbClr val="FFCE3A"/>
                </a:solidFill>
                <a:latin typeface="Arial"/>
                <a:ea typeface="Arial"/>
                <a:cs typeface="Arial"/>
                <a:sym typeface="Arial"/>
              </a:rPr>
              <a:t>12</a:t>
            </a:r>
            <a:endParaRPr sz="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49543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PALABRAS CLAVES</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021188"/>
            <a:ext cx="14935200" cy="2911797"/>
          </a:xfrm>
          <a:prstGeom prst="rect">
            <a:avLst/>
          </a:prstGeom>
          <a:noFill/>
          <a:ln>
            <a:noFill/>
          </a:ln>
        </p:spPr>
        <p:txBody>
          <a:bodyPr spcFirstLastPara="1" wrap="square" lIns="365750" tIns="182875" rIns="91425" bIns="45700" anchor="t" anchorCtr="0">
            <a:normAutofit/>
          </a:bodyPr>
          <a:lstStyle/>
          <a:p>
            <a:pPr marL="203200" lvl="0" indent="0">
              <a:spcBef>
                <a:spcPts val="1200"/>
              </a:spcBef>
              <a:buSzPts val="3200"/>
              <a:buNone/>
            </a:pPr>
            <a:r>
              <a:rPr lang="es-419" sz="3600" dirty="0">
                <a:latin typeface="+mn-lt"/>
              </a:rPr>
              <a:t>Criminalística - Inteligencia Artificial - Trabajo Final</a:t>
            </a:r>
            <a:br>
              <a:rPr lang="es-419" sz="3200" dirty="0"/>
            </a:br>
            <a:endParaRPr sz="3200" dirty="0">
              <a:latin typeface="Arial"/>
              <a:ea typeface="Arial"/>
              <a:cs typeface="Arial"/>
              <a:sym typeface="Arial"/>
            </a:endParaRPr>
          </a:p>
        </p:txBody>
      </p:sp>
      <p:sp>
        <p:nvSpPr>
          <p:cNvPr id="51" name="Google Shape;51;p1"/>
          <p:cNvSpPr>
            <a:spLocks noGrp="1"/>
          </p:cNvSpPr>
          <p:nvPr>
            <p:ph type="body" idx="4"/>
          </p:nvPr>
        </p:nvSpPr>
        <p:spPr>
          <a:xfrm>
            <a:off x="1333500" y="121491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3215993"/>
            <a:ext cx="14935200" cy="13455014"/>
          </a:xfrm>
          <a:prstGeom prst="rect">
            <a:avLst/>
          </a:prstGeom>
          <a:noFill/>
          <a:ln>
            <a:noFill/>
          </a:ln>
        </p:spPr>
        <p:txBody>
          <a:bodyPr spcFirstLastPara="1" wrap="square" lIns="365750" tIns="182875" rIns="91425" bIns="45700" anchor="t" anchorCtr="0">
            <a:normAutofit/>
          </a:bodyPr>
          <a:lstStyle/>
          <a:p>
            <a:pPr marL="21146" indent="0" algn="just">
              <a:buNone/>
            </a:pPr>
            <a:r>
              <a:rPr lang="es-419" sz="3600" dirty="0">
                <a:latin typeface="+mn-lt"/>
              </a:rPr>
              <a:t>En el contexto actual de constante evolución tecnológica, el trabajo del Criminalísta exige conocimientos técnicos-cientíicos y la capacidad de integrar herramientas digitales que de manera complementaria,  potencia el análisis, la reconstrucción, la documentación de la escena del hecho. En este sentido, para la labor del Perito, el uso estratégico de la IA aporta un nuevo abordaje del lugar del hecho, permite simular escenarios, visualizar posibles dinámicas y contrastar hipótesis sumado a la posibilidad de realizar un trabajo colaborativo de calidad y precisión.</a:t>
            </a:r>
          </a:p>
        </p:txBody>
      </p:sp>
      <p:sp>
        <p:nvSpPr>
          <p:cNvPr id="53" name="Google Shape;53;p1"/>
          <p:cNvSpPr>
            <a:spLocks noGrp="1"/>
          </p:cNvSpPr>
          <p:nvPr>
            <p:ph type="body" idx="8"/>
          </p:nvPr>
        </p:nvSpPr>
        <p:spPr>
          <a:xfrm>
            <a:off x="18135600" y="49543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021188"/>
            <a:ext cx="14935200" cy="4000500"/>
          </a:xfrm>
          <a:prstGeom prst="rect">
            <a:avLst/>
          </a:prstGeom>
          <a:noFill/>
          <a:ln>
            <a:noFill/>
          </a:ln>
        </p:spPr>
        <p:txBody>
          <a:bodyPr spcFirstLastPara="1" wrap="square" lIns="365750" tIns="182875" rIns="91425" bIns="45700" anchor="t" anchorCtr="0">
            <a:noAutofit/>
          </a:bodyPr>
          <a:lstStyle/>
          <a:p>
            <a:pPr marL="176213" lvl="0" indent="26988" algn="just">
              <a:spcBef>
                <a:spcPts val="0"/>
              </a:spcBef>
              <a:buSzPts val="3200"/>
              <a:buNone/>
            </a:pPr>
            <a:r>
              <a:rPr lang="es-419" sz="4000" b="1" dirty="0">
                <a:latin typeface="+mj-lt"/>
              </a:rPr>
              <a:t>Metodología</a:t>
            </a:r>
            <a:br>
              <a:rPr lang="es-419" sz="4000" b="1" dirty="0">
                <a:latin typeface="+mj-lt"/>
              </a:rPr>
            </a:br>
            <a:r>
              <a:rPr lang="es-419" sz="3600" dirty="0">
                <a:latin typeface="+mn-lt"/>
              </a:rPr>
              <a:t>En la construcción del Trabajo Integrador Final (TIF), los estudiantes abordaron una propuesta pedagógica que los situó en el rol activo de futuros peritos criminalistas.</a:t>
            </a:r>
          </a:p>
          <a:p>
            <a:pPr marL="176213" lvl="0" indent="26988" algn="just">
              <a:spcBef>
                <a:spcPts val="0"/>
              </a:spcBef>
              <a:buSzPts val="3200"/>
              <a:buNone/>
            </a:pPr>
            <a:r>
              <a:rPr lang="es-419" sz="3600" dirty="0">
                <a:latin typeface="+mn-lt"/>
              </a:rPr>
              <a:t>Mediante la investigación y reconstrucción de un lugar del hecho simulado, pusieron en práctica saberes fundamentales de la Criminalística, tales como: la observación registros gráficos precisos, la sistematización y análisis de la información:</a:t>
            </a:r>
            <a:endParaRPr sz="3600" dirty="0">
              <a:latin typeface="+mn-lt"/>
              <a:ea typeface="Arial"/>
              <a:cs typeface="Arial"/>
              <a:sym typeface="Arial"/>
            </a:endParaRPr>
          </a:p>
        </p:txBody>
      </p:sp>
      <p:sp>
        <p:nvSpPr>
          <p:cNvPr id="56" name="Google Shape;56;p1"/>
          <p:cNvSpPr txBox="1">
            <a:spLocks noGrp="1"/>
          </p:cNvSpPr>
          <p:nvPr>
            <p:ph type="body" idx="14"/>
          </p:nvPr>
        </p:nvSpPr>
        <p:spPr>
          <a:xfrm>
            <a:off x="18135600" y="18454257"/>
            <a:ext cx="14935200" cy="9054949"/>
          </a:xfrm>
          <a:prstGeom prst="rect">
            <a:avLst/>
          </a:prstGeom>
          <a:noFill/>
          <a:ln>
            <a:noFill/>
          </a:ln>
        </p:spPr>
        <p:txBody>
          <a:bodyPr spcFirstLastPara="1" wrap="square" lIns="91425" tIns="182875" rIns="91425" bIns="45700" anchor="t" anchorCtr="0">
            <a:normAutofit/>
          </a:bodyPr>
          <a:lstStyle/>
          <a:p>
            <a:pPr marL="21146" indent="0" algn="ctr">
              <a:spcBef>
                <a:spcPts val="0"/>
              </a:spcBef>
              <a:buNone/>
            </a:pPr>
            <a:r>
              <a:rPr lang="es-419" sz="4000" b="1" dirty="0">
                <a:latin typeface="+mj-lt"/>
              </a:rPr>
              <a:t>Resultados</a:t>
            </a:r>
            <a:endParaRPr lang="es-419" sz="4000" dirty="0">
              <a:latin typeface="+mj-lt"/>
            </a:endParaRPr>
          </a:p>
          <a:p>
            <a:pPr algn="just">
              <a:spcBef>
                <a:spcPts val="0"/>
              </a:spcBef>
            </a:pPr>
            <a:r>
              <a:rPr lang="es-419" sz="3600" dirty="0">
                <a:latin typeface="+mn-lt"/>
              </a:rPr>
              <a:t>Incorporación de  herramientas de IA generativa como recurso complementario.</a:t>
            </a:r>
          </a:p>
          <a:p>
            <a:pPr algn="just">
              <a:spcBef>
                <a:spcPts val="0"/>
              </a:spcBef>
            </a:pPr>
            <a:r>
              <a:rPr lang="es-419" sz="3600" dirty="0">
                <a:latin typeface="+mn-lt"/>
              </a:rPr>
              <a:t>Nuevas formas de representación  y reconstrucción  digital.</a:t>
            </a:r>
          </a:p>
          <a:p>
            <a:pPr algn="just">
              <a:spcBef>
                <a:spcPts val="0"/>
              </a:spcBef>
            </a:pPr>
            <a:r>
              <a:rPr lang="es-419" sz="3600" dirty="0">
                <a:latin typeface="+mn-lt"/>
              </a:rPr>
              <a:t>Contrastación con sus propios registros (fotografías, croquis, observaciones</a:t>
            </a:r>
            <a:r>
              <a:rPr lang="es-ES" sz="3600" dirty="0">
                <a:solidFill>
                  <a:schemeClr val="tx1"/>
                </a:solidFill>
                <a:latin typeface="+mn-lt"/>
              </a:rPr>
              <a:t>)</a:t>
            </a:r>
            <a:endParaRPr sz="3600" dirty="0">
              <a:solidFill>
                <a:schemeClr val="tx1"/>
              </a:solidFill>
              <a:latin typeface="+mn-lt"/>
              <a:ea typeface="Arial"/>
              <a:cs typeface="Arial"/>
              <a:sym typeface="Arial"/>
            </a:endParaRPr>
          </a:p>
        </p:txBody>
      </p:sp>
      <p:sp>
        <p:nvSpPr>
          <p:cNvPr id="57" name="Google Shape;57;p1"/>
          <p:cNvSpPr>
            <a:spLocks noGrp="1"/>
          </p:cNvSpPr>
          <p:nvPr>
            <p:ph type="body" idx="17"/>
          </p:nvPr>
        </p:nvSpPr>
        <p:spPr>
          <a:xfrm>
            <a:off x="34884360" y="49543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CONCLUSIONES </a:t>
            </a:r>
            <a:endParaRPr sz="4400" b="1" dirty="0">
              <a:latin typeface="Arial"/>
              <a:ea typeface="Arial"/>
              <a:cs typeface="Arial"/>
              <a:sym typeface="Arial"/>
            </a:endParaRPr>
          </a:p>
        </p:txBody>
      </p:sp>
      <p:sp>
        <p:nvSpPr>
          <p:cNvPr id="58" name="Google Shape;58;p1"/>
          <p:cNvSpPr txBox="1">
            <a:spLocks noGrp="1"/>
          </p:cNvSpPr>
          <p:nvPr>
            <p:ph type="body" idx="18"/>
          </p:nvPr>
        </p:nvSpPr>
        <p:spPr>
          <a:xfrm>
            <a:off x="34884360" y="6021187"/>
            <a:ext cx="14935200" cy="16410052"/>
          </a:xfrm>
          <a:prstGeom prst="rect">
            <a:avLst/>
          </a:prstGeom>
          <a:noFill/>
          <a:ln>
            <a:noFill/>
          </a:ln>
        </p:spPr>
        <p:txBody>
          <a:bodyPr spcFirstLastPara="1" wrap="square" lIns="365750" tIns="182875" rIns="91425" bIns="45700" anchor="t" anchorCtr="0">
            <a:normAutofit/>
          </a:bodyPr>
          <a:lstStyle/>
          <a:p>
            <a:pPr marL="21146" indent="0" algn="just">
              <a:buNone/>
            </a:pPr>
            <a:r>
              <a:rPr lang="es-419" sz="3600" dirty="0">
                <a:latin typeface="+mn-lt"/>
              </a:rPr>
              <a:t>La incorporación de la tecnología y la inteligencia artificial en el campo forense representa una herramienta poderosa que complementa, amplía y potencia el trabajo del perito sin reemplazar su rol fundamental</a:t>
            </a:r>
          </a:p>
        </p:txBody>
      </p:sp>
      <p:sp>
        <p:nvSpPr>
          <p:cNvPr id="60" name="Google Shape;60;p1"/>
          <p:cNvSpPr>
            <a:spLocks noGrp="1"/>
          </p:cNvSpPr>
          <p:nvPr>
            <p:ph type="body" idx="20"/>
          </p:nvPr>
        </p:nvSpPr>
        <p:spPr>
          <a:xfrm>
            <a:off x="34884360" y="2243657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REFERENCIAS</a:t>
            </a:r>
            <a:endParaRPr sz="4400" b="1"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Instituto de Ciencias Criminalísticas y Criminología – Universidad Nacional del Nordeste</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807700" y="3559278"/>
            <a:ext cx="34457660" cy="808432"/>
          </a:xfrm>
          <a:prstGeom prst="rect">
            <a:avLst/>
          </a:prstGeom>
          <a:noFill/>
          <a:ln>
            <a:noFill/>
          </a:ln>
        </p:spPr>
        <p:txBody>
          <a:bodyPr spcFirstLastPara="1" wrap="square" lIns="91425" tIns="45700" rIns="91425" bIns="45700" anchor="t" anchorCtr="0">
            <a:noAutofit/>
          </a:bodyPr>
          <a:lstStyle/>
          <a:p>
            <a:r>
              <a:rPr lang="es-AR" b="1" dirty="0">
                <a:solidFill>
                  <a:schemeClr val="dk1"/>
                </a:solidFill>
              </a:rPr>
              <a:t>AUTORES       </a:t>
            </a:r>
            <a:r>
              <a:rPr lang="es-AR" dirty="0"/>
              <a:t>Autor 1 </a:t>
            </a:r>
            <a:r>
              <a:rPr lang="es-419" dirty="0"/>
              <a:t>Ingrid Geraldine Melis, ingrid.melis@comunidad.unne.edu.ar</a:t>
            </a:r>
            <a:r>
              <a:rPr lang="es-AR" dirty="0"/>
              <a:t> /  Autor 2 </a:t>
            </a:r>
            <a:r>
              <a:rPr lang="es-419" dirty="0"/>
              <a:t>Rita Marianela Insaurralde, rita.insaurralde@comunidad.unne.edu.ar</a:t>
            </a:r>
            <a:r>
              <a:rPr lang="es-AR" dirty="0"/>
              <a:t> / Autor 3 </a:t>
            </a:r>
            <a:r>
              <a:rPr lang="es-419" dirty="0"/>
              <a:t>Máximo Ibáñez, maximo.ibanez@comunidad.unne.edu.ar</a:t>
            </a:r>
            <a:endParaRPr lang="es-A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algn="ctr">
              <a:lnSpc>
                <a:spcPct val="90000"/>
              </a:lnSpc>
              <a:buClr>
                <a:schemeClr val="lt1"/>
              </a:buClr>
              <a:buSzPts val="8200"/>
            </a:pPr>
            <a:r>
              <a:rPr lang="es-419" sz="8200" b="1" dirty="0">
                <a:solidFill>
                  <a:schemeClr val="lt1"/>
                </a:solidFill>
              </a:rPr>
              <a:t>La Inteligencia Artificial como Recurso Didáctico en la Formación Criminalística: Aplicaciones en el Trabajo Final Integrador</a:t>
            </a:r>
            <a:endParaRPr sz="8200" b="1" i="0" u="none" strike="noStrike" cap="none" dirty="0">
              <a:solidFill>
                <a:schemeClr val="lt1"/>
              </a:solidFill>
              <a:latin typeface="Arial"/>
              <a:ea typeface="Arial"/>
              <a:cs typeface="Arial"/>
              <a:sym typeface="Arial"/>
            </a:endParaRPr>
          </a:p>
        </p:txBody>
      </p:sp>
      <p:sp>
        <p:nvSpPr>
          <p:cNvPr id="24" name="Google Shape;49;p1"/>
          <p:cNvSpPr>
            <a:spLocks noGrp="1"/>
          </p:cNvSpPr>
          <p:nvPr>
            <p:ph type="body" idx="2"/>
          </p:nvPr>
        </p:nvSpPr>
        <p:spPr>
          <a:xfrm>
            <a:off x="1345224" y="7433817"/>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25" name="Google Shape;50;p1"/>
          <p:cNvSpPr txBox="1">
            <a:spLocks noGrp="1"/>
          </p:cNvSpPr>
          <p:nvPr>
            <p:ph type="body" idx="3"/>
          </p:nvPr>
        </p:nvSpPr>
        <p:spPr>
          <a:xfrm>
            <a:off x="1345224" y="8500617"/>
            <a:ext cx="14935200" cy="3242743"/>
          </a:xfrm>
          <a:prstGeom prst="rect">
            <a:avLst/>
          </a:prstGeom>
          <a:noFill/>
          <a:ln>
            <a:noFill/>
          </a:ln>
        </p:spPr>
        <p:txBody>
          <a:bodyPr spcFirstLastPara="1" wrap="square" lIns="365750" tIns="182875" rIns="91425" bIns="45700" anchor="t" anchorCtr="0">
            <a:normAutofit/>
          </a:bodyPr>
          <a:lstStyle/>
          <a:p>
            <a:pPr marL="203200" lvl="0" indent="0" algn="just">
              <a:spcBef>
                <a:spcPts val="1200"/>
              </a:spcBef>
              <a:buSzPts val="3200"/>
              <a:buNone/>
            </a:pPr>
            <a:r>
              <a:rPr lang="es-ES" sz="3600" dirty="0">
                <a:latin typeface="+mn-lt"/>
              </a:rPr>
              <a:t>Integrar herramientas tecnológicas en la formación académica de los futuros licenciados en criminalista para fortalecer sus competencias técnicas, y actuar con solvencia, rigor científico y adaptabilidad en un campo profesional que demanda innovación constante en la enseñanza de la Criminalística y pensamiento crítico.</a:t>
            </a:r>
            <a:endParaRPr sz="3600" dirty="0">
              <a:latin typeface="+mn-lt"/>
              <a:ea typeface="Arial"/>
              <a:cs typeface="Arial"/>
              <a:sym typeface="Arial"/>
            </a:endParaRPr>
          </a:p>
        </p:txBody>
      </p:sp>
      <p:pic>
        <p:nvPicPr>
          <p:cNvPr id="4" name="Imagen 3"/>
          <p:cNvPicPr>
            <a:picLocks noChangeAspect="1"/>
          </p:cNvPicPr>
          <p:nvPr/>
        </p:nvPicPr>
        <p:blipFill>
          <a:blip r:embed="rId5"/>
          <a:stretch>
            <a:fillRect/>
          </a:stretch>
        </p:blipFill>
        <p:spPr>
          <a:xfrm>
            <a:off x="22850561" y="11441383"/>
            <a:ext cx="6158662" cy="32922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Imagen 7"/>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Lst>
          </a:blip>
          <a:stretch>
            <a:fillRect/>
          </a:stretch>
        </p:blipFill>
        <p:spPr>
          <a:xfrm>
            <a:off x="29418086" y="10732348"/>
            <a:ext cx="3293265" cy="4339424"/>
          </a:xfrm>
          <a:prstGeom prst="rect">
            <a:avLst/>
          </a:prstGeom>
          <a:ln w="3175">
            <a:solidFill>
              <a:schemeClr val="tx1"/>
            </a:solidFill>
          </a:ln>
          <a:effectLst>
            <a:outerShdw blurRad="190500" algn="tl" rotWithShape="0">
              <a:srgbClr val="000000">
                <a:alpha val="70000"/>
              </a:srgbClr>
            </a:outerShdw>
          </a:effectLst>
        </p:spPr>
      </p:pic>
      <p:pic>
        <p:nvPicPr>
          <p:cNvPr id="36" name="Imagen 35"/>
          <p:cNvPicPr>
            <a:picLocks noChangeAspect="1"/>
          </p:cNvPicPr>
          <p:nvPr/>
        </p:nvPicPr>
        <p:blipFill>
          <a:blip r:embed="rId8"/>
          <a:stretch>
            <a:fillRect/>
          </a:stretch>
        </p:blipFill>
        <p:spPr>
          <a:xfrm>
            <a:off x="18702162" y="22152997"/>
            <a:ext cx="3801590" cy="2997159"/>
          </a:xfrm>
          <a:prstGeom prst="round2DiagRect">
            <a:avLst>
              <a:gd name="adj1" fmla="val 16667"/>
              <a:gd name="adj2" fmla="val 0"/>
            </a:avLst>
          </a:prstGeom>
          <a:ln w="3175" cap="sq">
            <a:solidFill>
              <a:srgbClr val="FFFFFF"/>
            </a:solidFill>
            <a:miter lim="800000"/>
          </a:ln>
          <a:effectLst>
            <a:outerShdw blurRad="254000" algn="tl" rotWithShape="0">
              <a:srgbClr val="000000">
                <a:alpha val="43000"/>
              </a:srgbClr>
            </a:outerShdw>
          </a:effectLst>
        </p:spPr>
      </p:pic>
      <p:pic>
        <p:nvPicPr>
          <p:cNvPr id="37" name="Imagen 36"/>
          <p:cNvPicPr>
            <a:picLocks noChangeAspect="1"/>
          </p:cNvPicPr>
          <p:nvPr/>
        </p:nvPicPr>
        <p:blipFill>
          <a:blip r:embed="rId9"/>
          <a:stretch>
            <a:fillRect/>
          </a:stretch>
        </p:blipFill>
        <p:spPr>
          <a:xfrm>
            <a:off x="18748760" y="25424320"/>
            <a:ext cx="3754992" cy="2499183"/>
          </a:xfrm>
          <a:prstGeom prst="rect">
            <a:avLst/>
          </a:prstGeom>
          <a:ln>
            <a:noFill/>
          </a:ln>
          <a:effectLst>
            <a:outerShdw blurRad="190500" algn="tl" rotWithShape="0">
              <a:srgbClr val="000000">
                <a:alpha val="70000"/>
              </a:srgbClr>
            </a:outerShdw>
          </a:effectLst>
        </p:spPr>
      </p:pic>
      <p:sp>
        <p:nvSpPr>
          <p:cNvPr id="11" name="Rectángulo 10"/>
          <p:cNvSpPr/>
          <p:nvPr/>
        </p:nvSpPr>
        <p:spPr>
          <a:xfrm>
            <a:off x="35445622" y="13799414"/>
            <a:ext cx="13965075" cy="3416320"/>
          </a:xfrm>
          <a:prstGeom prst="rect">
            <a:avLst/>
          </a:prstGeom>
          <a:ln>
            <a:solidFill>
              <a:schemeClr val="accent1"/>
            </a:solidFill>
          </a:ln>
          <a:effectLst>
            <a:glow rad="228600">
              <a:schemeClr val="accent5">
                <a:satMod val="175000"/>
                <a:alpha val="40000"/>
              </a:schemeClr>
            </a:glow>
          </a:effectLst>
          <a:scene3d>
            <a:camera prst="obliqueTopLeft"/>
            <a:lightRig rig="threePt" dir="t"/>
          </a:scene3d>
        </p:spPr>
        <p:txBody>
          <a:bodyPr wrap="square">
            <a:spAutoFit/>
          </a:bodyPr>
          <a:lstStyle/>
          <a:p>
            <a:pPr algn="just"/>
            <a:r>
              <a:rPr lang="es-AR" sz="3600" i="1" dirty="0"/>
              <a:t>“…la IA constituye una herramienta complementaria de valor creciente para el perito </a:t>
            </a:r>
            <a:r>
              <a:rPr lang="es-AR" sz="3600" i="1" dirty="0" err="1"/>
              <a:t>criminalístico</a:t>
            </a:r>
            <a:r>
              <a:rPr lang="es-AR" sz="3600" i="1" dirty="0"/>
              <a:t>, siempre que se utilice con criterio técnico y sin desplazar los métodos empíricos y verificables que fundamentan la labor pericial. Su uso debe entenderse como un recurso de apoyo, no como una fuente autónoma de evidencia</a:t>
            </a:r>
          </a:p>
          <a:p>
            <a:pPr algn="just"/>
            <a:r>
              <a:rPr lang="es-AR" sz="3600" i="1" dirty="0"/>
              <a:t>concluyente.” </a:t>
            </a:r>
            <a:r>
              <a:rPr lang="es-AR" sz="3600" dirty="0"/>
              <a:t>(GRUPO 12)</a:t>
            </a:r>
          </a:p>
        </p:txBody>
      </p:sp>
      <p:pic>
        <p:nvPicPr>
          <p:cNvPr id="12" name="Imagen 11"/>
          <p:cNvPicPr>
            <a:picLocks noChangeAspect="1"/>
          </p:cNvPicPr>
          <p:nvPr/>
        </p:nvPicPr>
        <p:blipFill>
          <a:blip r:embed="rId10"/>
          <a:stretch>
            <a:fillRect/>
          </a:stretch>
        </p:blipFill>
        <p:spPr>
          <a:xfrm>
            <a:off x="20442600" y="15294458"/>
            <a:ext cx="5927266" cy="30151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p:cNvPicPr>
            <a:picLocks noChangeAspect="1"/>
          </p:cNvPicPr>
          <p:nvPr/>
        </p:nvPicPr>
        <p:blipFill>
          <a:blip r:embed="rId11"/>
          <a:stretch>
            <a:fillRect/>
          </a:stretch>
        </p:blipFill>
        <p:spPr>
          <a:xfrm>
            <a:off x="27217529" y="15289711"/>
            <a:ext cx="5493822" cy="30151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p:cNvPicPr>
            <a:picLocks noChangeAspect="1"/>
          </p:cNvPicPr>
          <p:nvPr/>
        </p:nvPicPr>
        <p:blipFill>
          <a:blip r:embed="rId12"/>
          <a:stretch>
            <a:fillRect/>
          </a:stretch>
        </p:blipFill>
        <p:spPr>
          <a:xfrm>
            <a:off x="28661868" y="25005666"/>
            <a:ext cx="4049483" cy="2994650"/>
          </a:xfrm>
          <a:prstGeom prst="rect">
            <a:avLst/>
          </a:prstGeom>
          <a:ln w="3175" cap="sq">
            <a:solidFill>
              <a:srgbClr val="A38569"/>
            </a:solidFill>
            <a:prstDash val="solid"/>
            <a:miter lim="800000"/>
          </a:ln>
          <a:effectLst>
            <a:outerShdw blurRad="50800" dist="38100" dir="2700000" algn="tl" rotWithShape="0">
              <a:srgbClr val="000000">
                <a:alpha val="43000"/>
              </a:srgbClr>
            </a:outerShdw>
          </a:effectLst>
        </p:spPr>
      </p:pic>
      <p:pic>
        <p:nvPicPr>
          <p:cNvPr id="18" name="Imagen 17"/>
          <p:cNvPicPr>
            <a:picLocks noChangeAspect="1"/>
          </p:cNvPicPr>
          <p:nvPr/>
        </p:nvPicPr>
        <p:blipFill>
          <a:blip r:embed="rId13"/>
          <a:stretch>
            <a:fillRect/>
          </a:stretch>
        </p:blipFill>
        <p:spPr>
          <a:xfrm>
            <a:off x="28684685" y="21804963"/>
            <a:ext cx="4071097" cy="3036237"/>
          </a:xfrm>
          <a:prstGeom prst="round2DiagRect">
            <a:avLst>
              <a:gd name="adj1" fmla="val 16667"/>
              <a:gd name="adj2" fmla="val 0"/>
            </a:avLst>
          </a:prstGeom>
          <a:ln w="3175" cap="sq">
            <a:solidFill>
              <a:srgbClr val="FFFFFF"/>
            </a:solidFill>
            <a:miter lim="800000"/>
          </a:ln>
          <a:effectLst>
            <a:outerShdw blurRad="254000" algn="tl" rotWithShape="0">
              <a:srgbClr val="000000">
                <a:alpha val="43000"/>
              </a:srgbClr>
            </a:outerShdw>
          </a:effectLst>
        </p:spPr>
      </p:pic>
      <p:pic>
        <p:nvPicPr>
          <p:cNvPr id="19" name="Imagen 18"/>
          <p:cNvPicPr>
            <a:picLocks noChangeAspect="1"/>
          </p:cNvPicPr>
          <p:nvPr/>
        </p:nvPicPr>
        <p:blipFill>
          <a:blip r:embed="rId14"/>
          <a:stretch>
            <a:fillRect/>
          </a:stretch>
        </p:blipFill>
        <p:spPr>
          <a:xfrm>
            <a:off x="11340954" y="18577975"/>
            <a:ext cx="4716384" cy="4334297"/>
          </a:xfrm>
          <a:prstGeom prst="round2DiagRect">
            <a:avLst>
              <a:gd name="adj1" fmla="val 16667"/>
              <a:gd name="adj2" fmla="val 0"/>
            </a:avLst>
          </a:prstGeom>
          <a:ln w="3175" cap="sq">
            <a:solidFill>
              <a:srgbClr val="FFFFFF"/>
            </a:solidFill>
            <a:miter lim="800000"/>
          </a:ln>
          <a:effectLst>
            <a:outerShdw blurRad="254000" algn="tl" rotWithShape="0">
              <a:srgbClr val="000000">
                <a:alpha val="43000"/>
              </a:srgbClr>
            </a:outerShdw>
          </a:effectLst>
        </p:spPr>
      </p:pic>
      <p:pic>
        <p:nvPicPr>
          <p:cNvPr id="20" name="Imagen 19"/>
          <p:cNvPicPr>
            <a:picLocks noChangeAspect="1"/>
          </p:cNvPicPr>
          <p:nvPr/>
        </p:nvPicPr>
        <p:blipFill>
          <a:blip r:embed="rId15">
            <a:extLst>
              <a:ext uri="{BEBA8EAE-BF5A-486C-A8C5-ECC9F3942E4B}">
                <a14:imgProps xmlns:a14="http://schemas.microsoft.com/office/drawing/2010/main">
                  <a14:imgLayer r:embed="rId16">
                    <a14:imgEffect>
                      <a14:brightnessContrast bright="40000" contrast="-40000"/>
                    </a14:imgEffect>
                  </a14:imgLayer>
                </a14:imgProps>
              </a:ext>
            </a:extLst>
          </a:blip>
          <a:stretch>
            <a:fillRect/>
          </a:stretch>
        </p:blipFill>
        <p:spPr>
          <a:xfrm>
            <a:off x="11612880" y="23423047"/>
            <a:ext cx="4418466" cy="4585832"/>
          </a:xfrm>
          <a:prstGeom prst="rect">
            <a:avLst/>
          </a:prstGeom>
          <a:ln w="3175" cap="sq">
            <a:solidFill>
              <a:srgbClr val="000000"/>
            </a:solidFill>
            <a:prstDash val="solid"/>
            <a:miter lim="800000"/>
          </a:ln>
          <a:effectLst>
            <a:outerShdw blurRad="50800" dist="38100" dir="2700000" algn="tl" rotWithShape="0">
              <a:srgbClr val="000000">
                <a:alpha val="43000"/>
              </a:srgbClr>
            </a:outerShdw>
          </a:effectLst>
        </p:spPr>
      </p:pic>
      <p:sp>
        <p:nvSpPr>
          <p:cNvPr id="23" name="Rectángulo 22"/>
          <p:cNvSpPr/>
          <p:nvPr/>
        </p:nvSpPr>
        <p:spPr>
          <a:xfrm>
            <a:off x="23074996" y="17437048"/>
            <a:ext cx="14705175" cy="646331"/>
          </a:xfrm>
          <a:prstGeom prst="rect">
            <a:avLst/>
          </a:prstGeom>
        </p:spPr>
        <p:txBody>
          <a:bodyPr wrap="square">
            <a:spAutoFit/>
          </a:bodyPr>
          <a:lstStyle/>
          <a:p>
            <a:pPr algn="just"/>
            <a:r>
              <a:rPr lang="es-AR" sz="3600" dirty="0"/>
              <a:t>“…</a:t>
            </a:r>
          </a:p>
        </p:txBody>
      </p:sp>
      <p:sp>
        <p:nvSpPr>
          <p:cNvPr id="2" name="Rectángulo 1"/>
          <p:cNvSpPr/>
          <p:nvPr/>
        </p:nvSpPr>
        <p:spPr>
          <a:xfrm>
            <a:off x="38510287" y="8624384"/>
            <a:ext cx="10900410" cy="1938992"/>
          </a:xfrm>
          <a:prstGeom prst="rect">
            <a:avLst/>
          </a:prstGeom>
        </p:spPr>
        <p:txBody>
          <a:bodyPr wrap="square">
            <a:spAutoFit/>
          </a:bodyPr>
          <a:lstStyle/>
          <a:p>
            <a:pPr algn="just"/>
            <a:r>
              <a:rPr lang="es-AR" sz="4000" b="1" dirty="0">
                <a:ln w="0"/>
                <a:solidFill>
                  <a:schemeClr val="tx1"/>
                </a:solidFill>
                <a:latin typeface="+mn-lt"/>
                <a:cs typeface="Calibri" panose="020F0502020204030204" pitchFamily="34" charset="0"/>
              </a:rPr>
              <a:t>Reflexiones de los grupos de estudiantes sobre los aportes de la IA al trabajo del perito </a:t>
            </a:r>
            <a:r>
              <a:rPr lang="es-AR" sz="4000" b="1" dirty="0" err="1">
                <a:ln w="0"/>
                <a:solidFill>
                  <a:schemeClr val="tx1"/>
                </a:solidFill>
                <a:latin typeface="+mn-lt"/>
                <a:cs typeface="Calibri" panose="020F0502020204030204" pitchFamily="34" charset="0"/>
              </a:rPr>
              <a:t>criminalístico</a:t>
            </a:r>
            <a:r>
              <a:rPr lang="es-AR" sz="4000" b="1" dirty="0">
                <a:ln w="0"/>
                <a:solidFill>
                  <a:schemeClr val="tx1"/>
                </a:solidFill>
                <a:latin typeface="+mn-lt"/>
                <a:cs typeface="Calibri" panose="020F0502020204030204" pitchFamily="34" charset="0"/>
              </a:rPr>
              <a:t> para el lugar del hecho.</a:t>
            </a:r>
          </a:p>
        </p:txBody>
      </p:sp>
      <p:sp>
        <p:nvSpPr>
          <p:cNvPr id="43" name="Rectángulo 42"/>
          <p:cNvSpPr/>
          <p:nvPr/>
        </p:nvSpPr>
        <p:spPr>
          <a:xfrm>
            <a:off x="35445622" y="11078003"/>
            <a:ext cx="13965075" cy="2308324"/>
          </a:xfrm>
          <a:prstGeom prst="rect">
            <a:avLst/>
          </a:prstGeom>
          <a:ln>
            <a:solidFill>
              <a:schemeClr val="accent1"/>
            </a:solidFill>
          </a:ln>
          <a:effectLst>
            <a:glow rad="228600">
              <a:schemeClr val="accent5">
                <a:satMod val="175000"/>
                <a:alpha val="40000"/>
              </a:schemeClr>
            </a:glow>
          </a:effectLst>
          <a:scene3d>
            <a:camera prst="obliqueTopLeft"/>
            <a:lightRig rig="threePt" dir="t"/>
          </a:scene3d>
        </p:spPr>
        <p:txBody>
          <a:bodyPr wrap="square">
            <a:spAutoFit/>
          </a:bodyPr>
          <a:lstStyle/>
          <a:p>
            <a:pPr algn="just"/>
            <a:r>
              <a:rPr lang="es-AR" sz="3600" i="1" dirty="0"/>
              <a:t>“…La utilización de la inteligencia artificial en el trabajo pericial representa una herramienta complementaria de gran valor, especialmente en la etapa de reconstrucción del lugar del hecho.” </a:t>
            </a:r>
            <a:r>
              <a:rPr lang="es-AR" sz="3600" dirty="0"/>
              <a:t>(GRUPO 10)</a:t>
            </a:r>
          </a:p>
        </p:txBody>
      </p:sp>
      <p:sp>
        <p:nvSpPr>
          <p:cNvPr id="44" name="Rectángulo 43"/>
          <p:cNvSpPr/>
          <p:nvPr/>
        </p:nvSpPr>
        <p:spPr>
          <a:xfrm>
            <a:off x="35445622" y="17628682"/>
            <a:ext cx="13965075" cy="4524315"/>
          </a:xfrm>
          <a:prstGeom prst="rect">
            <a:avLst/>
          </a:prstGeom>
          <a:ln>
            <a:solidFill>
              <a:schemeClr val="accent1"/>
            </a:solidFill>
          </a:ln>
          <a:effectLst>
            <a:glow rad="228600">
              <a:schemeClr val="accent5">
                <a:satMod val="175000"/>
                <a:alpha val="40000"/>
              </a:schemeClr>
            </a:glow>
          </a:effectLst>
          <a:scene3d>
            <a:camera prst="obliqueTopLeft"/>
            <a:lightRig rig="threePt" dir="t"/>
          </a:scene3d>
        </p:spPr>
        <p:txBody>
          <a:bodyPr wrap="square">
            <a:spAutoFit/>
          </a:bodyPr>
          <a:lstStyle/>
          <a:p>
            <a:pPr algn="just"/>
            <a:r>
              <a:rPr lang="es-AR" sz="3600" i="1" dirty="0"/>
              <a:t>“…la IA viene siendo una herramienta más, que al saber ocuparla puede traer grandes aportes en cuanto a datos e hipótesis acertadas en la investigación de un caso,… Concluimos que la IA ofrece un recurso de apoyo útil, siempre que se la utilice de forma crítica, complementaria y respetando el enfoque científico de la criminalística. Su mayor aporte es facilitar la  comprensión global de la escena y estimular el análisis deductivo del perito </a:t>
            </a:r>
            <a:r>
              <a:rPr lang="es-AR" sz="3600" i="1" dirty="0" err="1"/>
              <a:t>criminalístico</a:t>
            </a:r>
            <a:r>
              <a:rPr lang="es-AR" sz="3600" i="1" dirty="0"/>
              <a:t>.”</a:t>
            </a:r>
            <a:r>
              <a:rPr lang="es-AR" sz="3600" dirty="0"/>
              <a:t> (GRUPO 14)</a:t>
            </a:r>
          </a:p>
        </p:txBody>
      </p:sp>
      <p:pic>
        <p:nvPicPr>
          <p:cNvPr id="6" name="Imagen 5"/>
          <p:cNvPicPr>
            <a:picLocks noChangeAspect="1"/>
          </p:cNvPicPr>
          <p:nvPr/>
        </p:nvPicPr>
        <p:blipFill>
          <a:blip r:embed="rId17"/>
          <a:stretch>
            <a:fillRect/>
          </a:stretch>
        </p:blipFill>
        <p:spPr>
          <a:xfrm>
            <a:off x="22912615" y="24258620"/>
            <a:ext cx="5381170" cy="179372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perspectiveRelaxedModerately"/>
            <a:lightRig rig="contrasting" dir="t">
              <a:rot lat="0" lon="0" rev="3000000"/>
            </a:lightRig>
          </a:scene3d>
          <a:sp3d contourW="7620">
            <a:bevelT w="95250" h="31750" prst="angle"/>
            <a:contourClr>
              <a:srgbClr val="333333"/>
            </a:contourClr>
          </a:sp3d>
        </p:spPr>
      </p:pic>
      <p:sp>
        <p:nvSpPr>
          <p:cNvPr id="7" name="Flecha izquierda, derecha y arriba 6"/>
          <p:cNvSpPr/>
          <p:nvPr/>
        </p:nvSpPr>
        <p:spPr>
          <a:xfrm>
            <a:off x="8527134" y="24884831"/>
            <a:ext cx="2515497" cy="1575940"/>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62" name="Flecha izquierda, derecha y arriba 61"/>
          <p:cNvSpPr/>
          <p:nvPr/>
        </p:nvSpPr>
        <p:spPr>
          <a:xfrm rot="10800000">
            <a:off x="22660785" y="22912272"/>
            <a:ext cx="5632999" cy="1240214"/>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67" name="Flecha a la derecha con bandas 66"/>
          <p:cNvSpPr/>
          <p:nvPr/>
        </p:nvSpPr>
        <p:spPr>
          <a:xfrm>
            <a:off x="28721218" y="13038134"/>
            <a:ext cx="849267" cy="574733"/>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68" name="Flecha a la derecha con bandas 67"/>
          <p:cNvSpPr/>
          <p:nvPr/>
        </p:nvSpPr>
        <p:spPr>
          <a:xfrm>
            <a:off x="26217969" y="16573402"/>
            <a:ext cx="1393735" cy="574733"/>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6" name="Flecha curvada hacia abajo 15"/>
          <p:cNvSpPr/>
          <p:nvPr/>
        </p:nvSpPr>
        <p:spPr>
          <a:xfrm rot="21050006">
            <a:off x="20572358" y="10833418"/>
            <a:ext cx="2630792" cy="87856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solidFill>
                <a:schemeClr val="tx1"/>
              </a:solidFill>
            </a:endParaRPr>
          </a:p>
        </p:txBody>
      </p:sp>
      <p:sp>
        <p:nvSpPr>
          <p:cNvPr id="26" name="Flecha curvada hacia arriba 25"/>
          <p:cNvSpPr/>
          <p:nvPr/>
        </p:nvSpPr>
        <p:spPr>
          <a:xfrm rot="2692698">
            <a:off x="18431483" y="14608292"/>
            <a:ext cx="2286000" cy="1001455"/>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solidFill>
                <a:schemeClr val="tx1"/>
              </a:solidFill>
            </a:endParaRPr>
          </a:p>
        </p:txBody>
      </p:sp>
      <p:pic>
        <p:nvPicPr>
          <p:cNvPr id="9" name="Imagen 8"/>
          <p:cNvPicPr>
            <a:picLocks noChangeAspect="1"/>
          </p:cNvPicPr>
          <p:nvPr/>
        </p:nvPicPr>
        <p:blipFill>
          <a:blip r:embed="rId18"/>
          <a:stretch>
            <a:fillRect/>
          </a:stretch>
        </p:blipFill>
        <p:spPr>
          <a:xfrm rot="20667167">
            <a:off x="18618487" y="11136225"/>
            <a:ext cx="4006423" cy="4015914"/>
          </a:xfrm>
          <a:prstGeom prst="ellipse">
            <a:avLst/>
          </a:prstGeom>
          <a:ln>
            <a:noFill/>
          </a:ln>
          <a:effectLst>
            <a:softEdge rad="112500"/>
          </a:effectLst>
        </p:spPr>
      </p:pic>
      <p:pic>
        <p:nvPicPr>
          <p:cNvPr id="27" name="Imagen 26"/>
          <p:cNvPicPr>
            <a:picLocks noChangeAspect="1"/>
          </p:cNvPicPr>
          <p:nvPr/>
        </p:nvPicPr>
        <p:blipFill>
          <a:blip r:embed="rId19"/>
          <a:stretch>
            <a:fillRect/>
          </a:stretch>
        </p:blipFill>
        <p:spPr>
          <a:xfrm>
            <a:off x="1348843" y="19147611"/>
            <a:ext cx="6454037" cy="3319795"/>
          </a:xfrm>
          <a:prstGeom prst="rect">
            <a:avLst/>
          </a:prstGeom>
          <a:ln>
            <a:noFill/>
          </a:ln>
          <a:effectLst>
            <a:outerShdw blurRad="292100" dist="139700" dir="2700000" algn="tl" rotWithShape="0">
              <a:srgbClr val="333333">
                <a:alpha val="65000"/>
              </a:srgbClr>
            </a:outerShdw>
          </a:effectLst>
        </p:spPr>
      </p:pic>
      <p:pic>
        <p:nvPicPr>
          <p:cNvPr id="28" name="Imagen 27"/>
          <p:cNvPicPr>
            <a:picLocks noChangeAspect="1"/>
          </p:cNvPicPr>
          <p:nvPr/>
        </p:nvPicPr>
        <p:blipFill>
          <a:blip r:embed="rId20"/>
          <a:stretch>
            <a:fillRect/>
          </a:stretch>
        </p:blipFill>
        <p:spPr>
          <a:xfrm>
            <a:off x="1437697" y="23959695"/>
            <a:ext cx="6603625" cy="3687739"/>
          </a:xfrm>
          <a:prstGeom prst="rect">
            <a:avLst/>
          </a:prstGeom>
          <a:ln>
            <a:noFill/>
          </a:ln>
          <a:effectLst>
            <a:outerShdw blurRad="292100" dist="139700" dir="2700000" algn="tl" rotWithShape="0">
              <a:srgbClr val="333333">
                <a:alpha val="65000"/>
              </a:srgbClr>
            </a:outerShdw>
          </a:effectLst>
        </p:spPr>
      </p:pic>
      <p:sp>
        <p:nvSpPr>
          <p:cNvPr id="31" name="Flecha izquierda y derecha 30"/>
          <p:cNvSpPr/>
          <p:nvPr/>
        </p:nvSpPr>
        <p:spPr>
          <a:xfrm>
            <a:off x="8224523" y="19703187"/>
            <a:ext cx="2694788" cy="7620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70" name="Flecha izquierda, derecha y arriba 69"/>
          <p:cNvSpPr/>
          <p:nvPr/>
        </p:nvSpPr>
        <p:spPr>
          <a:xfrm>
            <a:off x="22755115" y="26336400"/>
            <a:ext cx="5632999" cy="1021256"/>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30" name="Imagen 29"/>
          <p:cNvPicPr>
            <a:picLocks noChangeAspect="1"/>
          </p:cNvPicPr>
          <p:nvPr/>
        </p:nvPicPr>
        <p:blipFill>
          <a:blip r:embed="rId21"/>
          <a:stretch>
            <a:fillRect/>
          </a:stretch>
        </p:blipFill>
        <p:spPr>
          <a:xfrm>
            <a:off x="6622175" y="21296413"/>
            <a:ext cx="5473476" cy="3318414"/>
          </a:xfrm>
          <a:prstGeom prst="ellipse">
            <a:avLst/>
          </a:prstGeom>
          <a:ln>
            <a:noFill/>
          </a:ln>
          <a:effectLst>
            <a:softEdge rad="112500"/>
          </a:effectLst>
        </p:spPr>
      </p:pic>
      <p:sp>
        <p:nvSpPr>
          <p:cNvPr id="33" name="Rectángulo 32"/>
          <p:cNvSpPr/>
          <p:nvPr/>
        </p:nvSpPr>
        <p:spPr>
          <a:xfrm>
            <a:off x="35445622" y="23651576"/>
            <a:ext cx="13965075" cy="5078313"/>
          </a:xfrm>
          <a:prstGeom prst="rect">
            <a:avLst/>
          </a:prstGeom>
        </p:spPr>
        <p:txBody>
          <a:bodyPr wrap="square">
            <a:spAutoFit/>
          </a:bodyPr>
          <a:lstStyle/>
          <a:p>
            <a:pPr marL="342900" indent="-342900" algn="just">
              <a:buFont typeface="Arial" panose="020B0604020202020204" pitchFamily="34" charset="0"/>
              <a:buChar char="•"/>
            </a:pPr>
            <a:r>
              <a:rPr lang="es-ES_tradnl" sz="3600" dirty="0"/>
              <a:t>Guzmán, C. A. (2014). </a:t>
            </a:r>
            <a:r>
              <a:rPr lang="es-ES_tradnl" sz="3600" i="1" dirty="0"/>
              <a:t>Manual de Criminalística</a:t>
            </a:r>
            <a:r>
              <a:rPr lang="es-ES_tradnl" sz="3600" dirty="0"/>
              <a:t> (2a ed.). </a:t>
            </a:r>
            <a:r>
              <a:rPr lang="es-ES_tradnl" sz="3600" dirty="0" err="1"/>
              <a:t>BdeF</a:t>
            </a:r>
            <a:r>
              <a:rPr lang="es-ES_tradnl" sz="3600" dirty="0"/>
              <a:t>.</a:t>
            </a:r>
            <a:endParaRPr lang="es-AR" sz="3600" dirty="0"/>
          </a:p>
          <a:p>
            <a:pPr marL="342900" indent="-342900" algn="just">
              <a:buFont typeface="Arial" panose="020B0604020202020204" pitchFamily="34" charset="0"/>
              <a:buChar char="•"/>
            </a:pPr>
            <a:r>
              <a:rPr lang="es-ES_tradnl" sz="3600" dirty="0"/>
              <a:t>Lion, C. (2024). La inteligencia artificial generativa en la educación superior: Desafíos y oportunidades. </a:t>
            </a:r>
            <a:r>
              <a:rPr lang="es-ES_tradnl" sz="3600" i="1" dirty="0"/>
              <a:t>Revista de Educación y Tecnología, 15</a:t>
            </a:r>
            <a:r>
              <a:rPr lang="es-ES_tradnl" sz="3600" dirty="0"/>
              <a:t>(2), 45-60.</a:t>
            </a:r>
            <a:endParaRPr lang="es-ES" sz="3600" b="1" dirty="0">
              <a:ln w="0"/>
              <a:solidFill>
                <a:schemeClr val="tx1"/>
              </a:solidFill>
              <a:cs typeface="Calibri" panose="020F0502020204030204" pitchFamily="34" charset="0"/>
            </a:endParaRPr>
          </a:p>
          <a:p>
            <a:pPr marL="533415" lvl="0" indent="-330215" algn="just">
              <a:buSzPts val="3200"/>
            </a:pPr>
            <a:r>
              <a:rPr lang="es-ES" sz="3600" b="1" dirty="0">
                <a:ln w="0"/>
                <a:solidFill>
                  <a:schemeClr val="tx1"/>
                </a:solidFill>
                <a:cs typeface="Calibri" panose="020F0502020204030204" pitchFamily="34" charset="0"/>
              </a:rPr>
              <a:t>Herramientas para la aplicación al TIF</a:t>
            </a:r>
            <a:endParaRPr lang="es-ES" sz="3600" dirty="0"/>
          </a:p>
          <a:p>
            <a:pPr marL="176213" lvl="0" indent="26988" algn="just">
              <a:buSzPts val="3200"/>
            </a:pPr>
            <a:r>
              <a:rPr lang="es-ES" sz="3600" dirty="0"/>
              <a:t>Link Chat GPT: </a:t>
            </a:r>
            <a:r>
              <a:rPr lang="es-ES" sz="3600" dirty="0">
                <a:hlinkClick r:id="rId22"/>
              </a:rPr>
              <a:t>https://chatgpt.com/</a:t>
            </a:r>
            <a:r>
              <a:rPr lang="es-ES" sz="3600" dirty="0"/>
              <a:t>; Link: Claude</a:t>
            </a:r>
            <a:r>
              <a:rPr lang="es-ES" sz="3600" dirty="0">
                <a:solidFill>
                  <a:schemeClr val="tx1"/>
                </a:solidFill>
              </a:rPr>
              <a:t>: </a:t>
            </a:r>
            <a:r>
              <a:rPr lang="es-ES" sz="3600" dirty="0">
                <a:solidFill>
                  <a:schemeClr val="tx1"/>
                </a:solidFill>
                <a:hlinkClick r:id="rId23"/>
              </a:rPr>
              <a:t>https://claude.ai</a:t>
            </a:r>
            <a:r>
              <a:rPr lang="es-ES" sz="3600" dirty="0">
                <a:solidFill>
                  <a:schemeClr val="tx1"/>
                </a:solidFill>
              </a:rPr>
              <a:t>; </a:t>
            </a:r>
            <a:r>
              <a:rPr lang="es-ES" sz="3600" dirty="0"/>
              <a:t>Link </a:t>
            </a:r>
            <a:r>
              <a:rPr lang="es-ES" sz="3600" dirty="0" err="1"/>
              <a:t>Gemini</a:t>
            </a:r>
            <a:r>
              <a:rPr lang="es-ES" sz="3600" dirty="0"/>
              <a:t>: </a:t>
            </a:r>
            <a:r>
              <a:rPr lang="es-ES" sz="3600" dirty="0">
                <a:hlinkClick r:id="rId24"/>
              </a:rPr>
              <a:t>https://gemini.google.com/</a:t>
            </a:r>
            <a:r>
              <a:rPr lang="es-ES" sz="3600" dirty="0"/>
              <a:t>; Link </a:t>
            </a:r>
            <a:r>
              <a:rPr lang="es-ES" sz="3600" dirty="0" err="1"/>
              <a:t>Luzia</a:t>
            </a:r>
            <a:r>
              <a:rPr lang="es-ES" sz="3600" dirty="0"/>
              <a:t>: </a:t>
            </a:r>
            <a:r>
              <a:rPr lang="es-ES" sz="3600" dirty="0">
                <a:hlinkClick r:id="rId25"/>
              </a:rPr>
              <a:t>https://www.luzia.com/</a:t>
            </a:r>
            <a:r>
              <a:rPr lang="es-ES" sz="3600" dirty="0"/>
              <a:t>; Link Leonardo: </a:t>
            </a:r>
            <a:r>
              <a:rPr lang="es-ES" sz="3600" dirty="0">
                <a:hlinkClick r:id="rId26"/>
              </a:rPr>
              <a:t>https://leonardo.ai/</a:t>
            </a:r>
            <a:endParaRPr lang="es-ES" sz="3600" dirty="0"/>
          </a:p>
          <a:p>
            <a:pPr marL="176213" lvl="0" indent="26988">
              <a:buSzPts val="3200"/>
            </a:pPr>
            <a:endParaRPr lang="es-ES" sz="3600" dirty="0"/>
          </a:p>
        </p:txBody>
      </p:sp>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TotalTime>
  <Words>679</Words>
  <Application>Microsoft Office PowerPoint</Application>
  <PresentationFormat>Personalizado</PresentationFormat>
  <Paragraphs>31</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12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usuario</cp:lastModifiedBy>
  <cp:revision>28</cp:revision>
  <dcterms:created xsi:type="dcterms:W3CDTF">2013-04-05T20:27:31Z</dcterms:created>
  <dcterms:modified xsi:type="dcterms:W3CDTF">2025-07-30T16:04:27Z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