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0231" autoAdjust="0"/>
  </p:normalViewPr>
  <p:slideViewPr>
    <p:cSldViewPr snapToGrid="0">
      <p:cViewPr>
        <p:scale>
          <a:sx n="30" d="100"/>
          <a:sy n="30" d="100"/>
        </p:scale>
        <p:origin x="2130" y="2604"/>
      </p:cViewPr>
      <p:guideLst>
        <p:guide orient="horz" pos="9072"/>
        <p:guide pos="16128"/>
      </p:guideLst>
    </p:cSldViewPr>
  </p:slideViewPr>
  <p:outlineViewPr>
    <p:cViewPr>
      <p:scale>
        <a:sx n="33" d="100"/>
        <a:sy n="33" d="100"/>
      </p:scale>
      <p:origin x="0" y="7746"/>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3540422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xmlns="">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xmlns="">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r>
              <a:rPr lang="es-AR" sz="9600" dirty="0">
                <a:solidFill>
                  <a:srgbClr val="FFCE3A"/>
                </a:solidFill>
                <a:latin typeface="Arial"/>
                <a:ea typeface="Arial"/>
                <a:cs typeface="Arial"/>
                <a:sym typeface="Arial"/>
              </a:rPr>
              <a:t/>
            </a:r>
            <a:br>
              <a:rPr lang="es-AR" sz="9600" dirty="0">
                <a:solidFill>
                  <a:srgbClr val="FFCE3A"/>
                </a:solidFill>
                <a:latin typeface="Arial"/>
                <a:ea typeface="Arial"/>
                <a:cs typeface="Arial"/>
                <a:sym typeface="Arial"/>
              </a:rPr>
            </a:br>
            <a:r>
              <a:rPr lang="es-AR" sz="9600" dirty="0" smtClean="0">
                <a:solidFill>
                  <a:srgbClr val="FFCE3A"/>
                </a:solidFill>
                <a:latin typeface="Arial"/>
                <a:ea typeface="Arial"/>
                <a:cs typeface="Arial"/>
                <a:sym typeface="Arial"/>
              </a:rPr>
              <a:t>8</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333500" y="6478388"/>
            <a:ext cx="14935200" cy="6000750"/>
          </a:xfrm>
          <a:prstGeom prst="rect">
            <a:avLst/>
          </a:prstGeom>
          <a:noFill/>
          <a:ln>
            <a:noFill/>
          </a:ln>
        </p:spPr>
        <p:txBody>
          <a:bodyPr spcFirstLastPara="1" wrap="square" lIns="365750" tIns="182875" rIns="91425" bIns="45700" anchor="t" anchorCtr="0">
            <a:normAutofit/>
          </a:bodyPr>
          <a:lstStyle/>
          <a:p>
            <a:pPr lvl="0" indent="0" algn="just">
              <a:lnSpc>
                <a:spcPct val="150000"/>
              </a:lnSpc>
              <a:spcBef>
                <a:spcPts val="1200"/>
              </a:spcBef>
              <a:buNone/>
            </a:pPr>
            <a:r>
              <a:rPr lang="es-AR" sz="3600" dirty="0" smtClean="0">
                <a:solidFill>
                  <a:srgbClr val="000000"/>
                </a:solidFill>
                <a:latin typeface="Arial"/>
                <a:ea typeface="Arial"/>
                <a:cs typeface="Arial"/>
                <a:sym typeface="Arial"/>
              </a:rPr>
              <a:t>- Analizar </a:t>
            </a:r>
            <a:r>
              <a:rPr lang="es-AR" sz="3600" dirty="0">
                <a:solidFill>
                  <a:srgbClr val="000000"/>
                </a:solidFill>
                <a:latin typeface="Arial"/>
                <a:ea typeface="Arial"/>
                <a:cs typeface="Arial"/>
                <a:sym typeface="Arial"/>
              </a:rPr>
              <a:t>el nivel de lectocomprensión de los ingresantes a la carrera de Odontología durante el primer bimestre de </a:t>
            </a:r>
            <a:r>
              <a:rPr lang="es-AR" sz="3600" dirty="0" smtClean="0">
                <a:solidFill>
                  <a:srgbClr val="000000"/>
                </a:solidFill>
                <a:latin typeface="Arial"/>
                <a:ea typeface="Arial"/>
                <a:cs typeface="Arial"/>
                <a:sym typeface="Arial"/>
              </a:rPr>
              <a:t>2025.</a:t>
            </a:r>
          </a:p>
          <a:p>
            <a:pPr lvl="0" indent="0" algn="just">
              <a:lnSpc>
                <a:spcPct val="150000"/>
              </a:lnSpc>
              <a:spcBef>
                <a:spcPts val="1200"/>
              </a:spcBef>
              <a:buNone/>
            </a:pPr>
            <a:r>
              <a:rPr lang="es-AR" sz="3600" dirty="0" smtClean="0">
                <a:solidFill>
                  <a:srgbClr val="000000"/>
                </a:solidFill>
                <a:latin typeface="Arial"/>
                <a:ea typeface="Arial"/>
                <a:cs typeface="Arial"/>
                <a:sym typeface="Arial"/>
              </a:rPr>
              <a:t>- Evaluar </a:t>
            </a:r>
            <a:r>
              <a:rPr lang="es-AR" sz="3600" dirty="0">
                <a:solidFill>
                  <a:srgbClr val="000000"/>
                </a:solidFill>
                <a:latin typeface="Arial"/>
                <a:ea typeface="Arial"/>
                <a:cs typeface="Arial"/>
                <a:sym typeface="Arial"/>
              </a:rPr>
              <a:t>cómo el uso de tecnologías educativas puede influir en este proces</a:t>
            </a:r>
            <a:r>
              <a:rPr lang="es-AR" sz="3000" dirty="0">
                <a:solidFill>
                  <a:srgbClr val="000000"/>
                </a:solidFill>
                <a:latin typeface="Arial"/>
                <a:ea typeface="Arial"/>
                <a:cs typeface="Arial"/>
                <a:sym typeface="Arial"/>
              </a:rPr>
              <a:t>o.</a:t>
            </a:r>
            <a:endParaRPr sz="3000" dirty="0">
              <a:solidFill>
                <a:srgbClr val="000000"/>
              </a:solidFill>
              <a:latin typeface="Arial"/>
              <a:ea typeface="Arial"/>
              <a:cs typeface="Arial"/>
              <a:sym typeface="Arial"/>
            </a:endParaRPr>
          </a:p>
          <a:p>
            <a:pPr marL="203200" lvl="0" indent="0" algn="l" rtl="0">
              <a:lnSpc>
                <a:spcPct val="100000"/>
              </a:lnSpc>
              <a:spcBef>
                <a:spcPts val="1200"/>
              </a:spcBef>
              <a:spcAft>
                <a:spcPts val="0"/>
              </a:spcAft>
              <a:buSzPts val="3200"/>
              <a:buNone/>
            </a:pPr>
            <a:endParaRPr sz="3200" dirty="0">
              <a:latin typeface="Arial"/>
              <a:ea typeface="Arial"/>
              <a:cs typeface="Arial"/>
              <a:sym typeface="Arial"/>
            </a:endParaRPr>
          </a:p>
        </p:txBody>
      </p:sp>
      <p:sp>
        <p:nvSpPr>
          <p:cNvPr id="51" name="Google Shape;51;p1"/>
          <p:cNvSpPr>
            <a:spLocks noGrp="1"/>
          </p:cNvSpPr>
          <p:nvPr>
            <p:ph type="body" idx="4"/>
          </p:nvPr>
        </p:nvSpPr>
        <p:spPr>
          <a:xfrm>
            <a:off x="1365031" y="10701392"/>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INTRODUCCIÓN O ENCUADRE</a:t>
            </a:r>
            <a:endParaRPr sz="4400" b="1" dirty="0">
              <a:latin typeface="Arial"/>
              <a:ea typeface="Arial"/>
              <a:cs typeface="Arial"/>
              <a:sym typeface="Arial"/>
            </a:endParaRPr>
          </a:p>
        </p:txBody>
      </p:sp>
      <p:sp>
        <p:nvSpPr>
          <p:cNvPr id="52" name="Google Shape;52;p1"/>
          <p:cNvSpPr txBox="1">
            <a:spLocks noGrp="1"/>
          </p:cNvSpPr>
          <p:nvPr>
            <p:ph type="body" idx="5"/>
          </p:nvPr>
        </p:nvSpPr>
        <p:spPr>
          <a:xfrm>
            <a:off x="1301969" y="11705129"/>
            <a:ext cx="14935200" cy="13455014"/>
          </a:xfrm>
          <a:prstGeom prst="rect">
            <a:avLst/>
          </a:prstGeom>
          <a:noFill/>
          <a:ln>
            <a:noFill/>
          </a:ln>
        </p:spPr>
        <p:txBody>
          <a:bodyPr spcFirstLastPara="1" wrap="square" lIns="365750" tIns="182875" rIns="91425" bIns="45700" anchor="t" anchorCtr="0">
            <a:noAutofit/>
          </a:bodyPr>
          <a:lstStyle/>
          <a:p>
            <a:pPr marL="21146" indent="0" algn="just">
              <a:buNone/>
            </a:pPr>
            <a:r>
              <a:rPr lang="es-AR" sz="3600" dirty="0">
                <a:latin typeface="+mj-lt"/>
              </a:rPr>
              <a:t>La lectocomprensión es clave para el éxito en la Educación Superior, especialmente en Odontología (FOUNNE), donde los textos académicos son complejos. Esta habilidad varía según la preparación previa, las estrategias de estudio y el acceso a herramientas tecnológicas. Desde el área de Comunicación, entendemos que el paso al nivel universitario requiere acompañamiento docente, especialmente durante el primer año. Por ello, es fundamental que los estudiantes activen desde el inicio mecanismos para pensar, leer y escribir como universitarios. En este proceso, las tecnologías educativas aportan recursos interactivos y estrategias pedagógicas que favorecen una comprensión lectora más eficaz y </a:t>
            </a:r>
            <a:r>
              <a:rPr lang="es-AR" sz="3600" dirty="0" smtClean="0">
                <a:latin typeface="+mj-lt"/>
              </a:rPr>
              <a:t>significativa.</a:t>
            </a:r>
          </a:p>
          <a:p>
            <a:pPr marL="21146" indent="0" algn="just">
              <a:buNone/>
            </a:pPr>
            <a:r>
              <a:rPr lang="es-AR" sz="3600" dirty="0" smtClean="0">
                <a:latin typeface="+mj-lt"/>
              </a:rPr>
              <a:t>Desde </a:t>
            </a:r>
            <a:r>
              <a:rPr lang="es-AR" sz="3600" dirty="0">
                <a:latin typeface="+mj-lt"/>
              </a:rPr>
              <a:t>la perspectiva docente, especialmente en el área de Comunicación de la Facultad de Odontología, entendemos que la transición de la educación secundaria a la educación superior no es un simple cambio de nivel, sino un proceso de adaptación profundo que exige un acompañamiento cercano. Este proceso debe ser guiado por los docentes y acompañado de una reflexión crítica por parte de los alumnos, particularmente en el primer año de la carrera de grado. La capacidad para “pensar, leer, escribir y actuar” como un estudiante universitario no es algo que se logre de inmediato, sino que requiere la activación consciente de ciertos mecanismos que permitan integrar de manera efectiva </a:t>
            </a:r>
            <a:r>
              <a:rPr lang="es-AR" sz="3600" dirty="0" smtClean="0">
                <a:latin typeface="+mj-lt"/>
              </a:rPr>
              <a:t>las </a:t>
            </a:r>
            <a:r>
              <a:rPr lang="es-AR" sz="3600" dirty="0">
                <a:latin typeface="+mj-lt"/>
              </a:rPr>
              <a:t>demandas académicas de la </a:t>
            </a:r>
            <a:r>
              <a:rPr lang="es-AR" sz="3600" dirty="0" smtClean="0">
                <a:latin typeface="+mj-lt"/>
              </a:rPr>
              <a:t>universidad.</a:t>
            </a:r>
          </a:p>
          <a:p>
            <a:pPr marL="21146" indent="0" algn="just">
              <a:buNone/>
            </a:pPr>
            <a:r>
              <a:rPr lang="es-AR" sz="3600" dirty="0">
                <a:latin typeface="+mj-lt"/>
              </a:rPr>
              <a:t>En este marco, las tecnologías educativas emergen como una herramienta poderosa para potenciar la lectocomprensión. </a:t>
            </a:r>
            <a:r>
              <a:rPr lang="es-AR" sz="3600" dirty="0" smtClean="0">
                <a:latin typeface="+mj-lt"/>
              </a:rPr>
              <a:t>La </a:t>
            </a:r>
            <a:r>
              <a:rPr lang="es-AR" sz="3600" dirty="0">
                <a:latin typeface="+mj-lt"/>
              </a:rPr>
              <a:t>incorporación de estas tecnologías en la enseñanza de la Odontología no solo puede hacer más accesible el contenido académico, sino también proporcionar a los estudiantes herramientas adicionales para enfrentarse a los textos complejos y especializados que caracterizan esta disciplina. </a:t>
            </a:r>
          </a:p>
          <a:p>
            <a:pPr marL="21146" indent="0" algn="just">
              <a:buNone/>
            </a:pPr>
            <a:endParaRPr lang="es-AR" sz="3600" dirty="0" smtClean="0"/>
          </a:p>
        </p:txBody>
      </p:sp>
      <p:sp>
        <p:nvSpPr>
          <p:cNvPr id="53" name="Google Shape;53;p1"/>
          <p:cNvSpPr>
            <a:spLocks noGrp="1"/>
          </p:cNvSpPr>
          <p:nvPr>
            <p:ph type="body" idx="8"/>
          </p:nvPr>
        </p:nvSpPr>
        <p:spPr>
          <a:xfrm>
            <a:off x="181356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DESARROLLO </a:t>
            </a:r>
            <a:endParaRPr sz="4400" b="1">
              <a:latin typeface="Arial"/>
              <a:ea typeface="Arial"/>
              <a:cs typeface="Arial"/>
              <a:sym typeface="Arial"/>
            </a:endParaRPr>
          </a:p>
        </p:txBody>
      </p:sp>
      <p:sp>
        <p:nvSpPr>
          <p:cNvPr id="54" name="Google Shape;54;p1"/>
          <p:cNvSpPr txBox="1">
            <a:spLocks noGrp="1"/>
          </p:cNvSpPr>
          <p:nvPr>
            <p:ph type="body" idx="9"/>
          </p:nvPr>
        </p:nvSpPr>
        <p:spPr>
          <a:xfrm>
            <a:off x="18135600" y="6478387"/>
            <a:ext cx="14935200" cy="21615765"/>
          </a:xfrm>
          <a:prstGeom prst="rect">
            <a:avLst/>
          </a:prstGeom>
          <a:noFill/>
          <a:ln>
            <a:noFill/>
          </a:ln>
        </p:spPr>
        <p:txBody>
          <a:bodyPr spcFirstLastPara="1" wrap="square" lIns="365750" tIns="182875" rIns="91425" bIns="45700" anchor="t" anchorCtr="0">
            <a:normAutofit fontScale="32500" lnSpcReduction="20000"/>
          </a:bodyPr>
          <a:lstStyle/>
          <a:p>
            <a:pPr marL="533415" indent="-330215" algn="just">
              <a:lnSpc>
                <a:spcPct val="120000"/>
              </a:lnSpc>
              <a:spcBef>
                <a:spcPts val="0"/>
              </a:spcBef>
              <a:buSzPts val="3200"/>
              <a:buNone/>
            </a:pPr>
            <a:r>
              <a:rPr lang="es-AR" sz="11100" dirty="0">
                <a:latin typeface="+mn-lt"/>
              </a:rPr>
              <a:t>El estudio se desarrolló a partir del análisis de trabajos prácticos realizados en el espacio “Comunicación oral y escrita” durante febrero-marzo de 2025, en la Unidad Curricular </a:t>
            </a:r>
            <a:r>
              <a:rPr lang="es-AR" sz="11100" i="1" dirty="0">
                <a:latin typeface="+mn-lt"/>
              </a:rPr>
              <a:t>Introducción a la Odontología</a:t>
            </a:r>
            <a:r>
              <a:rPr lang="es-AR" sz="11100" dirty="0">
                <a:latin typeface="+mn-lt"/>
              </a:rPr>
              <a:t>. Se abordaron cuatro ejes: dificultades ante textos académicos, estrategias de lectura, uso de tecnologías y calidad de las producciones. De un total de 930 ingresantes, se trabajó con una muestra de 250 estudiantes. Los resultados muestran un nivel de lectocomprensión de bueno a regular, escaso uso de recursos tecnológicos y una calidad de producción también buena a regular, con dificultades al interpretar consignas básicas en las actividades propuestas</a:t>
            </a:r>
            <a:r>
              <a:rPr lang="es-AR" sz="11100" dirty="0" smtClean="0">
                <a:latin typeface="+mn-lt"/>
              </a:rPr>
              <a:t>.</a:t>
            </a:r>
          </a:p>
          <a:p>
            <a:pPr marL="533415" indent="-330215" algn="just">
              <a:lnSpc>
                <a:spcPct val="120000"/>
              </a:lnSpc>
              <a:spcBef>
                <a:spcPts val="0"/>
              </a:spcBef>
              <a:buSzPts val="3200"/>
              <a:buNone/>
            </a:pPr>
            <a:endParaRPr lang="es-AR" sz="11100" dirty="0" smtClean="0">
              <a:latin typeface="+mn-lt"/>
            </a:endParaRPr>
          </a:p>
          <a:p>
            <a:pPr marL="533415" lvl="0" indent="-330215" algn="just">
              <a:lnSpc>
                <a:spcPct val="120000"/>
              </a:lnSpc>
              <a:spcBef>
                <a:spcPts val="0"/>
              </a:spcBef>
              <a:buSzPts val="3200"/>
              <a:buNone/>
            </a:pPr>
            <a:r>
              <a:rPr lang="es-AR" sz="11100" dirty="0">
                <a:latin typeface="+mn-lt"/>
                <a:ea typeface="Arial"/>
                <a:cs typeface="Arial"/>
                <a:sym typeface="Arial"/>
              </a:rPr>
              <a:t>a/ Las dificultades inherentes a los textos académicos analizados: Se identificaron los principales obstáculos que los estudiantes enfrentaron al tratar con textos de carácter científico y técnico. Estos textos, característicos de la formación  en Odontología, contienen un lenguaje especializado y conceptos complejos que requieren una comprensión profunda. El análisis reveló las dificultades recurrentes que los estudiantes encontraron al interpretar términos técnicos, estructurar la información y establecer conexiones entre diferentes conceptos presentes en los textos. Este aspecto resultó clave para entender las barreras cognitivas que los estudiantes deben superar en el proceso de aprendizaje</a:t>
            </a:r>
            <a:r>
              <a:rPr lang="es-AR" sz="11100" dirty="0" smtClean="0">
                <a:latin typeface="+mn-lt"/>
                <a:ea typeface="Arial"/>
                <a:cs typeface="Arial"/>
                <a:sym typeface="Arial"/>
              </a:rPr>
              <a:t>.</a:t>
            </a:r>
          </a:p>
          <a:p>
            <a:pPr marL="533415" lvl="0" indent="-330215" algn="just">
              <a:lnSpc>
                <a:spcPct val="120000"/>
              </a:lnSpc>
              <a:spcBef>
                <a:spcPts val="0"/>
              </a:spcBef>
              <a:buSzPts val="3200"/>
              <a:buNone/>
            </a:pPr>
            <a:endParaRPr lang="es-AR" sz="11100" dirty="0">
              <a:latin typeface="+mn-lt"/>
              <a:ea typeface="Arial"/>
              <a:cs typeface="Arial"/>
              <a:sym typeface="Arial"/>
            </a:endParaRPr>
          </a:p>
          <a:p>
            <a:pPr marL="533415" indent="-330215" algn="just">
              <a:lnSpc>
                <a:spcPct val="120000"/>
              </a:lnSpc>
              <a:spcBef>
                <a:spcPts val="0"/>
              </a:spcBef>
              <a:buSzPts val="3200"/>
              <a:buNone/>
            </a:pPr>
            <a:r>
              <a:rPr lang="es-AR" sz="11100" dirty="0" err="1">
                <a:latin typeface="+mn-lt"/>
                <a:ea typeface="Arial"/>
                <a:cs typeface="Arial"/>
                <a:sym typeface="Arial"/>
              </a:rPr>
              <a:t>b/</a:t>
            </a:r>
            <a:r>
              <a:rPr lang="es-AR" sz="11100" dirty="0">
                <a:latin typeface="+mn-lt"/>
                <a:ea typeface="Arial"/>
                <a:cs typeface="Arial"/>
                <a:sym typeface="Arial"/>
              </a:rPr>
              <a:t> Las estrategias de lectura empleadas por los estudiantes: Un segundo foco del estudio fue la identificación y evaluación de las estrategias de lectura utilizadas por los estudiantes al abordar los textos. En particular, se analizó si los estudiantes empleaban estrategias activas de comprensión, como la toma de notas, el subrayado de ideas o la síntesis de la información, y si estas estrategias eran efectivas para ayudarlos a dominar los contenidos. También se investigó si los estudiantes demostraban una lectura crítica, reflexiva y analítica, o si, por el contrario, se limitaban a una lectura superficial. </a:t>
            </a:r>
          </a:p>
          <a:p>
            <a:pPr marL="533415" indent="-330215" algn="just">
              <a:lnSpc>
                <a:spcPct val="120000"/>
              </a:lnSpc>
              <a:spcBef>
                <a:spcPts val="0"/>
              </a:spcBef>
              <a:buSzPts val="3200"/>
              <a:buNone/>
            </a:pPr>
            <a:endParaRPr lang="es-AR" sz="14400" dirty="0">
              <a:latin typeface="+mn-lt"/>
            </a:endParaRPr>
          </a:p>
          <a:p>
            <a:pPr marL="533415" lvl="0" indent="-330215" algn="l" rtl="0">
              <a:lnSpc>
                <a:spcPct val="100000"/>
              </a:lnSpc>
              <a:spcBef>
                <a:spcPts val="0"/>
              </a:spcBef>
              <a:spcAft>
                <a:spcPts val="0"/>
              </a:spcAft>
              <a:buSzPts val="3200"/>
              <a:buNone/>
            </a:pPr>
            <a:endParaRPr sz="3600" dirty="0">
              <a:latin typeface="Arial"/>
              <a:ea typeface="Arial"/>
              <a:cs typeface="Arial"/>
              <a:sym typeface="Arial"/>
            </a:endParaRPr>
          </a:p>
        </p:txBody>
      </p:sp>
      <p:sp>
        <p:nvSpPr>
          <p:cNvPr id="57" name="Google Shape;57;p1"/>
          <p:cNvSpPr>
            <a:spLocks noGrp="1"/>
          </p:cNvSpPr>
          <p:nvPr>
            <p:ph type="body" idx="17"/>
          </p:nvPr>
        </p:nvSpPr>
        <p:spPr>
          <a:xfrm>
            <a:off x="34789767" y="17487974"/>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CONCLUSIONES </a:t>
            </a:r>
            <a:endParaRPr sz="4400" b="1" dirty="0">
              <a:latin typeface="Arial"/>
              <a:ea typeface="Arial"/>
              <a:cs typeface="Arial"/>
              <a:sym typeface="Arial"/>
            </a:endParaRPr>
          </a:p>
        </p:txBody>
      </p:sp>
      <p:sp>
        <p:nvSpPr>
          <p:cNvPr id="58" name="Google Shape;58;p1"/>
          <p:cNvSpPr txBox="1">
            <a:spLocks noGrp="1"/>
          </p:cNvSpPr>
          <p:nvPr>
            <p:ph type="body" idx="18"/>
          </p:nvPr>
        </p:nvSpPr>
        <p:spPr>
          <a:xfrm>
            <a:off x="34567546" y="6951353"/>
            <a:ext cx="14935200" cy="9154113"/>
          </a:xfrm>
          <a:prstGeom prst="rect">
            <a:avLst/>
          </a:prstGeom>
          <a:noFill/>
          <a:ln>
            <a:noFill/>
          </a:ln>
        </p:spPr>
        <p:txBody>
          <a:bodyPr spcFirstLastPara="1" wrap="square" lIns="365750" tIns="182875" rIns="91425" bIns="45700" anchor="t" anchorCtr="0">
            <a:normAutofit lnSpcReduction="10000"/>
          </a:bodyPr>
          <a:lstStyle/>
          <a:p>
            <a:pPr marL="533415" lvl="0" indent="-330215" algn="just">
              <a:spcBef>
                <a:spcPts val="0"/>
              </a:spcBef>
              <a:buSzPts val="3200"/>
              <a:buNone/>
            </a:pPr>
            <a:r>
              <a:rPr lang="es-AR" sz="3600" dirty="0">
                <a:latin typeface="Arial"/>
                <a:ea typeface="Arial"/>
                <a:cs typeface="Arial"/>
                <a:sym typeface="Arial"/>
              </a:rPr>
              <a:t>c/ El uso de recursos tecnológicos de apoyo al aprendizaje: En este punto, se exploró cómo los estudiantes integraban estrategias tecnológicas para apoyar su proceso de lectocomprensión. El acceso a plataformas educativas, aplicaciones de lectura y herramientas digitales de búsqueda y organización de información fueron algunos de los recursos observados. La investigación indagó si los estudiantes aprovechaban estas tecnologías para mejorar su comprensión de los textos, acceder a fuentes complementarias o incluso para interactuar con sus compañeros y docentes en línea. El uso de estas herramientas emergentes es crucial en un contexto académico que se encuentra cada vez más mediado por la tecnología</a:t>
            </a:r>
            <a:r>
              <a:rPr lang="es-AR" sz="3600" dirty="0" smtClean="0">
                <a:latin typeface="Arial"/>
                <a:ea typeface="Arial"/>
                <a:cs typeface="Arial"/>
                <a:sym typeface="Arial"/>
              </a:rPr>
              <a:t>.</a:t>
            </a:r>
          </a:p>
          <a:p>
            <a:pPr marL="533415" lvl="0" indent="-330215" algn="just">
              <a:spcBef>
                <a:spcPts val="0"/>
              </a:spcBef>
              <a:buSzPts val="3200"/>
              <a:buNone/>
            </a:pPr>
            <a:endParaRPr lang="es-AR" sz="3600" dirty="0">
              <a:latin typeface="Arial"/>
              <a:ea typeface="Arial"/>
              <a:cs typeface="Arial"/>
              <a:sym typeface="Arial"/>
            </a:endParaRPr>
          </a:p>
          <a:p>
            <a:pPr marL="533415" lvl="0" indent="-330215" algn="just">
              <a:spcBef>
                <a:spcPts val="0"/>
              </a:spcBef>
              <a:buSzPts val="3200"/>
              <a:buNone/>
            </a:pPr>
            <a:r>
              <a:rPr lang="es-AR" sz="3600" dirty="0">
                <a:latin typeface="Arial"/>
                <a:ea typeface="Arial"/>
                <a:cs typeface="Arial"/>
                <a:sym typeface="Arial"/>
              </a:rPr>
              <a:t>d/ La calidad de la producción resultante: Finalmente, se evaluó la calidad de los trabajos prácticos entregados por los estudiantes. Este análisis se centró en la claridad y coherencia de las respuestas. </a:t>
            </a:r>
          </a:p>
          <a:p>
            <a:pPr marL="533415" lvl="0" indent="-330215" algn="l" rtl="0">
              <a:lnSpc>
                <a:spcPct val="100000"/>
              </a:lnSpc>
              <a:spcBef>
                <a:spcPts val="0"/>
              </a:spcBef>
              <a:spcAft>
                <a:spcPts val="0"/>
              </a:spcAft>
              <a:buSzPts val="3200"/>
              <a:buNone/>
            </a:pPr>
            <a:endParaRPr sz="3600" dirty="0"/>
          </a:p>
        </p:txBody>
      </p:sp>
      <p:sp>
        <p:nvSpPr>
          <p:cNvPr id="59" name="Google Shape;59;p1"/>
          <p:cNvSpPr txBox="1">
            <a:spLocks noGrp="1"/>
          </p:cNvSpPr>
          <p:nvPr>
            <p:ph type="body" idx="19"/>
          </p:nvPr>
        </p:nvSpPr>
        <p:spPr>
          <a:xfrm>
            <a:off x="34791510" y="19121247"/>
            <a:ext cx="14935200" cy="6400800"/>
          </a:xfrm>
          <a:prstGeom prst="rect">
            <a:avLst/>
          </a:prstGeom>
          <a:noFill/>
          <a:ln>
            <a:noFill/>
          </a:ln>
        </p:spPr>
        <p:txBody>
          <a:bodyPr spcFirstLastPara="1" wrap="square" lIns="365750" tIns="182875" rIns="91425" bIns="45700" anchor="t" anchorCtr="0">
            <a:normAutofit lnSpcReduction="10000"/>
          </a:bodyPr>
          <a:lstStyle/>
          <a:p>
            <a:pPr marL="533415" indent="-330215" algn="just">
              <a:lnSpc>
                <a:spcPct val="150000"/>
              </a:lnSpc>
              <a:spcBef>
                <a:spcPts val="0"/>
              </a:spcBef>
              <a:buSzPts val="3200"/>
              <a:buNone/>
            </a:pPr>
            <a:r>
              <a:rPr lang="es-AR" sz="3600" dirty="0">
                <a:latin typeface="+mn-lt"/>
              </a:rPr>
              <a:t>Los resultados evidencian que muchos ingresantes a Odontología tienen dificultades para comprender textos académicos, lo que impacta en su rendimiento. Solo 250 de 930 aprobaron el primer parcial, lo que subraya la urgencia de crear espacios virtuales que faciliten una interacción activa con los contenidos. Se propone incorporar tecnologías que promuevan la lectura crítica, mejoren la comprensión de consignas y fortalezcan el análisis de textos científicos en la formación profesional.</a:t>
            </a:r>
          </a:p>
          <a:p>
            <a:pPr marL="533415" lvl="0" indent="-330215">
              <a:spcBef>
                <a:spcPts val="0"/>
              </a:spcBef>
              <a:buSzPts val="3200"/>
              <a:buNone/>
            </a:pPr>
            <a:endParaRPr lang="es-AR" sz="3600" dirty="0"/>
          </a:p>
          <a:p>
            <a:pPr marL="533415" lvl="0" indent="-330215" algn="l" rtl="0">
              <a:lnSpc>
                <a:spcPct val="100000"/>
              </a:lnSpc>
              <a:spcBef>
                <a:spcPts val="0"/>
              </a:spcBef>
              <a:spcAft>
                <a:spcPts val="0"/>
              </a:spcAft>
              <a:buSzPts val="3200"/>
              <a:buNone/>
            </a:pPr>
            <a:endParaRPr sz="3600" dirty="0">
              <a:latin typeface="Arial"/>
              <a:ea typeface="Arial"/>
              <a:cs typeface="Arial"/>
              <a:sym typeface="Arial"/>
            </a:endParaRPr>
          </a:p>
        </p:txBody>
      </p:sp>
      <p:sp>
        <p:nvSpPr>
          <p:cNvPr id="63" name="Google Shape;63;p1"/>
          <p:cNvSpPr txBox="1">
            <a:spLocks noGrp="1"/>
          </p:cNvSpPr>
          <p:nvPr>
            <p:ph type="body" idx="1"/>
          </p:nvPr>
        </p:nvSpPr>
        <p:spPr>
          <a:xfrm>
            <a:off x="34854572" y="3578312"/>
            <a:ext cx="16919074" cy="60985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PERTENENCIA  </a:t>
            </a:r>
            <a:r>
              <a:rPr lang="es-AR" dirty="0"/>
              <a:t>      </a:t>
            </a:r>
            <a:r>
              <a:rPr lang="es-AR" dirty="0" smtClean="0"/>
              <a:t>Facultad de Odontología, UNNE.</a:t>
            </a: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2433986" cy="80843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AUTORES       </a:t>
            </a:r>
            <a:r>
              <a:rPr lang="es-AR" dirty="0" smtClean="0"/>
              <a:t>Milagros Rojo Guiñazú, mrojoguinazu@odn.unne.edu.ar</a:t>
            </a:r>
            <a:endParaRPr dirty="0"/>
          </a:p>
        </p:txBody>
      </p:sp>
      <p:sp>
        <p:nvSpPr>
          <p:cNvPr id="66" name="Google Shape;66;p1"/>
          <p:cNvSpPr txBox="1"/>
          <p:nvPr/>
        </p:nvSpPr>
        <p:spPr>
          <a:xfrm>
            <a:off x="4628028" y="600650"/>
            <a:ext cx="39583211" cy="2200223"/>
          </a:xfrm>
          <a:prstGeom prst="rect">
            <a:avLst/>
          </a:prstGeom>
          <a:noFill/>
          <a:ln>
            <a:noFill/>
          </a:ln>
        </p:spPr>
        <p:txBody>
          <a:bodyPr spcFirstLastPara="1" wrap="square" lIns="91425" tIns="45700" rIns="91425" bIns="45700" anchor="b" anchorCtr="0">
            <a:noAutofit/>
          </a:bodyPr>
          <a:lstStyle/>
          <a:p>
            <a:pPr lvl="0" algn="ctr">
              <a:lnSpc>
                <a:spcPct val="90000"/>
              </a:lnSpc>
              <a:buClr>
                <a:schemeClr val="lt1"/>
              </a:buClr>
              <a:buSzPts val="8200"/>
            </a:pPr>
            <a:r>
              <a:rPr lang="es-AR" sz="8200" b="1" dirty="0">
                <a:solidFill>
                  <a:schemeClr val="lt1"/>
                </a:solidFill>
              </a:rPr>
              <a:t>Lectocomprensión de textos académicos en ingresantes a la carrera de Odontología. Desafíos y oportunidades en el uso de tecnologías educativas</a:t>
            </a:r>
            <a:endParaRPr sz="8200" b="1" i="0" u="none" strike="noStrike" cap="none" dirty="0">
              <a:solidFill>
                <a:schemeClr val="lt1"/>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TotalTime>
  <Words>922</Words>
  <Application>Microsoft Office PowerPoint</Application>
  <PresentationFormat>Personalizado</PresentationFormat>
  <Paragraphs>23</Paragraphs>
  <Slides>1</Slides>
  <Notes>1</Notes>
  <HiddenSlides>0</HiddenSlides>
  <MMClips>0</MMClips>
  <ScaleCrop>false</ScaleCrop>
  <HeadingPairs>
    <vt:vector size="4" baseType="variant">
      <vt:variant>
        <vt:lpstr>Tema</vt:lpstr>
      </vt:variant>
      <vt:variant>
        <vt:i4>1</vt:i4>
      </vt:variant>
      <vt:variant>
        <vt:lpstr>Títulos de diapositiva</vt:lpstr>
      </vt:variant>
      <vt:variant>
        <vt:i4>1</vt:i4>
      </vt:variant>
    </vt:vector>
  </HeadingPairs>
  <TitlesOfParts>
    <vt:vector size="2" baseType="lpstr">
      <vt:lpstr>Póster de medicina</vt:lpstr>
      <vt:lpstr>EJE 8</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Com. Oral y Escrita</cp:lastModifiedBy>
  <cp:revision>6</cp:revision>
  <dcterms:created xsi:type="dcterms:W3CDTF">2013-04-05T20:27:31Z</dcterms:created>
  <dcterms:modified xsi:type="dcterms:W3CDTF">2025-07-30T13:15:07Z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