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51206400" cy="28803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" roundtripDataSignature="AMtx7mj0s8xHt2SidD0SizO0H86Wdw63j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9" d="100"/>
          <a:sy n="19" d="100"/>
        </p:scale>
        <p:origin x="88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óster">
  <p:cSld name="Póst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7467600" y="3140028"/>
            <a:ext cx="36271200" cy="727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body" idx="2"/>
          </p:nvPr>
        </p:nvSpPr>
        <p:spPr>
          <a:xfrm>
            <a:off x="13335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3"/>
          </p:nvPr>
        </p:nvSpPr>
        <p:spPr>
          <a:xfrm>
            <a:off x="1333500" y="6187440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>
            <a:spLocks noGrp="1"/>
          </p:cNvSpPr>
          <p:nvPr>
            <p:ph type="body" idx="4"/>
          </p:nvPr>
        </p:nvSpPr>
        <p:spPr>
          <a:xfrm>
            <a:off x="1333500" y="13153644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5"/>
          </p:nvPr>
        </p:nvSpPr>
        <p:spPr>
          <a:xfrm>
            <a:off x="1333500" y="14220445"/>
            <a:ext cx="14935200" cy="7952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>
            <a:spLocks noGrp="1"/>
          </p:cNvSpPr>
          <p:nvPr>
            <p:ph type="body" idx="6"/>
          </p:nvPr>
        </p:nvSpPr>
        <p:spPr>
          <a:xfrm>
            <a:off x="13335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7"/>
          </p:nvPr>
        </p:nvSpPr>
        <p:spPr>
          <a:xfrm>
            <a:off x="13335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>
            <a:spLocks noGrp="1"/>
          </p:cNvSpPr>
          <p:nvPr>
            <p:ph type="body" idx="8"/>
          </p:nvPr>
        </p:nvSpPr>
        <p:spPr>
          <a:xfrm>
            <a:off x="181356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body" idx="9"/>
          </p:nvPr>
        </p:nvSpPr>
        <p:spPr>
          <a:xfrm>
            <a:off x="18135600" y="6187440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body" idx="13"/>
          </p:nvPr>
        </p:nvSpPr>
        <p:spPr>
          <a:xfrm>
            <a:off x="18135600" y="10454640"/>
            <a:ext cx="14935200" cy="5400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4"/>
          </p:nvPr>
        </p:nvSpPr>
        <p:spPr>
          <a:xfrm>
            <a:off x="18135600" y="20535900"/>
            <a:ext cx="14935200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>
            <a:spLocks noGrp="1"/>
          </p:cNvSpPr>
          <p:nvPr>
            <p:ph type="body" idx="15"/>
          </p:nvPr>
        </p:nvSpPr>
        <p:spPr>
          <a:xfrm>
            <a:off x="181356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body" idx="16"/>
          </p:nvPr>
        </p:nvSpPr>
        <p:spPr>
          <a:xfrm>
            <a:off x="181356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>
            <a:spLocks noGrp="1"/>
          </p:cNvSpPr>
          <p:nvPr>
            <p:ph type="body" idx="17"/>
          </p:nvPr>
        </p:nvSpPr>
        <p:spPr>
          <a:xfrm>
            <a:off x="3488436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body" idx="18"/>
          </p:nvPr>
        </p:nvSpPr>
        <p:spPr>
          <a:xfrm>
            <a:off x="34884360" y="6187440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9"/>
          </p:nvPr>
        </p:nvSpPr>
        <p:spPr>
          <a:xfrm>
            <a:off x="34884360" y="13857732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"/>
          <p:cNvSpPr>
            <a:spLocks noGrp="1"/>
          </p:cNvSpPr>
          <p:nvPr>
            <p:ph type="body" idx="20"/>
          </p:nvPr>
        </p:nvSpPr>
        <p:spPr>
          <a:xfrm>
            <a:off x="3488436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8" name="Google Shape;38;p3"/>
          <p:cNvSpPr txBox="1">
            <a:spLocks noGrp="1"/>
          </p:cNvSpPr>
          <p:nvPr>
            <p:ph type="body" idx="21"/>
          </p:nvPr>
        </p:nvSpPr>
        <p:spPr>
          <a:xfrm>
            <a:off x="3488436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10696">
          <p15:clr>
            <a:srgbClr val="A4A3A4"/>
          </p15:clr>
        </p15:guide>
        <p15:guide id="2" pos="2156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51206400" cy="44005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46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267"/>
              <a:buFont typeface="Cambria"/>
              <a:buNone/>
              <a:defRPr sz="10267" b="1" i="0" u="none" strike="noStrike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body" idx="1"/>
          </p:nvPr>
        </p:nvSpPr>
        <p:spPr>
          <a:xfrm>
            <a:off x="7467600" y="5267325"/>
            <a:ext cx="36271200" cy="20675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6054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3267"/>
              <a:buFont typeface="Arial"/>
              <a:buChar char="•"/>
              <a:defRPr sz="32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9072">
          <p15:clr>
            <a:srgbClr val="A4A3A4"/>
          </p15:clr>
        </p15:guide>
        <p15:guide id="2" pos="840">
          <p15:clr>
            <a:srgbClr val="A4A3A4"/>
          </p15:clr>
        </p15:guide>
        <p15:guide id="3" pos="31416">
          <p15:clr>
            <a:srgbClr val="A4A3A4"/>
          </p15:clr>
        </p15:guide>
        <p15:guide id="4" pos="16128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argentina.gob.ar/salud/saludmenta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7782"/>
            <a:ext cx="51206400" cy="4355573"/>
          </a:xfrm>
          <a:prstGeom prst="rect">
            <a:avLst/>
          </a:prstGeom>
        </p:spPr>
      </p:pic>
      <p:sp>
        <p:nvSpPr>
          <p:cNvPr id="45" name="Google Shape;45;p1"/>
          <p:cNvSpPr/>
          <p:nvPr/>
        </p:nvSpPr>
        <p:spPr>
          <a:xfrm>
            <a:off x="-31585" y="4320171"/>
            <a:ext cx="51206400" cy="289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1"/>
          <p:cNvSpPr/>
          <p:nvPr/>
        </p:nvSpPr>
        <p:spPr>
          <a:xfrm>
            <a:off x="0" y="3372370"/>
            <a:ext cx="51206400" cy="384844"/>
          </a:xfrm>
          <a:prstGeom prst="rect">
            <a:avLst/>
          </a:prstGeom>
          <a:solidFill>
            <a:srgbClr val="E2208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1"/>
          <p:cNvSpPr/>
          <p:nvPr/>
        </p:nvSpPr>
        <p:spPr>
          <a:xfrm>
            <a:off x="34567546" y="3333582"/>
            <a:ext cx="2755586" cy="94917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1"/>
          <p:cNvSpPr txBox="1">
            <a:spLocks noGrp="1"/>
          </p:cNvSpPr>
          <p:nvPr>
            <p:ph type="title"/>
          </p:nvPr>
        </p:nvSpPr>
        <p:spPr>
          <a:xfrm>
            <a:off x="1678821" y="453078"/>
            <a:ext cx="2321411" cy="2873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1250"/>
              </a:lnSpc>
              <a:spcBef>
                <a:spcPts val="0"/>
              </a:spcBef>
              <a:spcAft>
                <a:spcPts val="0"/>
              </a:spcAft>
              <a:buClr>
                <a:srgbClr val="FFCE3A"/>
              </a:buClr>
              <a:buSzPts val="5000"/>
              <a:buFont typeface="Arial"/>
              <a:buNone/>
            </a:pPr>
            <a:r>
              <a:rPr lang="es-AR" sz="5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EJE</a:t>
            </a:r>
            <a:br>
              <a:rPr lang="es-AR" sz="96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s-AR" sz="16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sz="16000" dirty="0">
              <a:solidFill>
                <a:srgbClr val="FFCE3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1"/>
          <p:cNvSpPr>
            <a:spLocks noGrp="1"/>
          </p:cNvSpPr>
          <p:nvPr>
            <p:ph type="body" idx="2"/>
          </p:nvPr>
        </p:nvSpPr>
        <p:spPr>
          <a:xfrm>
            <a:off x="13335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OBJETIVOS 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1"/>
          <p:cNvSpPr txBox="1">
            <a:spLocks noGrp="1"/>
          </p:cNvSpPr>
          <p:nvPr>
            <p:ph type="body" idx="3"/>
          </p:nvPr>
        </p:nvSpPr>
        <p:spPr>
          <a:xfrm>
            <a:off x="1333500" y="6478388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lnSpcReduction="10000"/>
          </a:bodyPr>
          <a:lstStyle/>
          <a:p>
            <a:pPr marL="457200" marR="0" lvl="0" indent="0" algn="l" rtl="0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30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3200" lvl="0" indent="0">
              <a:spcBef>
                <a:spcPts val="1200"/>
              </a:spcBef>
              <a:buSzPts val="3200"/>
              <a:buNone/>
            </a:pPr>
            <a:r>
              <a:rPr lang="es-AR" sz="3200" dirty="0">
                <a:latin typeface="Arial"/>
                <a:ea typeface="Arial"/>
                <a:cs typeface="Arial"/>
                <a:sym typeface="Arial"/>
              </a:rPr>
              <a:t>Objetivo General: </a:t>
            </a:r>
          </a:p>
          <a:p>
            <a:pPr marL="203200" lvl="0" indent="0">
              <a:spcBef>
                <a:spcPts val="1200"/>
              </a:spcBef>
              <a:buSzPts val="3200"/>
              <a:buNone/>
            </a:pPr>
            <a:r>
              <a:rPr lang="es-AR" sz="3200" dirty="0">
                <a:latin typeface="Arial"/>
                <a:ea typeface="Arial"/>
                <a:cs typeface="Arial"/>
                <a:sym typeface="Arial"/>
              </a:rPr>
              <a:t>Contribuir a la promoción de la salud mental de los estudiantes del 2° año de la carrera Licenciatura en Enfermería mediante actividades de fortalecimiento de los vínculos interpersonales.</a:t>
            </a:r>
          </a:p>
          <a:p>
            <a:pPr marL="203200" lvl="0" indent="0">
              <a:spcBef>
                <a:spcPts val="1200"/>
              </a:spcBef>
              <a:buSzPts val="3200"/>
              <a:buNone/>
            </a:pPr>
            <a:r>
              <a:rPr lang="es-AR" sz="3200" dirty="0">
                <a:latin typeface="Arial"/>
                <a:ea typeface="Arial"/>
                <a:cs typeface="Arial"/>
                <a:sym typeface="Arial"/>
              </a:rPr>
              <a:t>Objetivos Específicos:</a:t>
            </a:r>
          </a:p>
          <a:p>
            <a:pPr marL="203200" lvl="0" indent="0">
              <a:spcBef>
                <a:spcPts val="1200"/>
              </a:spcBef>
              <a:buSzPts val="3200"/>
              <a:buNone/>
            </a:pPr>
            <a:r>
              <a:rPr lang="es-AR" sz="3200" dirty="0">
                <a:latin typeface="Arial"/>
                <a:ea typeface="Arial"/>
                <a:cs typeface="Arial"/>
                <a:sym typeface="Arial"/>
              </a:rPr>
              <a:t>Generar distintas propuestas de integración desde el arte, la música, el baile, la actividad física para promocionar la salud mental y los vínculos entre pares.</a:t>
            </a:r>
          </a:p>
          <a:p>
            <a:pPr marL="203200" lvl="0" indent="0">
              <a:spcBef>
                <a:spcPts val="1200"/>
              </a:spcBef>
              <a:buSzPts val="3200"/>
              <a:buNone/>
            </a:pPr>
            <a:r>
              <a:rPr lang="es-AR" sz="3200" dirty="0">
                <a:latin typeface="Arial"/>
                <a:ea typeface="Arial"/>
                <a:cs typeface="Arial"/>
                <a:sym typeface="Arial"/>
              </a:rPr>
              <a:t>Facilitar un espacio de integración, solidaridad, afectividad y formación del estudiante, desde la participación holística de la salud/salud mental. </a:t>
            </a:r>
          </a:p>
          <a:p>
            <a:pPr marL="20320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3200"/>
              <a:buNone/>
            </a:pP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1"/>
          <p:cNvSpPr>
            <a:spLocks noGrp="1"/>
          </p:cNvSpPr>
          <p:nvPr>
            <p:ph type="body" idx="4"/>
          </p:nvPr>
        </p:nvSpPr>
        <p:spPr>
          <a:xfrm>
            <a:off x="1333500" y="13444592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INTRODUCCIÓN O ENCUADRE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1"/>
          <p:cNvSpPr txBox="1">
            <a:spLocks noGrp="1"/>
          </p:cNvSpPr>
          <p:nvPr>
            <p:ph type="body" idx="5"/>
          </p:nvPr>
        </p:nvSpPr>
        <p:spPr>
          <a:xfrm>
            <a:off x="1333500" y="14511393"/>
            <a:ext cx="14935200" cy="13455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>
              <a:spcBef>
                <a:spcPts val="0"/>
              </a:spcBef>
              <a:buSzPts val="3200"/>
              <a:buNone/>
            </a:pPr>
            <a:r>
              <a:rPr lang="es-AR" sz="3800" dirty="0">
                <a:latin typeface="Arial"/>
                <a:ea typeface="Arial"/>
                <a:cs typeface="Arial"/>
                <a:sym typeface="Arial"/>
              </a:rPr>
              <a:t>La salud mental de los estudiantes universitarios se ha visto afectada por la pandemia por COVID-19, debido al confinamiento, las dificultades en el desarrollo de las actividades académicas y las exigencias de las nuevas modalidades pedagógicas, generando estrés y ansiedad ante la incertidumbre del contexto epidemiológico. Por lo que, tras la vuelta a la presencialidad cuidada, se planificó desde la cátedra Enfermería en Salud Mental y Psiquiatría una jornada en torno a la promoción de la salud mental, lo que permitió a los estudiantes exponer sus experiencias a través de diferentes actividades artísticas como ser la música, el baile entre otras, permitiendo  el fortalecimiento de  vínculos entre pares y con los docentes.</a:t>
            </a:r>
            <a:endParaRPr sz="38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1"/>
          <p:cNvSpPr>
            <a:spLocks noGrp="1"/>
          </p:cNvSpPr>
          <p:nvPr>
            <p:ph type="body" idx="8"/>
          </p:nvPr>
        </p:nvSpPr>
        <p:spPr>
          <a:xfrm>
            <a:off x="181356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DESARROLLO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"/>
          <p:cNvSpPr txBox="1">
            <a:spLocks noGrp="1"/>
          </p:cNvSpPr>
          <p:nvPr>
            <p:ph type="body" idx="9"/>
          </p:nvPr>
        </p:nvSpPr>
        <p:spPr>
          <a:xfrm>
            <a:off x="18135600" y="6478388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lnSpcReduction="10000"/>
          </a:bodyPr>
          <a:lstStyle/>
          <a:p>
            <a:pPr marL="533415" lvl="0" indent="-330215">
              <a:spcBef>
                <a:spcPts val="0"/>
              </a:spcBef>
              <a:buSzPts val="3200"/>
              <a:buNone/>
            </a:pPr>
            <a:r>
              <a:rPr lang="es-AR" sz="3600" dirty="0">
                <a:latin typeface="Arial"/>
                <a:ea typeface="Arial"/>
                <a:cs typeface="Arial"/>
                <a:sym typeface="Arial"/>
              </a:rPr>
              <a:t>se realizaron talleres donde los estudiantes a través de diversas actividades planificadas  como ser las relacionadas al patrón funcional de actividad ejercicio y su relación con la salud mental, diferentes coreografías, diversos juegos, como así también la expresión  a través del arte, decoración de los diferentes espacios de la Escuela de Enfermería  como ser  banderines, carteles alusivos a  la temática, entre otros.</a:t>
            </a:r>
            <a:endParaRPr sz="360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23E85B4-BBC1-4AF0-A714-80C08AD445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15200" y="11582608"/>
            <a:ext cx="11125200" cy="5629106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A3825C6-A076-43C3-A205-4EABBA1977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82872" y="20269200"/>
            <a:ext cx="10789771" cy="5997463"/>
          </a:xfrm>
          <a:prstGeom prst="rect">
            <a:avLst/>
          </a:prstGeom>
        </p:spPr>
      </p:pic>
      <p:sp>
        <p:nvSpPr>
          <p:cNvPr id="57" name="Google Shape;57;p1"/>
          <p:cNvSpPr>
            <a:spLocks noGrp="1"/>
          </p:cNvSpPr>
          <p:nvPr>
            <p:ph type="body" idx="17"/>
          </p:nvPr>
        </p:nvSpPr>
        <p:spPr>
          <a:xfrm>
            <a:off x="3488436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CONCLUSIONES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"/>
          <p:cNvSpPr txBox="1">
            <a:spLocks noGrp="1"/>
          </p:cNvSpPr>
          <p:nvPr>
            <p:ph type="body" idx="18"/>
          </p:nvPr>
        </p:nvSpPr>
        <p:spPr>
          <a:xfrm>
            <a:off x="34884360" y="6478387"/>
            <a:ext cx="14935200" cy="9154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>
              <a:spcBef>
                <a:spcPts val="0"/>
              </a:spcBef>
              <a:buSzPts val="3200"/>
              <a:buNone/>
            </a:pPr>
            <a:r>
              <a:rPr lang="es-AR" sz="3600" dirty="0"/>
              <a:t>   El 90 % de los estudiantes de la cátedra de Salud Mental y Psiquiatría  presentaron actividades en el marco de la convocatoria, el 10% justificaron su inasistencia, se logró la socialización y vinculación de los estudiantes mediante las actividades y la concientización de la importancia de la práctica del deporte  y el arte para la salud integral.</a:t>
            </a:r>
          </a:p>
          <a:p>
            <a:pPr marL="533415" lvl="0" indent="-33021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600" dirty="0"/>
          </a:p>
        </p:txBody>
      </p:sp>
      <p:sp>
        <p:nvSpPr>
          <p:cNvPr id="59" name="Google Shape;59;p1"/>
          <p:cNvSpPr txBox="1">
            <a:spLocks noGrp="1"/>
          </p:cNvSpPr>
          <p:nvPr>
            <p:ph type="body" idx="19"/>
          </p:nvPr>
        </p:nvSpPr>
        <p:spPr>
          <a:xfrm>
            <a:off x="34854572" y="16062737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>
              <a:spcBef>
                <a:spcPts val="0"/>
              </a:spcBef>
              <a:buSzPts val="3200"/>
              <a:buNone/>
            </a:pPr>
            <a:r>
              <a:rPr lang="es-AR" sz="3600" dirty="0">
                <a:latin typeface="Arial"/>
                <a:ea typeface="Arial"/>
                <a:cs typeface="Arial"/>
                <a:sym typeface="Arial"/>
              </a:rPr>
              <a:t>  Recomendaciones: La actividad física posee un efecto protector para  salud mental y el bienestar físico es por ello que el equipo  de cátedra apuesta a la realización de actividades de promoción dentro de la </a:t>
            </a:r>
            <a:r>
              <a:rPr lang="es-AR" sz="3600" dirty="0" err="1">
                <a:latin typeface="Arial"/>
                <a:ea typeface="Arial"/>
                <a:cs typeface="Arial"/>
                <a:sym typeface="Arial"/>
              </a:rPr>
              <a:t>currícula</a:t>
            </a:r>
            <a:r>
              <a:rPr lang="es-AR" sz="3600" dirty="0">
                <a:latin typeface="Arial"/>
                <a:ea typeface="Arial"/>
                <a:cs typeface="Arial"/>
                <a:sym typeface="Arial"/>
              </a:rPr>
              <a:t> de la materia en la formación del futuro  profesional de enfermería.</a:t>
            </a:r>
          </a:p>
          <a:p>
            <a:pPr marL="533415" lvl="0" indent="-33021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6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1"/>
          <p:cNvSpPr>
            <a:spLocks noGrp="1"/>
          </p:cNvSpPr>
          <p:nvPr>
            <p:ph type="body" idx="20"/>
          </p:nvPr>
        </p:nvSpPr>
        <p:spPr>
          <a:xfrm>
            <a:off x="34884360" y="22893773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REFERENCIAS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"/>
          <p:cNvSpPr txBox="1">
            <a:spLocks noGrp="1"/>
          </p:cNvSpPr>
          <p:nvPr>
            <p:ph type="body" idx="21"/>
          </p:nvPr>
        </p:nvSpPr>
        <p:spPr>
          <a:xfrm>
            <a:off x="34884360" y="23965907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fontScale="92500" lnSpcReduction="20000"/>
          </a:bodyPr>
          <a:lstStyle/>
          <a:p>
            <a:pPr marL="533415" lvl="0" indent="-330215">
              <a:spcBef>
                <a:spcPts val="0"/>
              </a:spcBef>
              <a:buSzPts val="3200"/>
              <a:buNone/>
            </a:pPr>
            <a:r>
              <a:rPr lang="es-AR" sz="3200" dirty="0">
                <a:latin typeface="Arial"/>
                <a:ea typeface="Arial"/>
                <a:cs typeface="Arial"/>
                <a:sym typeface="Arial"/>
              </a:rPr>
              <a:t>   Organización Mundial de la Salud. (2022). Salud mental. https://www.who.int/es/news-room/fact-sheets/detail/mental-health-strengthening-our-responseMinisterio de Salud de la Nación Argentina. (2021).</a:t>
            </a:r>
          </a:p>
          <a:p>
            <a:pPr marL="533415" lvl="0" indent="-330215">
              <a:spcBef>
                <a:spcPts val="0"/>
              </a:spcBef>
              <a:buSzPts val="3200"/>
              <a:buNone/>
            </a:pPr>
            <a:r>
              <a:rPr lang="es-AR" sz="3200" dirty="0"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marL="533415" lvl="0" indent="-330215">
              <a:spcBef>
                <a:spcPts val="0"/>
              </a:spcBef>
              <a:buSzPts val="3200"/>
              <a:buNone/>
            </a:pPr>
            <a:r>
              <a:rPr lang="es-AR" sz="3200" dirty="0">
                <a:latin typeface="Arial"/>
                <a:ea typeface="Arial"/>
                <a:cs typeface="Arial"/>
                <a:sym typeface="Arial"/>
              </a:rPr>
              <a:t>  Estrategia Nacional de Salud Mental y Adicciones 2023–2027. </a:t>
            </a:r>
            <a:r>
              <a:rPr lang="es-AR" sz="3200" dirty="0">
                <a:latin typeface="Arial"/>
                <a:ea typeface="Arial"/>
                <a:cs typeface="Arial"/>
                <a:sym typeface="Arial"/>
                <a:hlinkClick r:id="rId6"/>
              </a:rPr>
              <a:t>https://www.argentina.gob.ar/salud/</a:t>
            </a:r>
            <a:r>
              <a:rPr lang="es-AR" sz="3200" dirty="0" err="1">
                <a:latin typeface="Arial"/>
                <a:ea typeface="Arial"/>
                <a:cs typeface="Arial"/>
                <a:sym typeface="Arial"/>
                <a:hlinkClick r:id="rId6"/>
              </a:rPr>
              <a:t>saludmenta</a:t>
            </a:r>
            <a:r>
              <a:rPr lang="es-AR" sz="3200" dirty="0">
                <a:latin typeface="Arial"/>
                <a:ea typeface="Arial"/>
                <a:cs typeface="Arial"/>
                <a:sym typeface="Arial"/>
              </a:rPr>
              <a:t>..</a:t>
            </a:r>
          </a:p>
          <a:p>
            <a:pPr marL="533415" lvl="0" indent="-330215">
              <a:spcBef>
                <a:spcPts val="0"/>
              </a:spcBef>
              <a:buSzPts val="3200"/>
              <a:buNone/>
            </a:pPr>
            <a:endParaRPr lang="es-AR" sz="3200" dirty="0">
              <a:latin typeface="Arial"/>
              <a:ea typeface="Arial"/>
              <a:cs typeface="Arial"/>
              <a:sym typeface="Arial"/>
            </a:endParaRPr>
          </a:p>
          <a:p>
            <a:pPr marL="533415" lvl="0" indent="-330215">
              <a:spcBef>
                <a:spcPts val="0"/>
              </a:spcBef>
              <a:buSzPts val="3200"/>
              <a:buNone/>
            </a:pPr>
            <a:r>
              <a:rPr lang="es-AR" sz="3200" dirty="0">
                <a:latin typeface="Arial"/>
                <a:ea typeface="Arial"/>
                <a:cs typeface="Arial"/>
                <a:sym typeface="Arial"/>
              </a:rPr>
              <a:t>   González, M., &amp; Ramírez, P. (2020). Estrés académico y estrategias de afrontamiento en estudiantes de enfermería. Revista de Investigación en Salud, 22(3), 145-153. https://doi.org/10.22201/fesi.20070780e.2020.22.3.1234</a:t>
            </a: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p1"/>
          <p:cNvSpPr/>
          <p:nvPr/>
        </p:nvSpPr>
        <p:spPr>
          <a:xfrm>
            <a:off x="816641" y="3355848"/>
            <a:ext cx="2022886" cy="92535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rgbClr val="FFCE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1"/>
          <p:cNvSpPr txBox="1">
            <a:spLocks noGrp="1"/>
          </p:cNvSpPr>
          <p:nvPr>
            <p:ph type="body" idx="1"/>
          </p:nvPr>
        </p:nvSpPr>
        <p:spPr>
          <a:xfrm>
            <a:off x="1066780" y="3555223"/>
            <a:ext cx="32433986" cy="32619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AR" b="1" dirty="0">
                <a:solidFill>
                  <a:schemeClr val="tx1"/>
                </a:solidFill>
              </a:rPr>
              <a:t>AUTORES      Cristina Mariela </a:t>
            </a:r>
            <a:r>
              <a:rPr lang="es-AR" b="1" dirty="0" err="1">
                <a:solidFill>
                  <a:schemeClr val="tx1"/>
                </a:solidFill>
              </a:rPr>
              <a:t>Zinch</a:t>
            </a:r>
            <a:r>
              <a:rPr lang="es-AR" b="1" dirty="0">
                <a:solidFill>
                  <a:schemeClr val="tx1"/>
                </a:solidFill>
              </a:rPr>
              <a:t> ,cristinazinch72@Gmail.com</a:t>
            </a:r>
            <a:r>
              <a:rPr lang="es-AR" dirty="0">
                <a:solidFill>
                  <a:schemeClr val="tx1"/>
                </a:solidFill>
              </a:rPr>
              <a:t>/  Cecilia Agustina Cardozo, ceciagus2010@Gmail.com / Sonia Luján Rodríguez, soniarodriguezs.i.r@Gmail.com 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66" name="Google Shape;66;p1"/>
          <p:cNvSpPr txBox="1"/>
          <p:nvPr/>
        </p:nvSpPr>
        <p:spPr>
          <a:xfrm>
            <a:off x="4628028" y="600650"/>
            <a:ext cx="39583211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lvl="0" algn="ctr">
              <a:lnSpc>
                <a:spcPct val="90000"/>
              </a:lnSpc>
              <a:buClr>
                <a:schemeClr val="lt1"/>
              </a:buClr>
              <a:buSzPts val="8200"/>
            </a:pPr>
            <a:r>
              <a:rPr lang="es-AR" sz="7200" b="1" dirty="0">
                <a:solidFill>
                  <a:schemeClr val="lt1"/>
                </a:solidFill>
              </a:rPr>
              <a:t>“La importancia de la promoción de la salud mental en estudiantes de “2 año de la carrera Licenciatura en Enfermería de la Universidad Nacional de Misiones Año 2022”</a:t>
            </a:r>
            <a:endParaRPr sz="72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A5E11B7-5851-43FC-8BF9-6C21A137B7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423600" y="10478888"/>
            <a:ext cx="10007599" cy="515361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D9692B5-F614-450A-BD86-976E7F41BC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78821" y="22893773"/>
            <a:ext cx="6559632" cy="4162183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9F9675A-C1ED-430D-BC4E-E54DB5A8AA7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35999" y="22893774"/>
            <a:ext cx="7235155" cy="4162182"/>
          </a:xfrm>
          <a:prstGeom prst="rect">
            <a:avLst/>
          </a:prstGeom>
        </p:spPr>
      </p:pic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51758361-D432-4C2B-83FE-82963FE92D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407073" y="3372370"/>
            <a:ext cx="9024126" cy="1237096"/>
          </a:xfrm>
        </p:spPr>
        <p:txBody>
          <a:bodyPr/>
          <a:lstStyle/>
          <a:p>
            <a:r>
              <a:rPr lang="es-AR" dirty="0"/>
              <a:t>Escuela de Enfermería. Universidad nacional de Misiones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óster de medicina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586</Words>
  <Application>Microsoft Office PowerPoint</Application>
  <PresentationFormat>Personalizado</PresentationFormat>
  <Paragraphs>25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Cambria</vt:lpstr>
      <vt:lpstr>Póster de medicina</vt:lpstr>
      <vt:lpstr>EJE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 1</dc:title>
  <dc:creator>Summer</dc:creator>
  <cp:lastModifiedBy>Hector Niskanen</cp:lastModifiedBy>
  <cp:revision>7</cp:revision>
  <dcterms:created xsi:type="dcterms:W3CDTF">2013-04-05T20:27:31Z</dcterms:created>
  <dcterms:modified xsi:type="dcterms:W3CDTF">2025-07-27T23:55:38Z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</Properties>
</file>