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-6149" y="-19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0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21146" indent="0">
              <a:buNone/>
            </a:pPr>
            <a:r>
              <a:rPr lang="es-ES" sz="3200" b="1" dirty="0">
                <a:latin typeface="Arial"/>
                <a:ea typeface="Arial"/>
                <a:cs typeface="Arial"/>
                <a:sym typeface="Arial"/>
              </a:rPr>
              <a:t>General: </a:t>
            </a:r>
          </a:p>
          <a:p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Determinar la aplicabilidad educativa del microscopio virtual en la enseñanza de la histología y la patología.</a:t>
            </a:r>
          </a:p>
          <a:p>
            <a:pPr marL="21146" indent="0">
              <a:buNone/>
            </a:pPr>
            <a:endParaRPr lang="es-ES" sz="3200" dirty="0">
              <a:latin typeface="Arial"/>
              <a:ea typeface="Arial"/>
              <a:cs typeface="Arial"/>
              <a:sym typeface="Arial"/>
            </a:endParaRPr>
          </a:p>
          <a:p>
            <a:pPr marL="21146" indent="0">
              <a:buNone/>
            </a:pPr>
            <a:r>
              <a:rPr lang="es-ES" sz="3200" b="1" dirty="0">
                <a:latin typeface="Arial"/>
                <a:ea typeface="Arial"/>
                <a:cs typeface="Arial"/>
                <a:sym typeface="Arial"/>
              </a:rPr>
              <a:t>Específicos:</a:t>
            </a:r>
          </a:p>
          <a:p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Comparar la aplicabilidad educativa de la microscopía virtual con la tradicional en términos de uso, accesibilidad y funcionalidad.</a:t>
            </a:r>
          </a:p>
          <a:p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Realizar un análisis descriptivo-comparativo entre el microscopio convencional y el microscopio virtual en el ámbito educativo.</a:t>
            </a:r>
          </a:p>
          <a:p>
            <a:pPr marL="21146" indent="0"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19853" y="1247913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INTRODUCCIÓN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066780" y="13289315"/>
            <a:ext cx="14935200" cy="827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10000"/>
          </a:bodyPr>
          <a:lstStyle/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40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La constante evolución de las tecnologías digitales pone a disposición una gran variedad de recursos idóneos para ser utilizados en contextos educativos y de investigación. De este modo, se encuentran cada vez más propuestas educativas en las que las </a:t>
            </a:r>
            <a:r>
              <a:rPr lang="es-ES" sz="4000" b="1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Tecnologías de la Información y la Comunicación (TIC) </a:t>
            </a:r>
            <a:r>
              <a:rPr lang="es-ES" sz="40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intervienen como mediadoras del proceso de enseñanza y aprendizaje. (1)</a:t>
            </a:r>
            <a:endParaRPr lang="es-ES" sz="2000" b="0" dirty="0">
              <a:effectLst/>
            </a:endParaRP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40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En los últimos años, dentro de las disciplinas tradicionales en las que se utilizan microscopios como equipamiento elemental cómo ser histología, anatomía patológica, biología entre otras; se ha comenzado a trabajar cada vez más con aplicaciones llamadas </a:t>
            </a:r>
            <a:r>
              <a:rPr lang="es-ES" sz="4000" b="1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microscopios virtuales</a:t>
            </a:r>
            <a:r>
              <a:rPr lang="es-ES" sz="40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 que simulan, y hasta pueden complementar, el uso de microscopios convencionales.(2)</a:t>
            </a:r>
            <a:endParaRPr lang="es-ES" sz="2000" b="0" dirty="0">
              <a:effectLst/>
            </a:endParaRPr>
          </a:p>
          <a:p>
            <a:pPr marL="21146" indent="0">
              <a:buNone/>
            </a:pPr>
            <a:br>
              <a:rPr lang="es-ES" sz="2000" dirty="0"/>
            </a:br>
            <a:endParaRPr lang="es-ES" sz="3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6878300" y="5412976"/>
            <a:ext cx="17221200" cy="1254524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6638855" y="6478388"/>
            <a:ext cx="17422545" cy="21198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lnSpcReduction="10000"/>
          </a:bodyPr>
          <a:lstStyle/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La microscopía virtual consiste en la digitalización de preparados histopatológicos en portaobjetos para su visualización virtual a través de interfaces electrónicas. La experiencia de implementación de la microscopía virtual se realizó en la unidad curricular Histología de la Facultad de Odontología de la UNNE y Anatomía Patológica de la Facultad de Medicina UNNE. Durante las clases teóricas y prácticas de ambas materias se proyectan imágenes digitales de preparados histopatológicos obtenidos de microscopios convencionales. 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Las clases que tienen carácter presencial se utiliza microscopía convencional y se proyectan imágenes digitales de los preparados a través de proyectores, mientras que las clases sincrónicas virtuales se realizan a través de aplicaciones como zoom o </a:t>
            </a:r>
            <a:r>
              <a:rPr lang="es-ES" sz="36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meet</a:t>
            </a: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y las actividades asincrónicas a través de plataforma Moodle; estos medios tecnológicos permiten compartir imágenes de preparados histopatológicos digitalizados para el análisis e interpretación de los mismos. 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Las actividades presenciales y sincrónicas virtuales fueron evaluados a través de cuestionarios participativos y análisis de casos clínicos histopatológicos, y las actividades asincrónicas son controladas a través barras de progreso, esto permitió llevar un seguimiento de los estudiantes, de acuerdo al grado de cumplimiento de los mismos.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Se observó que los estudiantes al tener soporte digitalizado de los preparados histopatológicos a través de la microscopía virtual, logran mejorar la comprensión de los temas desarrollados, a diferencia de las clases en las cuales que solo se utiliza la microscopía convencional. Los alumnos a través de la microscopía virtual mejoran la interpretación de los preparados, y de las estructuras celulares al acceder a preparados histopatológicos en tiempo ilimitado.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Coincidente con nuestro análisis, los estudios de Marín, D., &amp; Romero, E. (2011), quienes han calculado el impacto de la microscopía virtual en el aprendizaje, resaltando que los microscopios virtuales son una herramienta eficiente para la exploración de las placas de histología, y alcanzan 78 % de preferencia frente a 5,7 % de los microscopios convencionales. Destacando como ventaja de los microscopios virtuales, según los estudiantes, la libertad para explorar y estudiar las placas, lo cual mejora significativamente el proceso de aprendizaje.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Además, encontrándose a nuestras similares observaciones, los estudios de </a:t>
            </a:r>
            <a:r>
              <a:rPr lang="es-ES" sz="36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Pachamé</a:t>
            </a: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A, &amp;  </a:t>
            </a:r>
            <a:r>
              <a:rPr lang="es-ES" sz="3600" dirty="0" err="1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Portiansky</a:t>
            </a:r>
            <a:r>
              <a:rPr lang="es-ES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, E. (2017) destacan que los estudiantes pueden observar la imagen de manera simultánea y en el horario que prefieran; que la muestra no necesita ser trasladada desde su lugar de procesamiento para su observación evitando, de esa manera, su extravío o ruptura; y que la imagen digital permite señalar diferentes estructuras y guardarlas en el mismo archivo.</a:t>
            </a: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endParaRPr lang="es-ES" sz="3600" dirty="0">
              <a:latin typeface="Arial"/>
              <a:ea typeface="Arial"/>
              <a:cs typeface="Arial"/>
              <a:sym typeface="Arial"/>
            </a:endParaRPr>
          </a:p>
          <a:p>
            <a:pPr marL="21146" indent="0" algn="just" rtl="0">
              <a:spcBef>
                <a:spcPts val="1200"/>
              </a:spcBef>
              <a:spcAft>
                <a:spcPts val="0"/>
              </a:spcAft>
              <a:buNone/>
            </a:pPr>
            <a:endParaRPr lang="es-ES" sz="3600" dirty="0">
              <a:latin typeface="Arial"/>
              <a:ea typeface="Arial"/>
              <a:cs typeface="Arial"/>
              <a:sym typeface="Arial"/>
            </a:endParaRP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671000" y="5524389"/>
            <a:ext cx="15201900" cy="1254523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381459" y="7176695"/>
            <a:ext cx="15491441" cy="8959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70000" lnSpcReduction="20000"/>
          </a:bodyPr>
          <a:lstStyle/>
          <a:p>
            <a:pPr marL="3600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1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La microscopía virtual ha comenzado a ser parte del flujo de trabajo en los laboratorios clínicos e histopatológicos, y son de gran ayuda en la enseñanza de la microscopía, posicionándose como una herramienta fundamental en educación, investigación y diagnóstico, y para el desarrollo del aprendizaje centrado en el estudiante.</a:t>
            </a:r>
          </a:p>
          <a:p>
            <a:pPr marL="3600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ES" sz="5100" b="0" i="0" u="none" strike="noStrike" dirty="0">
              <a:solidFill>
                <a:srgbClr val="292934"/>
              </a:solidFill>
              <a:effectLst/>
              <a:latin typeface="Arial" panose="020B0604020202020204" pitchFamily="34" charset="0"/>
            </a:endParaRPr>
          </a:p>
          <a:p>
            <a:pPr marL="3600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1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Representa un avance tecnológico significativo que complementa y, en algunos casos, supera las capacidades de la microscopía tradicional. Su capacidad para facilitar el acceso remoto, su utilidad en la enseñanza y su papel en el diagnóstico digital la convierten en una herramienta de gran valor en el contexto actual.</a:t>
            </a:r>
          </a:p>
          <a:p>
            <a:pPr marL="3600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lang="es-ES" sz="5100" b="0" i="0" u="none" strike="noStrike" dirty="0">
              <a:solidFill>
                <a:srgbClr val="292934"/>
              </a:solidFill>
              <a:effectLst/>
              <a:latin typeface="Arial" panose="020B0604020202020204" pitchFamily="34" charset="0"/>
            </a:endParaRPr>
          </a:p>
          <a:p>
            <a:pPr marL="3600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100" b="0" i="0" u="none" strike="noStrike" dirty="0">
                <a:solidFill>
                  <a:srgbClr val="292934"/>
                </a:solidFill>
                <a:effectLst/>
                <a:latin typeface="Arial" panose="020B0604020202020204" pitchFamily="34" charset="0"/>
              </a:rPr>
              <a:t>Aunque no elimina completamente la necesidad del microscopio físico —especialmente en contextos prácticos y de entrenamiento técnico—, su integración creciente en instituciones académicas y clínicas es un indicador claro de su efectividad. A medida que las tecnologías sigan avanzando, es probable que su adopción se expanda aún más, especialmente en combinación con inteligencia artificial y plataformas colaborativas.</a:t>
            </a:r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567546" y="22843348"/>
            <a:ext cx="15927654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431555" y="23949753"/>
            <a:ext cx="15737840" cy="465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1- Marín, D., &amp; Romero, E. (2011). Sistemas de microscopía virtual: análisis y perspectivas. </a:t>
            </a:r>
            <a:r>
              <a:rPr lang="es-ES" sz="1800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Biomédica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s-ES" sz="1800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31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144-155.</a:t>
            </a:r>
            <a:endParaRPr lang="es-ES" sz="16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2-Pachamé, A. V., &amp; </a:t>
            </a:r>
            <a:r>
              <a:rPr lang="es-ES" sz="1800" b="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Portiansky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E. L. (2017). Microscopía virtual: una nueva herramienta tecnológica para la enseñanza de la histología y la patología.</a:t>
            </a:r>
            <a:endParaRPr lang="es-ES" sz="16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3-Orellano, C. (2014). Implementación de un microscopio virtual para el curso de Patología General del pregrado en una Facultad de Medicina. </a:t>
            </a:r>
            <a:r>
              <a:rPr lang="es-ES" sz="1800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Revista Medica Herediana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s-ES" sz="1800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25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37-41.</a:t>
            </a:r>
            <a:endParaRPr lang="es-ES" sz="16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4-García-Iglesias, M. J., Morales, A. B., de Paz Cabello, P., Pérez, V. P., Estrada, M. D. C. F., Marín, J. F. G., &amp; Martínez, C. P. (2022). La microscopía virtual en el proceso de enseñanza-aprendizaje de histología para estudiantes de veterinaria. EDUCA. Revista Internacional para la calidad educativa, 2(1), 63-85.</a:t>
            </a:r>
            <a:endParaRPr lang="es-ES" sz="16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5-Parra, E., Cáceres, F., Salazar-Roa, A. M., &amp; </a:t>
            </a:r>
            <a:r>
              <a:rPr lang="es-ES" sz="1800" b="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Godinez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-Pacheco, B. (2022). Enseñanza histológica e histopatológica a través de microscopía virtual, una oportunidad en odontología. Revista Estomatológica Herediana, 32(2), 167-173.</a:t>
            </a:r>
            <a:endParaRPr lang="es-ES" sz="16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6-Gallego Muñoz, P., Agudo Bernal, F. J., Martínez García, M. C., Gómez Niño, M., Fernández Gómez, J. M. F., Orduña Domingo, A., ... &amp; Fernández Martínez, I. (2021). Implantación de prácticas online utilizando microscopios virtuales.</a:t>
            </a:r>
            <a:endParaRPr lang="es-ES" sz="1600" b="0" dirty="0">
              <a:effectLst/>
            </a:endParaRPr>
          </a:p>
          <a:p>
            <a:pPr>
              <a:spcBef>
                <a:spcPts val="0"/>
              </a:spcBef>
            </a:pP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7-Martorelli, S. L. (2016). </a:t>
            </a:r>
            <a:r>
              <a:rPr lang="es-ES" sz="1800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Microscopios virtuales: estudio y comparación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(Doctoral </a:t>
            </a:r>
            <a:r>
              <a:rPr lang="es-ES" sz="1800" b="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dissertation</a:t>
            </a:r>
            <a:r>
              <a:rPr lang="es-ES" sz="1800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Universidad Nacional de La Plata).</a:t>
            </a:r>
          </a:p>
          <a:p>
            <a:pPr>
              <a:spcBef>
                <a:spcPts val="0"/>
              </a:spcBef>
            </a:pPr>
            <a:r>
              <a:rPr lang="es-ES" sz="1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8-</a:t>
            </a:r>
            <a:r>
              <a:rPr lang="es-A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Marín, D., &amp; Romero, E. (2011). Sistemas de microscopía virtual: análisis y perspectivas. </a:t>
            </a:r>
            <a:r>
              <a:rPr lang="es-E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Biomédica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es-E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31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(1), 144-155</a:t>
            </a:r>
          </a:p>
          <a:p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FACULTAD DE MEDCINA – UNIVERSIDAD NACIONAL DEL NORDESTE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9279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/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pt-BR" dirty="0"/>
              <a:t> JESSIKA NAVARRO LOPEZ, janavarrolopez@med.unne.edu.ar / MARIA SLVINA BECHARA GARRALLA,  msilvinabechara@gmail.com/ BERTHA VALDOVINOS ZAPUTOVICH,  berthavz@med.unne.edu.ar.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ES" sz="8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Microscopio Virtual: mediador tecnológico innovador para la enseñanza de disciplinas básicas histología y patología.</a:t>
            </a:r>
            <a:endParaRPr sz="8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A7AB0BA-A426-4114-BAF1-A6AC96D5A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747" y="20887741"/>
            <a:ext cx="3595688" cy="359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273BD457-CA10-4E30-B597-184843EA6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3012" y="22878902"/>
            <a:ext cx="3595688" cy="359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9600677-D551-46EC-BE2A-03762ADA58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1" t="25875" r="14610"/>
          <a:stretch/>
        </p:blipFill>
        <p:spPr bwMode="auto">
          <a:xfrm>
            <a:off x="1416628" y="21369772"/>
            <a:ext cx="7896271" cy="387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D5C2B898-EBB6-443F-8BAA-66AC4F3689A0}"/>
              </a:ext>
            </a:extLst>
          </p:cNvPr>
          <p:cNvSpPr txBox="1"/>
          <p:nvPr/>
        </p:nvSpPr>
        <p:spPr>
          <a:xfrm>
            <a:off x="6100397" y="26558623"/>
            <a:ext cx="71247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Imagen representativa de la Cátedra Anatomía </a:t>
            </a:r>
            <a:r>
              <a:rPr lang="es-ES" dirty="0" err="1"/>
              <a:t>Patologica</a:t>
            </a:r>
            <a:r>
              <a:rPr lang="es-ES" dirty="0"/>
              <a:t> FM UNNE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94A1B5A3-9B3E-4C0B-87DD-F7A06BD250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43"/>
          <a:stretch/>
        </p:blipFill>
        <p:spPr bwMode="auto">
          <a:xfrm>
            <a:off x="44676916" y="16485990"/>
            <a:ext cx="6529484" cy="457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62CD81A8-2D06-4310-ABBB-723771F476BE}"/>
              </a:ext>
            </a:extLst>
          </p:cNvPr>
          <p:cNvSpPr txBox="1"/>
          <p:nvPr/>
        </p:nvSpPr>
        <p:spPr>
          <a:xfrm>
            <a:off x="44856268" y="21215883"/>
            <a:ext cx="65294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Universidad Nacional de Rio Cuarto. Facultad de Agronomía y Veterinaria.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008F7206-9610-486E-8E42-3C77B1640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379383"/>
              </p:ext>
            </p:extLst>
          </p:nvPr>
        </p:nvGraphicFramePr>
        <p:xfrm>
          <a:off x="34492207" y="16457071"/>
          <a:ext cx="9933254" cy="5486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8854">
                  <a:extLst>
                    <a:ext uri="{9D8B030D-6E8A-4147-A177-3AD203B41FA5}">
                      <a16:colId xmlns:a16="http://schemas.microsoft.com/office/drawing/2014/main" val="3481523673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620136897"/>
                    </a:ext>
                  </a:extLst>
                </a:gridCol>
                <a:gridCol w="3683000">
                  <a:extLst>
                    <a:ext uri="{9D8B030D-6E8A-4147-A177-3AD203B41FA5}">
                      <a16:colId xmlns:a16="http://schemas.microsoft.com/office/drawing/2014/main" val="1232749925"/>
                    </a:ext>
                  </a:extLst>
                </a:gridCol>
              </a:tblGrid>
              <a:tr h="688237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Características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Microscopía Tradicional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Microscopía Virtual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9667411"/>
                  </a:ext>
                </a:extLst>
              </a:tr>
              <a:tr h="344119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Visualización	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Presencial, en microscopio físico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Digital, a través de pantallas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3406237"/>
                  </a:ext>
                </a:extLst>
              </a:tr>
              <a:tr h="344119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Accesibilidad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Limitada por ubicación y horario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Global y 24/7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4533720"/>
                  </a:ext>
                </a:extLst>
              </a:tr>
              <a:tr h="688237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Interacción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Limitada a manipulación manual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Zoom, medición, anotaciones digitales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4318328"/>
                  </a:ext>
                </a:extLst>
              </a:tr>
              <a:tr h="688237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Costo inicial	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Menor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Mayor (por escáneres y software)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95943"/>
                  </a:ext>
                </a:extLst>
              </a:tr>
              <a:tr h="688237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Mantenimiento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Requiere limpieza y ajustes periódicos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No se degrada ni requiere mantenimiento físico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6400240"/>
                  </a:ext>
                </a:extLst>
              </a:tr>
              <a:tr h="688237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Educación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>
                          <a:effectLst/>
                        </a:rPr>
                        <a:t>Requiere microscopios individuales</a:t>
                      </a:r>
                      <a:endParaRPr lang="es-ES" sz="240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</a:pPr>
                      <a:r>
                        <a:rPr lang="es-AR" sz="2400" dirty="0">
                          <a:effectLst/>
                        </a:rPr>
                        <a:t>Puede ser usada por muchos usuarios simultáneamente</a:t>
                      </a:r>
                      <a:endParaRPr lang="es-ES" sz="2400" dirty="0">
                        <a:effectLst/>
                        <a:latin typeface="Poppins" panose="00000500000000000000" pitchFamily="2" charset="0"/>
                        <a:ea typeface="Poppins" panose="000005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68148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1298</Words>
  <Application>Microsoft Office PowerPoint</Application>
  <PresentationFormat>Personalizado</PresentationFormat>
  <Paragraphs>62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Cambria</vt:lpstr>
      <vt:lpstr>Poppins</vt:lpstr>
      <vt:lpstr>Póster de medicina</vt:lpstr>
      <vt:lpstr>EJE 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Jessika Susana Aymara Navarro López</cp:lastModifiedBy>
  <cp:revision>15</cp:revision>
  <dcterms:created xsi:type="dcterms:W3CDTF">2013-04-05T20:27:31Z</dcterms:created>
  <dcterms:modified xsi:type="dcterms:W3CDTF">2025-07-25T13:45:29Z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