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51206400" cy="288036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6" roundtripDataSignature="AMtx7mj0s8xHt2SidD0SizO0H86Wdw63j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458" autoAdjust="0"/>
  </p:normalViewPr>
  <p:slideViewPr>
    <p:cSldViewPr snapToGrid="0">
      <p:cViewPr>
        <p:scale>
          <a:sx n="10" d="100"/>
          <a:sy n="10" d="100"/>
        </p:scale>
        <p:origin x="1884" y="6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customschemas.google.com/relationships/presentationmetadata" Target="metadata"/><Relationship Id="rId10" Type="http://schemas.openxmlformats.org/officeDocument/2006/relationships/tableStyles" Target="tableStyles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CBDDA93-3516-440E-B80E-368FE0ABCB09}" type="doc">
      <dgm:prSet loTypeId="urn:microsoft.com/office/officeart/2005/8/layout/hProcess3" loCatId="process" qsTypeId="urn:microsoft.com/office/officeart/2005/8/quickstyle/simple3" qsCatId="simple" csTypeId="urn:microsoft.com/office/officeart/2005/8/colors/accent0_3" csCatId="mainScheme" phldr="1"/>
      <dgm:spPr/>
    </dgm:pt>
    <dgm:pt modelId="{394B032D-7B50-4A48-8999-9F787F06F8EB}">
      <dgm:prSet phldrT="[Texto]" phldr="1"/>
      <dgm:spPr/>
      <dgm:t>
        <a:bodyPr/>
        <a:lstStyle/>
        <a:p>
          <a:endParaRPr lang="es-AR" dirty="0"/>
        </a:p>
      </dgm:t>
    </dgm:pt>
    <dgm:pt modelId="{4096600E-CED1-4AC7-9DB4-CC9EDCD4B429}" type="parTrans" cxnId="{1A9FED50-FB3C-4B49-B4C7-5CE806491E49}">
      <dgm:prSet/>
      <dgm:spPr/>
      <dgm:t>
        <a:bodyPr/>
        <a:lstStyle/>
        <a:p>
          <a:endParaRPr lang="es-AR"/>
        </a:p>
      </dgm:t>
    </dgm:pt>
    <dgm:pt modelId="{87820289-D567-491F-8EA2-702DE89B5AED}" type="sibTrans" cxnId="{1A9FED50-FB3C-4B49-B4C7-5CE806491E49}">
      <dgm:prSet/>
      <dgm:spPr/>
      <dgm:t>
        <a:bodyPr/>
        <a:lstStyle/>
        <a:p>
          <a:endParaRPr lang="es-AR"/>
        </a:p>
      </dgm:t>
    </dgm:pt>
    <dgm:pt modelId="{D5E2EF7E-E1AF-43A3-A291-11D9FFA24E05}">
      <dgm:prSet phldrT="[Texto]" phldr="1"/>
      <dgm:spPr/>
      <dgm:t>
        <a:bodyPr/>
        <a:lstStyle/>
        <a:p>
          <a:endParaRPr lang="es-AR" dirty="0"/>
        </a:p>
      </dgm:t>
    </dgm:pt>
    <dgm:pt modelId="{1B38032D-7AFC-4001-805B-1DF9FCD18059}" type="parTrans" cxnId="{90F15D4F-B194-4774-8AAA-D5C78EC84F91}">
      <dgm:prSet/>
      <dgm:spPr/>
      <dgm:t>
        <a:bodyPr/>
        <a:lstStyle/>
        <a:p>
          <a:endParaRPr lang="es-AR"/>
        </a:p>
      </dgm:t>
    </dgm:pt>
    <dgm:pt modelId="{529C7818-ACA1-4323-9AF9-FA504BB73F99}" type="sibTrans" cxnId="{90F15D4F-B194-4774-8AAA-D5C78EC84F91}">
      <dgm:prSet/>
      <dgm:spPr/>
      <dgm:t>
        <a:bodyPr/>
        <a:lstStyle/>
        <a:p>
          <a:endParaRPr lang="es-AR"/>
        </a:p>
      </dgm:t>
    </dgm:pt>
    <dgm:pt modelId="{4970C534-B33C-4756-B207-7FB965C183F4}">
      <dgm:prSet custT="1"/>
      <dgm:spPr/>
      <dgm:t>
        <a:bodyPr/>
        <a:lstStyle/>
        <a:p>
          <a:r>
            <a:rPr lang="es-ES" sz="3600" b="1" dirty="0"/>
            <a:t>La Fisiología Humana es una disciplina clave en la formación de los futuros profesionales de la salud.</a:t>
          </a:r>
          <a:endParaRPr lang="es-AR" sz="3600" b="1" dirty="0"/>
        </a:p>
      </dgm:t>
    </dgm:pt>
    <dgm:pt modelId="{0753E1F4-FC0A-44A0-A98E-1B167CD3FE2F}" type="parTrans" cxnId="{9418814C-E35D-40DD-8683-3115D7026A65}">
      <dgm:prSet/>
      <dgm:spPr/>
      <dgm:t>
        <a:bodyPr/>
        <a:lstStyle/>
        <a:p>
          <a:endParaRPr lang="es-AR"/>
        </a:p>
      </dgm:t>
    </dgm:pt>
    <dgm:pt modelId="{410894C5-E1D7-4B1E-85C3-F2ABC19C5B01}" type="sibTrans" cxnId="{9418814C-E35D-40DD-8683-3115D7026A65}">
      <dgm:prSet/>
      <dgm:spPr/>
      <dgm:t>
        <a:bodyPr/>
        <a:lstStyle/>
        <a:p>
          <a:endParaRPr lang="es-AR"/>
        </a:p>
      </dgm:t>
    </dgm:pt>
    <dgm:pt modelId="{87D33C6D-6999-48D0-986D-11E66263C4A8}">
      <dgm:prSet custT="1"/>
      <dgm:spPr/>
      <dgm:t>
        <a:bodyPr/>
        <a:lstStyle/>
        <a:p>
          <a:r>
            <a:rPr lang="es-ES" sz="3600" b="1" dirty="0"/>
            <a:t>Se explora las estrategias didácticas utilizadas en distintas facultades de Odontología del país, con especial énfasis en la incorporación de entornos virtuales y herramientas digitales, particular en contextos de educación a distancia. </a:t>
          </a:r>
          <a:endParaRPr lang="es-AR" sz="3600" b="1" dirty="0"/>
        </a:p>
      </dgm:t>
    </dgm:pt>
    <dgm:pt modelId="{234F521F-4609-4DEC-AB73-59DBCAF1E7C0}" type="parTrans" cxnId="{D4D5B22A-97C4-4341-8303-D439500D54BD}">
      <dgm:prSet/>
      <dgm:spPr/>
      <dgm:t>
        <a:bodyPr/>
        <a:lstStyle/>
        <a:p>
          <a:endParaRPr lang="es-AR"/>
        </a:p>
      </dgm:t>
    </dgm:pt>
    <dgm:pt modelId="{694C1AA9-5AA6-491B-93B5-FC17080222DE}" type="sibTrans" cxnId="{D4D5B22A-97C4-4341-8303-D439500D54BD}">
      <dgm:prSet/>
      <dgm:spPr/>
      <dgm:t>
        <a:bodyPr/>
        <a:lstStyle/>
        <a:p>
          <a:endParaRPr lang="es-AR"/>
        </a:p>
      </dgm:t>
    </dgm:pt>
    <dgm:pt modelId="{AA43D519-44AE-4309-BF7B-57E06E69BB12}">
      <dgm:prSet custT="1"/>
      <dgm:spPr/>
      <dgm:t>
        <a:bodyPr/>
        <a:lstStyle/>
        <a:p>
          <a:r>
            <a:rPr lang="es-ES" sz="3600" b="1" dirty="0"/>
            <a:t>Relevamiento de experiencias docentes, entrevistas y análisis de materiales pedagógicos, se identifican prácticas innovadoras que han contribuido a mejorar el aprendizaje de la Fisiología Humana. </a:t>
          </a:r>
          <a:endParaRPr lang="es-AR" sz="3600" b="1" dirty="0"/>
        </a:p>
      </dgm:t>
    </dgm:pt>
    <dgm:pt modelId="{C9BBFB99-D5A3-471A-BCE3-66F02D7C8DC2}" type="parTrans" cxnId="{C5B0C00D-B733-41FA-B7C9-19BC896710C8}">
      <dgm:prSet/>
      <dgm:spPr/>
      <dgm:t>
        <a:bodyPr/>
        <a:lstStyle/>
        <a:p>
          <a:endParaRPr lang="es-AR"/>
        </a:p>
      </dgm:t>
    </dgm:pt>
    <dgm:pt modelId="{0D5A7191-AFCA-46F6-89BF-AA5BB0001FAD}" type="sibTrans" cxnId="{C5B0C00D-B733-41FA-B7C9-19BC896710C8}">
      <dgm:prSet/>
      <dgm:spPr/>
      <dgm:t>
        <a:bodyPr/>
        <a:lstStyle/>
        <a:p>
          <a:endParaRPr lang="es-AR"/>
        </a:p>
      </dgm:t>
    </dgm:pt>
    <dgm:pt modelId="{F45A8DD0-9A2C-4A01-A5B6-F40A389DFB7C}" type="pres">
      <dgm:prSet presAssocID="{3CBDDA93-3516-440E-B80E-368FE0ABCB09}" presName="Name0" presStyleCnt="0">
        <dgm:presLayoutVars>
          <dgm:dir/>
          <dgm:animLvl val="lvl"/>
          <dgm:resizeHandles val="exact"/>
        </dgm:presLayoutVars>
      </dgm:prSet>
      <dgm:spPr/>
    </dgm:pt>
    <dgm:pt modelId="{BEA711D8-E0AA-47C6-A764-47761ACC6922}" type="pres">
      <dgm:prSet presAssocID="{3CBDDA93-3516-440E-B80E-368FE0ABCB09}" presName="dummy" presStyleCnt="0"/>
      <dgm:spPr/>
    </dgm:pt>
    <dgm:pt modelId="{837C6B86-8C1C-474C-8C4B-0796F523DAAD}" type="pres">
      <dgm:prSet presAssocID="{3CBDDA93-3516-440E-B80E-368FE0ABCB09}" presName="linH" presStyleCnt="0"/>
      <dgm:spPr/>
    </dgm:pt>
    <dgm:pt modelId="{B92E7361-ED47-4EF4-ADCB-E84659CBC92F}" type="pres">
      <dgm:prSet presAssocID="{3CBDDA93-3516-440E-B80E-368FE0ABCB09}" presName="padding1" presStyleCnt="0"/>
      <dgm:spPr/>
    </dgm:pt>
    <dgm:pt modelId="{15AE7984-D614-4848-B2A5-DC903539F00A}" type="pres">
      <dgm:prSet presAssocID="{4970C534-B33C-4756-B207-7FB965C183F4}" presName="linV" presStyleCnt="0"/>
      <dgm:spPr/>
    </dgm:pt>
    <dgm:pt modelId="{71665B72-10E5-4D95-A23E-24181A3ACB6C}" type="pres">
      <dgm:prSet presAssocID="{4970C534-B33C-4756-B207-7FB965C183F4}" presName="spVertical1" presStyleCnt="0"/>
      <dgm:spPr/>
    </dgm:pt>
    <dgm:pt modelId="{4338BFF9-82EF-41C8-AF97-74D8CFA61751}" type="pres">
      <dgm:prSet presAssocID="{4970C534-B33C-4756-B207-7FB965C183F4}" presName="parTx" presStyleLbl="revTx" presStyleIdx="0" presStyleCnt="5" custScaleX="1712151" custScaleY="38116">
        <dgm:presLayoutVars>
          <dgm:chMax val="0"/>
          <dgm:chPref val="0"/>
          <dgm:bulletEnabled val="1"/>
        </dgm:presLayoutVars>
      </dgm:prSet>
      <dgm:spPr/>
    </dgm:pt>
    <dgm:pt modelId="{7A0D2D4E-4130-4B61-AC16-08105A5A0CC1}" type="pres">
      <dgm:prSet presAssocID="{4970C534-B33C-4756-B207-7FB965C183F4}" presName="spVertical2" presStyleCnt="0"/>
      <dgm:spPr/>
    </dgm:pt>
    <dgm:pt modelId="{8734FD98-086D-4B1A-9011-187E814001BB}" type="pres">
      <dgm:prSet presAssocID="{4970C534-B33C-4756-B207-7FB965C183F4}" presName="spVertical3" presStyleCnt="0"/>
      <dgm:spPr/>
    </dgm:pt>
    <dgm:pt modelId="{D75E4D0A-056A-4338-9659-522C59F6D8CF}" type="pres">
      <dgm:prSet presAssocID="{410894C5-E1D7-4B1E-85C3-F2ABC19C5B01}" presName="space" presStyleCnt="0"/>
      <dgm:spPr/>
    </dgm:pt>
    <dgm:pt modelId="{33308C13-2569-440B-948F-E924DB4BF916}" type="pres">
      <dgm:prSet presAssocID="{394B032D-7B50-4A48-8999-9F787F06F8EB}" presName="linV" presStyleCnt="0"/>
      <dgm:spPr/>
    </dgm:pt>
    <dgm:pt modelId="{64F94C26-497A-4879-AA93-559CB584B981}" type="pres">
      <dgm:prSet presAssocID="{394B032D-7B50-4A48-8999-9F787F06F8EB}" presName="spVertical1" presStyleCnt="0"/>
      <dgm:spPr/>
    </dgm:pt>
    <dgm:pt modelId="{7195661A-41B5-430A-8BF0-99616DB7672D}" type="pres">
      <dgm:prSet presAssocID="{394B032D-7B50-4A48-8999-9F787F06F8EB}" presName="parTx" presStyleLbl="revTx" presStyleIdx="1" presStyleCnt="5">
        <dgm:presLayoutVars>
          <dgm:chMax val="0"/>
          <dgm:chPref val="0"/>
          <dgm:bulletEnabled val="1"/>
        </dgm:presLayoutVars>
      </dgm:prSet>
      <dgm:spPr/>
    </dgm:pt>
    <dgm:pt modelId="{B51F5330-35A2-49AF-B332-356146C3EBC4}" type="pres">
      <dgm:prSet presAssocID="{394B032D-7B50-4A48-8999-9F787F06F8EB}" presName="spVertical2" presStyleCnt="0"/>
      <dgm:spPr/>
    </dgm:pt>
    <dgm:pt modelId="{19CDD4FC-AF66-4D3E-AEDD-2DC9AF866518}" type="pres">
      <dgm:prSet presAssocID="{394B032D-7B50-4A48-8999-9F787F06F8EB}" presName="spVertical3" presStyleCnt="0"/>
      <dgm:spPr/>
    </dgm:pt>
    <dgm:pt modelId="{2E34B486-0DBB-4EB8-B6E2-FDDFF85AA14B}" type="pres">
      <dgm:prSet presAssocID="{87820289-D567-491F-8EA2-702DE89B5AED}" presName="space" presStyleCnt="0"/>
      <dgm:spPr/>
    </dgm:pt>
    <dgm:pt modelId="{BE7B2BAC-EAF4-4CA5-BE44-FB2F1A315381}" type="pres">
      <dgm:prSet presAssocID="{87D33C6D-6999-48D0-986D-11E66263C4A8}" presName="linV" presStyleCnt="0"/>
      <dgm:spPr/>
    </dgm:pt>
    <dgm:pt modelId="{B30C77F4-F66D-4CCA-A482-8CC4E707B147}" type="pres">
      <dgm:prSet presAssocID="{87D33C6D-6999-48D0-986D-11E66263C4A8}" presName="spVertical1" presStyleCnt="0"/>
      <dgm:spPr/>
    </dgm:pt>
    <dgm:pt modelId="{A5F97B95-E94E-4286-B6DD-4DDA7C7D84E5}" type="pres">
      <dgm:prSet presAssocID="{87D33C6D-6999-48D0-986D-11E66263C4A8}" presName="parTx" presStyleLbl="revTx" presStyleIdx="2" presStyleCnt="5" custScaleX="1620161" custScaleY="39409" custLinFactY="100000" custLinFactNeighborX="-61151" custLinFactNeighborY="130074">
        <dgm:presLayoutVars>
          <dgm:chMax val="0"/>
          <dgm:chPref val="0"/>
          <dgm:bulletEnabled val="1"/>
        </dgm:presLayoutVars>
      </dgm:prSet>
      <dgm:spPr/>
    </dgm:pt>
    <dgm:pt modelId="{C4FB5ED9-7E98-4064-8881-73ED4E1E46C5}" type="pres">
      <dgm:prSet presAssocID="{87D33C6D-6999-48D0-986D-11E66263C4A8}" presName="spVertical2" presStyleCnt="0"/>
      <dgm:spPr/>
    </dgm:pt>
    <dgm:pt modelId="{31FF6940-2209-4706-BEAA-7678E8D82255}" type="pres">
      <dgm:prSet presAssocID="{87D33C6D-6999-48D0-986D-11E66263C4A8}" presName="spVertical3" presStyleCnt="0"/>
      <dgm:spPr/>
    </dgm:pt>
    <dgm:pt modelId="{01BABB0F-1288-4563-B053-EBC43FB225E4}" type="pres">
      <dgm:prSet presAssocID="{694C1AA9-5AA6-491B-93B5-FC17080222DE}" presName="space" presStyleCnt="0"/>
      <dgm:spPr/>
    </dgm:pt>
    <dgm:pt modelId="{9AC53092-95D6-442A-B2C3-52D8086AD2ED}" type="pres">
      <dgm:prSet presAssocID="{D5E2EF7E-E1AF-43A3-A291-11D9FFA24E05}" presName="linV" presStyleCnt="0"/>
      <dgm:spPr/>
    </dgm:pt>
    <dgm:pt modelId="{FF9BAE91-557D-436F-9394-EC76046EA2BE}" type="pres">
      <dgm:prSet presAssocID="{D5E2EF7E-E1AF-43A3-A291-11D9FFA24E05}" presName="spVertical1" presStyleCnt="0"/>
      <dgm:spPr/>
    </dgm:pt>
    <dgm:pt modelId="{0318ECD9-95ED-47EC-A16D-F2B25E260BA9}" type="pres">
      <dgm:prSet presAssocID="{D5E2EF7E-E1AF-43A3-A291-11D9FFA24E05}" presName="parTx" presStyleLbl="revTx" presStyleIdx="3" presStyleCnt="5">
        <dgm:presLayoutVars>
          <dgm:chMax val="0"/>
          <dgm:chPref val="0"/>
          <dgm:bulletEnabled val="1"/>
        </dgm:presLayoutVars>
      </dgm:prSet>
      <dgm:spPr/>
    </dgm:pt>
    <dgm:pt modelId="{DE1FFD5C-343F-499D-8E51-ED2564E12D11}" type="pres">
      <dgm:prSet presAssocID="{D5E2EF7E-E1AF-43A3-A291-11D9FFA24E05}" presName="spVertical2" presStyleCnt="0"/>
      <dgm:spPr/>
    </dgm:pt>
    <dgm:pt modelId="{FAF477D5-155F-4C75-BF78-E58833764EC8}" type="pres">
      <dgm:prSet presAssocID="{D5E2EF7E-E1AF-43A3-A291-11D9FFA24E05}" presName="spVertical3" presStyleCnt="0"/>
      <dgm:spPr/>
    </dgm:pt>
    <dgm:pt modelId="{BBDAF454-9A8D-46A5-8D6A-CE14D58C0418}" type="pres">
      <dgm:prSet presAssocID="{529C7818-ACA1-4323-9AF9-FA504BB73F99}" presName="space" presStyleCnt="0"/>
      <dgm:spPr/>
    </dgm:pt>
    <dgm:pt modelId="{435C2830-C588-4817-A1A4-53A77DA8659A}" type="pres">
      <dgm:prSet presAssocID="{AA43D519-44AE-4309-BF7B-57E06E69BB12}" presName="linV" presStyleCnt="0"/>
      <dgm:spPr/>
    </dgm:pt>
    <dgm:pt modelId="{A0256D31-E090-426F-AB80-244954B10098}" type="pres">
      <dgm:prSet presAssocID="{AA43D519-44AE-4309-BF7B-57E06E69BB12}" presName="spVertical1" presStyleCnt="0"/>
      <dgm:spPr/>
    </dgm:pt>
    <dgm:pt modelId="{EA2A1BA4-D92A-47BA-9D1F-69D1677DBDA8}" type="pres">
      <dgm:prSet presAssocID="{AA43D519-44AE-4309-BF7B-57E06E69BB12}" presName="parTx" presStyleLbl="revTx" presStyleIdx="4" presStyleCnt="5" custScaleX="1643747" custScaleY="193545">
        <dgm:presLayoutVars>
          <dgm:chMax val="0"/>
          <dgm:chPref val="0"/>
          <dgm:bulletEnabled val="1"/>
        </dgm:presLayoutVars>
      </dgm:prSet>
      <dgm:spPr/>
    </dgm:pt>
    <dgm:pt modelId="{826D476D-8702-4E6C-AC1A-F46C6A29BF22}" type="pres">
      <dgm:prSet presAssocID="{AA43D519-44AE-4309-BF7B-57E06E69BB12}" presName="spVertical2" presStyleCnt="0"/>
      <dgm:spPr/>
    </dgm:pt>
    <dgm:pt modelId="{4DCEB6E8-F4A3-4135-B45D-CCB067002879}" type="pres">
      <dgm:prSet presAssocID="{AA43D519-44AE-4309-BF7B-57E06E69BB12}" presName="spVertical3" presStyleCnt="0"/>
      <dgm:spPr/>
    </dgm:pt>
    <dgm:pt modelId="{F24BC4E4-BE05-48A6-835F-9A4D436A37B9}" type="pres">
      <dgm:prSet presAssocID="{3CBDDA93-3516-440E-B80E-368FE0ABCB09}" presName="padding2" presStyleCnt="0"/>
      <dgm:spPr/>
    </dgm:pt>
    <dgm:pt modelId="{3D9C0F07-4A7C-402C-9FDB-9CC1A9781CFE}" type="pres">
      <dgm:prSet presAssocID="{3CBDDA93-3516-440E-B80E-368FE0ABCB09}" presName="negArrow" presStyleCnt="0"/>
      <dgm:spPr/>
    </dgm:pt>
    <dgm:pt modelId="{E80E33B7-BF9C-4EA9-9A3C-0F80769DADB6}" type="pres">
      <dgm:prSet presAssocID="{3CBDDA93-3516-440E-B80E-368FE0ABCB09}" presName="backgroundArrow" presStyleLbl="node1" presStyleIdx="0" presStyleCnt="1" custLinFactNeighborX="-8317" custLinFactNeighborY="34669"/>
      <dgm:spPr/>
    </dgm:pt>
  </dgm:ptLst>
  <dgm:cxnLst>
    <dgm:cxn modelId="{E4027400-BD9B-47CC-BBD9-66E632DE2F79}" type="presOf" srcId="{AA43D519-44AE-4309-BF7B-57E06E69BB12}" destId="{EA2A1BA4-D92A-47BA-9D1F-69D1677DBDA8}" srcOrd="0" destOrd="0" presId="urn:microsoft.com/office/officeart/2005/8/layout/hProcess3"/>
    <dgm:cxn modelId="{C5B0C00D-B733-41FA-B7C9-19BC896710C8}" srcId="{3CBDDA93-3516-440E-B80E-368FE0ABCB09}" destId="{AA43D519-44AE-4309-BF7B-57E06E69BB12}" srcOrd="4" destOrd="0" parTransId="{C9BBFB99-D5A3-471A-BCE3-66F02D7C8DC2}" sibTransId="{0D5A7191-AFCA-46F6-89BF-AA5BB0001FAD}"/>
    <dgm:cxn modelId="{08FBDF24-57F5-4B46-A37D-7B5D2E0CD49D}" type="presOf" srcId="{87D33C6D-6999-48D0-986D-11E66263C4A8}" destId="{A5F97B95-E94E-4286-B6DD-4DDA7C7D84E5}" srcOrd="0" destOrd="0" presId="urn:microsoft.com/office/officeart/2005/8/layout/hProcess3"/>
    <dgm:cxn modelId="{D4D5B22A-97C4-4341-8303-D439500D54BD}" srcId="{3CBDDA93-3516-440E-B80E-368FE0ABCB09}" destId="{87D33C6D-6999-48D0-986D-11E66263C4A8}" srcOrd="2" destOrd="0" parTransId="{234F521F-4609-4DEC-AB73-59DBCAF1E7C0}" sibTransId="{694C1AA9-5AA6-491B-93B5-FC17080222DE}"/>
    <dgm:cxn modelId="{D052E838-4AE8-446C-B0EC-4B4A425BEA4F}" type="presOf" srcId="{3CBDDA93-3516-440E-B80E-368FE0ABCB09}" destId="{F45A8DD0-9A2C-4A01-A5B6-F40A389DFB7C}" srcOrd="0" destOrd="0" presId="urn:microsoft.com/office/officeart/2005/8/layout/hProcess3"/>
    <dgm:cxn modelId="{8282A86A-5466-4102-AFAE-AB537B925121}" type="presOf" srcId="{4970C534-B33C-4756-B207-7FB965C183F4}" destId="{4338BFF9-82EF-41C8-AF97-74D8CFA61751}" srcOrd="0" destOrd="0" presId="urn:microsoft.com/office/officeart/2005/8/layout/hProcess3"/>
    <dgm:cxn modelId="{9418814C-E35D-40DD-8683-3115D7026A65}" srcId="{3CBDDA93-3516-440E-B80E-368FE0ABCB09}" destId="{4970C534-B33C-4756-B207-7FB965C183F4}" srcOrd="0" destOrd="0" parTransId="{0753E1F4-FC0A-44A0-A98E-1B167CD3FE2F}" sibTransId="{410894C5-E1D7-4B1E-85C3-F2ABC19C5B01}"/>
    <dgm:cxn modelId="{90F15D4F-B194-4774-8AAA-D5C78EC84F91}" srcId="{3CBDDA93-3516-440E-B80E-368FE0ABCB09}" destId="{D5E2EF7E-E1AF-43A3-A291-11D9FFA24E05}" srcOrd="3" destOrd="0" parTransId="{1B38032D-7AFC-4001-805B-1DF9FCD18059}" sibTransId="{529C7818-ACA1-4323-9AF9-FA504BB73F99}"/>
    <dgm:cxn modelId="{1A9FED50-FB3C-4B49-B4C7-5CE806491E49}" srcId="{3CBDDA93-3516-440E-B80E-368FE0ABCB09}" destId="{394B032D-7B50-4A48-8999-9F787F06F8EB}" srcOrd="1" destOrd="0" parTransId="{4096600E-CED1-4AC7-9DB4-CC9EDCD4B429}" sibTransId="{87820289-D567-491F-8EA2-702DE89B5AED}"/>
    <dgm:cxn modelId="{EA14B4F6-8A73-45EE-BC03-530C5A03F543}" type="presOf" srcId="{D5E2EF7E-E1AF-43A3-A291-11D9FFA24E05}" destId="{0318ECD9-95ED-47EC-A16D-F2B25E260BA9}" srcOrd="0" destOrd="0" presId="urn:microsoft.com/office/officeart/2005/8/layout/hProcess3"/>
    <dgm:cxn modelId="{F3EFB7F7-4EA7-4C89-975F-34D0E4A1BF55}" type="presOf" srcId="{394B032D-7B50-4A48-8999-9F787F06F8EB}" destId="{7195661A-41B5-430A-8BF0-99616DB7672D}" srcOrd="0" destOrd="0" presId="urn:microsoft.com/office/officeart/2005/8/layout/hProcess3"/>
    <dgm:cxn modelId="{A372C4FA-CE31-4037-B55E-1991BA9B4069}" type="presParOf" srcId="{F45A8DD0-9A2C-4A01-A5B6-F40A389DFB7C}" destId="{BEA711D8-E0AA-47C6-A764-47761ACC6922}" srcOrd="0" destOrd="0" presId="urn:microsoft.com/office/officeart/2005/8/layout/hProcess3"/>
    <dgm:cxn modelId="{C6D04809-E272-4463-A42A-54D4B6F0BE05}" type="presParOf" srcId="{F45A8DD0-9A2C-4A01-A5B6-F40A389DFB7C}" destId="{837C6B86-8C1C-474C-8C4B-0796F523DAAD}" srcOrd="1" destOrd="0" presId="urn:microsoft.com/office/officeart/2005/8/layout/hProcess3"/>
    <dgm:cxn modelId="{F06A9BB6-5ABA-459D-BAD0-7796817E2511}" type="presParOf" srcId="{837C6B86-8C1C-474C-8C4B-0796F523DAAD}" destId="{B92E7361-ED47-4EF4-ADCB-E84659CBC92F}" srcOrd="0" destOrd="0" presId="urn:microsoft.com/office/officeart/2005/8/layout/hProcess3"/>
    <dgm:cxn modelId="{ED6BC246-BE26-4A9E-989D-603ABEF1B1FD}" type="presParOf" srcId="{837C6B86-8C1C-474C-8C4B-0796F523DAAD}" destId="{15AE7984-D614-4848-B2A5-DC903539F00A}" srcOrd="1" destOrd="0" presId="urn:microsoft.com/office/officeart/2005/8/layout/hProcess3"/>
    <dgm:cxn modelId="{D68F3C09-23E7-4A11-BD69-555DA7108D04}" type="presParOf" srcId="{15AE7984-D614-4848-B2A5-DC903539F00A}" destId="{71665B72-10E5-4D95-A23E-24181A3ACB6C}" srcOrd="0" destOrd="0" presId="urn:microsoft.com/office/officeart/2005/8/layout/hProcess3"/>
    <dgm:cxn modelId="{17E2DD23-F715-40D8-84B2-10CF819465FD}" type="presParOf" srcId="{15AE7984-D614-4848-B2A5-DC903539F00A}" destId="{4338BFF9-82EF-41C8-AF97-74D8CFA61751}" srcOrd="1" destOrd="0" presId="urn:microsoft.com/office/officeart/2005/8/layout/hProcess3"/>
    <dgm:cxn modelId="{5E7E8605-3BDF-4D10-A048-5052D26C1B2B}" type="presParOf" srcId="{15AE7984-D614-4848-B2A5-DC903539F00A}" destId="{7A0D2D4E-4130-4B61-AC16-08105A5A0CC1}" srcOrd="2" destOrd="0" presId="urn:microsoft.com/office/officeart/2005/8/layout/hProcess3"/>
    <dgm:cxn modelId="{793FCD5F-EF34-4CDC-944E-05A15A3AA3BE}" type="presParOf" srcId="{15AE7984-D614-4848-B2A5-DC903539F00A}" destId="{8734FD98-086D-4B1A-9011-187E814001BB}" srcOrd="3" destOrd="0" presId="urn:microsoft.com/office/officeart/2005/8/layout/hProcess3"/>
    <dgm:cxn modelId="{1FEDF25B-F611-4668-A1B9-09D5DBF43AF3}" type="presParOf" srcId="{837C6B86-8C1C-474C-8C4B-0796F523DAAD}" destId="{D75E4D0A-056A-4338-9659-522C59F6D8CF}" srcOrd="2" destOrd="0" presId="urn:microsoft.com/office/officeart/2005/8/layout/hProcess3"/>
    <dgm:cxn modelId="{E01AA998-4C84-4D28-8A9C-49FA7EF08239}" type="presParOf" srcId="{837C6B86-8C1C-474C-8C4B-0796F523DAAD}" destId="{33308C13-2569-440B-948F-E924DB4BF916}" srcOrd="3" destOrd="0" presId="urn:microsoft.com/office/officeart/2005/8/layout/hProcess3"/>
    <dgm:cxn modelId="{2BD04CFF-5488-403C-AA7A-68098D9E89FC}" type="presParOf" srcId="{33308C13-2569-440B-948F-E924DB4BF916}" destId="{64F94C26-497A-4879-AA93-559CB584B981}" srcOrd="0" destOrd="0" presId="urn:microsoft.com/office/officeart/2005/8/layout/hProcess3"/>
    <dgm:cxn modelId="{11F635C4-54E0-4527-B4BC-CB51BB4F98B3}" type="presParOf" srcId="{33308C13-2569-440B-948F-E924DB4BF916}" destId="{7195661A-41B5-430A-8BF0-99616DB7672D}" srcOrd="1" destOrd="0" presId="urn:microsoft.com/office/officeart/2005/8/layout/hProcess3"/>
    <dgm:cxn modelId="{5BC20A17-71CB-4BB7-BC77-5EEA6E3D4C99}" type="presParOf" srcId="{33308C13-2569-440B-948F-E924DB4BF916}" destId="{B51F5330-35A2-49AF-B332-356146C3EBC4}" srcOrd="2" destOrd="0" presId="urn:microsoft.com/office/officeart/2005/8/layout/hProcess3"/>
    <dgm:cxn modelId="{C4669D0B-1AAE-4D44-8BC4-137BEE94EDC9}" type="presParOf" srcId="{33308C13-2569-440B-948F-E924DB4BF916}" destId="{19CDD4FC-AF66-4D3E-AEDD-2DC9AF866518}" srcOrd="3" destOrd="0" presId="urn:microsoft.com/office/officeart/2005/8/layout/hProcess3"/>
    <dgm:cxn modelId="{2A45A3A6-0EC5-4992-A340-96BAD898BC2D}" type="presParOf" srcId="{837C6B86-8C1C-474C-8C4B-0796F523DAAD}" destId="{2E34B486-0DBB-4EB8-B6E2-FDDFF85AA14B}" srcOrd="4" destOrd="0" presId="urn:microsoft.com/office/officeart/2005/8/layout/hProcess3"/>
    <dgm:cxn modelId="{10708E7F-B3E1-4E8A-AEB7-EC6D10224FF8}" type="presParOf" srcId="{837C6B86-8C1C-474C-8C4B-0796F523DAAD}" destId="{BE7B2BAC-EAF4-4CA5-BE44-FB2F1A315381}" srcOrd="5" destOrd="0" presId="urn:microsoft.com/office/officeart/2005/8/layout/hProcess3"/>
    <dgm:cxn modelId="{0254C511-F999-4F52-9EB5-D1CE6E24891A}" type="presParOf" srcId="{BE7B2BAC-EAF4-4CA5-BE44-FB2F1A315381}" destId="{B30C77F4-F66D-4CCA-A482-8CC4E707B147}" srcOrd="0" destOrd="0" presId="urn:microsoft.com/office/officeart/2005/8/layout/hProcess3"/>
    <dgm:cxn modelId="{25A0FE5B-81D2-4E9A-9A94-B141AEB07EAA}" type="presParOf" srcId="{BE7B2BAC-EAF4-4CA5-BE44-FB2F1A315381}" destId="{A5F97B95-E94E-4286-B6DD-4DDA7C7D84E5}" srcOrd="1" destOrd="0" presId="urn:microsoft.com/office/officeart/2005/8/layout/hProcess3"/>
    <dgm:cxn modelId="{BEAFBEE8-623B-459B-A27E-411AB60F0836}" type="presParOf" srcId="{BE7B2BAC-EAF4-4CA5-BE44-FB2F1A315381}" destId="{C4FB5ED9-7E98-4064-8881-73ED4E1E46C5}" srcOrd="2" destOrd="0" presId="urn:microsoft.com/office/officeart/2005/8/layout/hProcess3"/>
    <dgm:cxn modelId="{9067E07E-0D45-4DE4-8113-14C94EE76E6E}" type="presParOf" srcId="{BE7B2BAC-EAF4-4CA5-BE44-FB2F1A315381}" destId="{31FF6940-2209-4706-BEAA-7678E8D82255}" srcOrd="3" destOrd="0" presId="urn:microsoft.com/office/officeart/2005/8/layout/hProcess3"/>
    <dgm:cxn modelId="{5C0E7F90-1542-46FF-A76F-19EB2E6D400B}" type="presParOf" srcId="{837C6B86-8C1C-474C-8C4B-0796F523DAAD}" destId="{01BABB0F-1288-4563-B053-EBC43FB225E4}" srcOrd="6" destOrd="0" presId="urn:microsoft.com/office/officeart/2005/8/layout/hProcess3"/>
    <dgm:cxn modelId="{0298BD56-E78F-4118-9EA6-AF75010828EE}" type="presParOf" srcId="{837C6B86-8C1C-474C-8C4B-0796F523DAAD}" destId="{9AC53092-95D6-442A-B2C3-52D8086AD2ED}" srcOrd="7" destOrd="0" presId="urn:microsoft.com/office/officeart/2005/8/layout/hProcess3"/>
    <dgm:cxn modelId="{DE4087ED-7CEE-499E-8EFA-7B5ED4E33BF6}" type="presParOf" srcId="{9AC53092-95D6-442A-B2C3-52D8086AD2ED}" destId="{FF9BAE91-557D-436F-9394-EC76046EA2BE}" srcOrd="0" destOrd="0" presId="urn:microsoft.com/office/officeart/2005/8/layout/hProcess3"/>
    <dgm:cxn modelId="{8F76A8CF-D774-4C40-B27C-35DACD5DD01E}" type="presParOf" srcId="{9AC53092-95D6-442A-B2C3-52D8086AD2ED}" destId="{0318ECD9-95ED-47EC-A16D-F2B25E260BA9}" srcOrd="1" destOrd="0" presId="urn:microsoft.com/office/officeart/2005/8/layout/hProcess3"/>
    <dgm:cxn modelId="{5699EB0D-E6FA-4137-9702-C6F5BB392F72}" type="presParOf" srcId="{9AC53092-95D6-442A-B2C3-52D8086AD2ED}" destId="{DE1FFD5C-343F-499D-8E51-ED2564E12D11}" srcOrd="2" destOrd="0" presId="urn:microsoft.com/office/officeart/2005/8/layout/hProcess3"/>
    <dgm:cxn modelId="{C009114F-E65F-41D8-AB09-B58AFF818C01}" type="presParOf" srcId="{9AC53092-95D6-442A-B2C3-52D8086AD2ED}" destId="{FAF477D5-155F-4C75-BF78-E58833764EC8}" srcOrd="3" destOrd="0" presId="urn:microsoft.com/office/officeart/2005/8/layout/hProcess3"/>
    <dgm:cxn modelId="{95EBF00A-3EA2-46A6-BC83-B0D084E0EBC7}" type="presParOf" srcId="{837C6B86-8C1C-474C-8C4B-0796F523DAAD}" destId="{BBDAF454-9A8D-46A5-8D6A-CE14D58C0418}" srcOrd="8" destOrd="0" presId="urn:microsoft.com/office/officeart/2005/8/layout/hProcess3"/>
    <dgm:cxn modelId="{E3BE97AA-1213-40A7-A203-79DBA2A717DF}" type="presParOf" srcId="{837C6B86-8C1C-474C-8C4B-0796F523DAAD}" destId="{435C2830-C588-4817-A1A4-53A77DA8659A}" srcOrd="9" destOrd="0" presId="urn:microsoft.com/office/officeart/2005/8/layout/hProcess3"/>
    <dgm:cxn modelId="{D3251464-A7DE-4655-826C-67C36557EC2D}" type="presParOf" srcId="{435C2830-C588-4817-A1A4-53A77DA8659A}" destId="{A0256D31-E090-426F-AB80-244954B10098}" srcOrd="0" destOrd="0" presId="urn:microsoft.com/office/officeart/2005/8/layout/hProcess3"/>
    <dgm:cxn modelId="{AA975A74-B96F-42B2-BB57-DB6027856BBD}" type="presParOf" srcId="{435C2830-C588-4817-A1A4-53A77DA8659A}" destId="{EA2A1BA4-D92A-47BA-9D1F-69D1677DBDA8}" srcOrd="1" destOrd="0" presId="urn:microsoft.com/office/officeart/2005/8/layout/hProcess3"/>
    <dgm:cxn modelId="{A79B0E27-0228-4885-B91E-AB2649D0EFCB}" type="presParOf" srcId="{435C2830-C588-4817-A1A4-53A77DA8659A}" destId="{826D476D-8702-4E6C-AC1A-F46C6A29BF22}" srcOrd="2" destOrd="0" presId="urn:microsoft.com/office/officeart/2005/8/layout/hProcess3"/>
    <dgm:cxn modelId="{620516E8-2783-4BF5-889D-D82390C6854F}" type="presParOf" srcId="{435C2830-C588-4817-A1A4-53A77DA8659A}" destId="{4DCEB6E8-F4A3-4135-B45D-CCB067002879}" srcOrd="3" destOrd="0" presId="urn:microsoft.com/office/officeart/2005/8/layout/hProcess3"/>
    <dgm:cxn modelId="{CFE0F626-5E0E-4869-AD33-5882B242FA68}" type="presParOf" srcId="{837C6B86-8C1C-474C-8C4B-0796F523DAAD}" destId="{F24BC4E4-BE05-48A6-835F-9A4D436A37B9}" srcOrd="10" destOrd="0" presId="urn:microsoft.com/office/officeart/2005/8/layout/hProcess3"/>
    <dgm:cxn modelId="{2CD94DEB-83CF-4030-B318-B9385EA63296}" type="presParOf" srcId="{837C6B86-8C1C-474C-8C4B-0796F523DAAD}" destId="{3D9C0F07-4A7C-402C-9FDB-9CC1A9781CFE}" srcOrd="11" destOrd="0" presId="urn:microsoft.com/office/officeart/2005/8/layout/hProcess3"/>
    <dgm:cxn modelId="{8C9C0091-08B5-42FD-9228-0D4C02F952EB}" type="presParOf" srcId="{837C6B86-8C1C-474C-8C4B-0796F523DAAD}" destId="{E80E33B7-BF9C-4EA9-9A3C-0F80769DADB6}" srcOrd="12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0E33B7-BF9C-4EA9-9A3C-0F80769DADB6}">
      <dsp:nvSpPr>
        <dsp:cNvPr id="0" name=""/>
        <dsp:cNvSpPr/>
      </dsp:nvSpPr>
      <dsp:spPr>
        <a:xfrm>
          <a:off x="0" y="5795007"/>
          <a:ext cx="12881255" cy="1926466"/>
        </a:xfrm>
        <a:prstGeom prst="rightArrow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dk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A2A1BA4-D92A-47BA-9D1F-69D1677DBDA8}">
      <dsp:nvSpPr>
        <dsp:cNvPr id="0" name=""/>
        <dsp:cNvSpPr/>
      </dsp:nvSpPr>
      <dsp:spPr>
        <a:xfrm>
          <a:off x="8303826" y="5608737"/>
          <a:ext cx="3301901" cy="18642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365760" rIns="0" bIns="3657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600" b="1" kern="1200" dirty="0"/>
            <a:t>Relevamiento de experiencias docentes, entrevistas y análisis de materiales pedagógicos, se identifican prácticas innovadoras que han contribuido a mejorar el aprendizaje de la Fisiología Humana. </a:t>
          </a:r>
          <a:endParaRPr lang="es-AR" sz="3600" b="1" kern="1200" dirty="0"/>
        </a:p>
      </dsp:txBody>
      <dsp:txXfrm>
        <a:off x="8303826" y="5608737"/>
        <a:ext cx="3301901" cy="1864289"/>
      </dsp:txXfrm>
    </dsp:sp>
    <dsp:sp modelId="{0318ECD9-95ED-47EC-A16D-F2B25E260BA9}">
      <dsp:nvSpPr>
        <dsp:cNvPr id="0" name=""/>
        <dsp:cNvSpPr/>
      </dsp:nvSpPr>
      <dsp:spPr>
        <a:xfrm>
          <a:off x="8062774" y="5608737"/>
          <a:ext cx="200876" cy="9632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50800" rIns="0" bIns="5080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AR" sz="500" kern="1200" dirty="0"/>
        </a:p>
      </dsp:txBody>
      <dsp:txXfrm>
        <a:off x="8062774" y="5608737"/>
        <a:ext cx="200876" cy="963233"/>
      </dsp:txXfrm>
    </dsp:sp>
    <dsp:sp modelId="{A5F97B95-E94E-4286-B6DD-4DDA7C7D84E5}">
      <dsp:nvSpPr>
        <dsp:cNvPr id="0" name=""/>
        <dsp:cNvSpPr/>
      </dsp:nvSpPr>
      <dsp:spPr>
        <a:xfrm>
          <a:off x="4645238" y="7198428"/>
          <a:ext cx="3254522" cy="379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365760" rIns="0" bIns="3657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600" b="1" kern="1200" dirty="0"/>
            <a:t>Se explora las estrategias didácticas utilizadas en distintas facultades de Odontología del país, con especial énfasis en la incorporación de entornos virtuales y herramientas digitales, particular en contextos de educación a distancia. </a:t>
          </a:r>
          <a:endParaRPr lang="es-AR" sz="3600" b="1" kern="1200" dirty="0"/>
        </a:p>
      </dsp:txBody>
      <dsp:txXfrm>
        <a:off x="4645238" y="7198428"/>
        <a:ext cx="3254522" cy="379600"/>
      </dsp:txXfrm>
    </dsp:sp>
    <dsp:sp modelId="{7195661A-41B5-430A-8BF0-99616DB7672D}">
      <dsp:nvSpPr>
        <dsp:cNvPr id="0" name=""/>
        <dsp:cNvSpPr/>
      </dsp:nvSpPr>
      <dsp:spPr>
        <a:xfrm>
          <a:off x="4527024" y="5608737"/>
          <a:ext cx="200876" cy="9632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50800" rIns="0" bIns="5080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AR" sz="500" kern="1200" dirty="0"/>
        </a:p>
      </dsp:txBody>
      <dsp:txXfrm>
        <a:off x="4527024" y="5608737"/>
        <a:ext cx="200876" cy="963233"/>
      </dsp:txXfrm>
    </dsp:sp>
    <dsp:sp modelId="{4338BFF9-82EF-41C8-AF97-74D8CFA61751}">
      <dsp:nvSpPr>
        <dsp:cNvPr id="0" name=""/>
        <dsp:cNvSpPr/>
      </dsp:nvSpPr>
      <dsp:spPr>
        <a:xfrm>
          <a:off x="1047539" y="5608737"/>
          <a:ext cx="3439309" cy="3671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365760" rIns="0" bIns="3657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600" b="1" kern="1200" dirty="0"/>
            <a:t>La Fisiología Humana es una disciplina clave en la formación de los futuros profesionales de la salud.</a:t>
          </a:r>
          <a:endParaRPr lang="es-AR" sz="3600" b="1" kern="1200" dirty="0"/>
        </a:p>
      </dsp:txBody>
      <dsp:txXfrm>
        <a:off x="1047539" y="5608737"/>
        <a:ext cx="3439309" cy="3671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" name="Google Shape;41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" name="Google Shape;42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/>
              <a:t>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óster">
  <p:cSld name="Póster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 txBox="1">
            <a:spLocks noGrp="1"/>
          </p:cNvSpPr>
          <p:nvPr>
            <p:ph type="title"/>
          </p:nvPr>
        </p:nvSpPr>
        <p:spPr>
          <a:xfrm>
            <a:off x="7467600" y="866775"/>
            <a:ext cx="36271200" cy="2200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body" idx="1"/>
          </p:nvPr>
        </p:nvSpPr>
        <p:spPr>
          <a:xfrm>
            <a:off x="7467600" y="3140028"/>
            <a:ext cx="36271200" cy="7271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dt" idx="10"/>
          </p:nvPr>
        </p:nvSpPr>
        <p:spPr>
          <a:xfrm>
            <a:off x="1333500" y="28100361"/>
            <a:ext cx="1152144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ftr" idx="11"/>
          </p:nvPr>
        </p:nvSpPr>
        <p:spPr>
          <a:xfrm>
            <a:off x="12854940" y="28100361"/>
            <a:ext cx="2549652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sldNum" idx="12"/>
          </p:nvPr>
        </p:nvSpPr>
        <p:spPr>
          <a:xfrm>
            <a:off x="38351460" y="28100361"/>
            <a:ext cx="1152144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/>
              <a:t>‹Nº›</a:t>
            </a:fld>
            <a:endParaRPr/>
          </a:p>
        </p:txBody>
      </p:sp>
      <p:sp>
        <p:nvSpPr>
          <p:cNvPr id="22" name="Google Shape;22;p3"/>
          <p:cNvSpPr>
            <a:spLocks noGrp="1"/>
          </p:cNvSpPr>
          <p:nvPr>
            <p:ph type="body" idx="2"/>
          </p:nvPr>
        </p:nvSpPr>
        <p:spPr>
          <a:xfrm>
            <a:off x="1333500" y="5120640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body" idx="3"/>
          </p:nvPr>
        </p:nvSpPr>
        <p:spPr>
          <a:xfrm>
            <a:off x="1333500" y="6187440"/>
            <a:ext cx="14935200" cy="6000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>
            <a:spLocks noGrp="1"/>
          </p:cNvSpPr>
          <p:nvPr>
            <p:ph type="body" idx="4"/>
          </p:nvPr>
        </p:nvSpPr>
        <p:spPr>
          <a:xfrm>
            <a:off x="1333500" y="13153644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body" idx="5"/>
          </p:nvPr>
        </p:nvSpPr>
        <p:spPr>
          <a:xfrm>
            <a:off x="1333500" y="14220445"/>
            <a:ext cx="14935200" cy="79521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>
            <a:spLocks noGrp="1"/>
          </p:cNvSpPr>
          <p:nvPr>
            <p:ph type="body" idx="6"/>
          </p:nvPr>
        </p:nvSpPr>
        <p:spPr>
          <a:xfrm>
            <a:off x="1333500" y="22602825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27" name="Google Shape;27;p3"/>
          <p:cNvSpPr txBox="1">
            <a:spLocks noGrp="1"/>
          </p:cNvSpPr>
          <p:nvPr>
            <p:ph type="body" idx="7"/>
          </p:nvPr>
        </p:nvSpPr>
        <p:spPr>
          <a:xfrm>
            <a:off x="1333500" y="23674959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28" name="Google Shape;28;p3"/>
          <p:cNvSpPr>
            <a:spLocks noGrp="1"/>
          </p:cNvSpPr>
          <p:nvPr>
            <p:ph type="body" idx="8"/>
          </p:nvPr>
        </p:nvSpPr>
        <p:spPr>
          <a:xfrm>
            <a:off x="18135600" y="5120640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29" name="Google Shape;29;p3"/>
          <p:cNvSpPr txBox="1">
            <a:spLocks noGrp="1"/>
          </p:cNvSpPr>
          <p:nvPr>
            <p:ph type="body" idx="9"/>
          </p:nvPr>
        </p:nvSpPr>
        <p:spPr>
          <a:xfrm>
            <a:off x="18135600" y="6187440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0" name="Google Shape;30;p3"/>
          <p:cNvSpPr txBox="1">
            <a:spLocks noGrp="1"/>
          </p:cNvSpPr>
          <p:nvPr>
            <p:ph type="body" idx="13"/>
          </p:nvPr>
        </p:nvSpPr>
        <p:spPr>
          <a:xfrm>
            <a:off x="18135600" y="10454640"/>
            <a:ext cx="14935200" cy="5400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3"/>
          <p:cNvSpPr txBox="1">
            <a:spLocks noGrp="1"/>
          </p:cNvSpPr>
          <p:nvPr>
            <p:ph type="body" idx="14"/>
          </p:nvPr>
        </p:nvSpPr>
        <p:spPr>
          <a:xfrm>
            <a:off x="18135600" y="20535900"/>
            <a:ext cx="14935200" cy="1533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3"/>
          <p:cNvSpPr>
            <a:spLocks noGrp="1"/>
          </p:cNvSpPr>
          <p:nvPr>
            <p:ph type="body" idx="15"/>
          </p:nvPr>
        </p:nvSpPr>
        <p:spPr>
          <a:xfrm>
            <a:off x="18135600" y="22602825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33" name="Google Shape;33;p3"/>
          <p:cNvSpPr txBox="1">
            <a:spLocks noGrp="1"/>
          </p:cNvSpPr>
          <p:nvPr>
            <p:ph type="body" idx="16"/>
          </p:nvPr>
        </p:nvSpPr>
        <p:spPr>
          <a:xfrm>
            <a:off x="18135600" y="23674959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3"/>
          <p:cNvSpPr>
            <a:spLocks noGrp="1"/>
          </p:cNvSpPr>
          <p:nvPr>
            <p:ph type="body" idx="17"/>
          </p:nvPr>
        </p:nvSpPr>
        <p:spPr>
          <a:xfrm>
            <a:off x="34884360" y="5120640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35" name="Google Shape;35;p3"/>
          <p:cNvSpPr txBox="1">
            <a:spLocks noGrp="1"/>
          </p:cNvSpPr>
          <p:nvPr>
            <p:ph type="body" idx="18"/>
          </p:nvPr>
        </p:nvSpPr>
        <p:spPr>
          <a:xfrm>
            <a:off x="34884360" y="6187440"/>
            <a:ext cx="14935200" cy="64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3"/>
          <p:cNvSpPr txBox="1">
            <a:spLocks noGrp="1"/>
          </p:cNvSpPr>
          <p:nvPr>
            <p:ph type="body" idx="19"/>
          </p:nvPr>
        </p:nvSpPr>
        <p:spPr>
          <a:xfrm>
            <a:off x="34884360" y="13857732"/>
            <a:ext cx="14935200" cy="64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3"/>
          <p:cNvSpPr>
            <a:spLocks noGrp="1"/>
          </p:cNvSpPr>
          <p:nvPr>
            <p:ph type="body" idx="20"/>
          </p:nvPr>
        </p:nvSpPr>
        <p:spPr>
          <a:xfrm>
            <a:off x="34884360" y="22602825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38" name="Google Shape;38;p3"/>
          <p:cNvSpPr txBox="1">
            <a:spLocks noGrp="1"/>
          </p:cNvSpPr>
          <p:nvPr>
            <p:ph type="body" idx="21"/>
          </p:nvPr>
        </p:nvSpPr>
        <p:spPr>
          <a:xfrm>
            <a:off x="34884360" y="23674959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10696">
          <p15:clr>
            <a:srgbClr val="A4A3A4"/>
          </p15:clr>
        </p15:guide>
        <p15:guide id="2" pos="21560">
          <p15:clr>
            <a:srgbClr val="A4A3A4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0" y="0"/>
            <a:ext cx="51206400" cy="440055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8468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11;p2"/>
          <p:cNvSpPr txBox="1">
            <a:spLocks noGrp="1"/>
          </p:cNvSpPr>
          <p:nvPr>
            <p:ph type="title"/>
          </p:nvPr>
        </p:nvSpPr>
        <p:spPr>
          <a:xfrm>
            <a:off x="7467600" y="866775"/>
            <a:ext cx="36271200" cy="2200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267"/>
              <a:buFont typeface="Cambria"/>
              <a:buNone/>
              <a:defRPr sz="10267" b="1" i="0" u="none" strike="noStrike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body" idx="1"/>
          </p:nvPr>
        </p:nvSpPr>
        <p:spPr>
          <a:xfrm>
            <a:off x="7467600" y="5267325"/>
            <a:ext cx="36271200" cy="206759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6054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3267"/>
              <a:buFont typeface="Arial"/>
              <a:buChar char="•"/>
              <a:defRPr sz="326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dt" idx="10"/>
          </p:nvPr>
        </p:nvSpPr>
        <p:spPr>
          <a:xfrm>
            <a:off x="1333500" y="28100361"/>
            <a:ext cx="1152144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ftr" idx="11"/>
          </p:nvPr>
        </p:nvSpPr>
        <p:spPr>
          <a:xfrm>
            <a:off x="12854940" y="28100361"/>
            <a:ext cx="2549652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ldNum" idx="12"/>
          </p:nvPr>
        </p:nvSpPr>
        <p:spPr>
          <a:xfrm>
            <a:off x="38351460" y="28100361"/>
            <a:ext cx="1152144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9072">
          <p15:clr>
            <a:srgbClr val="A4A3A4"/>
          </p15:clr>
        </p15:guide>
        <p15:guide id="2" pos="840">
          <p15:clr>
            <a:srgbClr val="A4A3A4"/>
          </p15:clr>
        </p15:guide>
        <p15:guide id="3" pos="31416">
          <p15:clr>
            <a:srgbClr val="A4A3A4"/>
          </p15:clr>
        </p15:guide>
        <p15:guide id="4" pos="16128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1.png"/><Relationship Id="rId7" Type="http://schemas.openxmlformats.org/officeDocument/2006/relationships/diagramLayout" Target="../diagrams/layou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Data" Target="../diagrams/data1.xml"/><Relationship Id="rId5" Type="http://schemas.openxmlformats.org/officeDocument/2006/relationships/image" Target="../media/image3.jpeg"/><Relationship Id="rId10" Type="http://schemas.microsoft.com/office/2007/relationships/diagramDrawing" Target="../diagrams/drawing1.xml"/><Relationship Id="rId4" Type="http://schemas.openxmlformats.org/officeDocument/2006/relationships/image" Target="../media/image2.png"/><Relationship Id="rId9" Type="http://schemas.openxmlformats.org/officeDocument/2006/relationships/diagramColors" Target="../diagrams/colors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7782"/>
            <a:ext cx="51206400" cy="4355573"/>
          </a:xfrm>
          <a:prstGeom prst="rect">
            <a:avLst/>
          </a:prstGeom>
        </p:spPr>
      </p:pic>
      <p:sp>
        <p:nvSpPr>
          <p:cNvPr id="45" name="Google Shape;45;p1"/>
          <p:cNvSpPr/>
          <p:nvPr/>
        </p:nvSpPr>
        <p:spPr>
          <a:xfrm>
            <a:off x="-31585" y="4320171"/>
            <a:ext cx="51206400" cy="28929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" name="Google Shape;46;p1"/>
          <p:cNvSpPr/>
          <p:nvPr/>
        </p:nvSpPr>
        <p:spPr>
          <a:xfrm>
            <a:off x="0" y="3372369"/>
            <a:ext cx="51206400" cy="910391"/>
          </a:xfrm>
          <a:prstGeom prst="rect">
            <a:avLst/>
          </a:prstGeom>
          <a:solidFill>
            <a:srgbClr val="E2208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" name="Google Shape;47;p1"/>
          <p:cNvSpPr/>
          <p:nvPr/>
        </p:nvSpPr>
        <p:spPr>
          <a:xfrm>
            <a:off x="34567546" y="3333582"/>
            <a:ext cx="2755586" cy="94917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" name="Google Shape;48;p1"/>
          <p:cNvSpPr txBox="1">
            <a:spLocks noGrp="1"/>
          </p:cNvSpPr>
          <p:nvPr>
            <p:ph type="title"/>
          </p:nvPr>
        </p:nvSpPr>
        <p:spPr>
          <a:xfrm>
            <a:off x="1678821" y="453078"/>
            <a:ext cx="2321411" cy="2873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81250"/>
              </a:lnSpc>
              <a:spcBef>
                <a:spcPts val="0"/>
              </a:spcBef>
              <a:spcAft>
                <a:spcPts val="0"/>
              </a:spcAft>
              <a:buClr>
                <a:srgbClr val="FFCE3A"/>
              </a:buClr>
              <a:buSzPts val="5000"/>
              <a:buFont typeface="Arial"/>
              <a:buNone/>
            </a:pPr>
            <a:r>
              <a:rPr lang="es-AR" sz="5000" dirty="0">
                <a:solidFill>
                  <a:srgbClr val="FFCE3A"/>
                </a:solidFill>
                <a:latin typeface="Arial"/>
                <a:ea typeface="Arial"/>
                <a:cs typeface="Arial"/>
                <a:sym typeface="Arial"/>
              </a:rPr>
              <a:t>EJE</a:t>
            </a:r>
            <a:br>
              <a:rPr lang="es-AR" sz="9600" dirty="0">
                <a:solidFill>
                  <a:srgbClr val="FFCE3A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s-AR" sz="16000" dirty="0">
                <a:solidFill>
                  <a:srgbClr val="FFCE3A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endParaRPr sz="16000" dirty="0">
              <a:solidFill>
                <a:srgbClr val="FFCE3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" name="Google Shape;49;p1"/>
          <p:cNvSpPr>
            <a:spLocks noGrp="1"/>
          </p:cNvSpPr>
          <p:nvPr>
            <p:ph type="body" idx="2"/>
          </p:nvPr>
        </p:nvSpPr>
        <p:spPr>
          <a:xfrm>
            <a:off x="1333500" y="5411588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 dirty="0">
                <a:latin typeface="Arial"/>
                <a:ea typeface="Arial"/>
                <a:cs typeface="Arial"/>
                <a:sym typeface="Arial"/>
              </a:rPr>
              <a:t>OBJETIVOS </a:t>
            </a:r>
            <a:endParaRPr sz="4400" b="1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" name="Google Shape;50;p1"/>
          <p:cNvSpPr txBox="1">
            <a:spLocks noGrp="1"/>
          </p:cNvSpPr>
          <p:nvPr>
            <p:ph type="body" idx="3"/>
          </p:nvPr>
        </p:nvSpPr>
        <p:spPr>
          <a:xfrm>
            <a:off x="1333500" y="6478388"/>
            <a:ext cx="14935200" cy="6000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/>
          <a:p>
            <a:pPr marL="203200" lvl="0" indent="0" algn="just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3200"/>
              <a:buNone/>
            </a:pPr>
            <a:r>
              <a:rPr lang="es-ES" sz="3200" dirty="0">
                <a:latin typeface="Arial"/>
                <a:ea typeface="Arial"/>
                <a:cs typeface="Arial"/>
                <a:sym typeface="Arial"/>
              </a:rPr>
              <a:t>Analizar las estrategias didácticas empleadas en la enseñanza de la Fisiología Humana en distintas facultades de Odontología de Argentina, con especial atención al uso de entornos virtuales y herramientas digitales, para identificar prácticas que favorezcan un aprendizaje significativo y colaborativo en contextos presenciales y a distancia.</a:t>
            </a:r>
            <a:endParaRPr sz="320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" name="Google Shape;51;p1"/>
          <p:cNvSpPr>
            <a:spLocks noGrp="1"/>
          </p:cNvSpPr>
          <p:nvPr>
            <p:ph type="body" idx="4"/>
          </p:nvPr>
        </p:nvSpPr>
        <p:spPr>
          <a:xfrm>
            <a:off x="1333500" y="9887341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 dirty="0">
                <a:latin typeface="Arial"/>
                <a:ea typeface="Arial"/>
                <a:cs typeface="Arial"/>
                <a:sym typeface="Arial"/>
              </a:rPr>
              <a:t>INTRODUCCIÓN O ENCUADRE</a:t>
            </a:r>
            <a:endParaRPr sz="4400" b="1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" name="Google Shape;52;p1"/>
          <p:cNvSpPr txBox="1">
            <a:spLocks noGrp="1"/>
          </p:cNvSpPr>
          <p:nvPr>
            <p:ph type="body" idx="5"/>
          </p:nvPr>
        </p:nvSpPr>
        <p:spPr>
          <a:xfrm>
            <a:off x="1524666" y="12354676"/>
            <a:ext cx="14935200" cy="134550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/>
          <a:p>
            <a:pPr marL="533415" lvl="0" indent="-330215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s-ES" sz="3800" dirty="0">
                <a:latin typeface="Arial"/>
                <a:ea typeface="Arial"/>
                <a:cs typeface="Arial"/>
                <a:sym typeface="Arial"/>
              </a:rPr>
              <a:t>  </a:t>
            </a:r>
            <a:endParaRPr sz="380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" name="Google Shape;53;p1"/>
          <p:cNvSpPr>
            <a:spLocks noGrp="1"/>
          </p:cNvSpPr>
          <p:nvPr>
            <p:ph type="body" idx="8"/>
          </p:nvPr>
        </p:nvSpPr>
        <p:spPr>
          <a:xfrm>
            <a:off x="18135600" y="5411588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>
                <a:latin typeface="Arial"/>
                <a:ea typeface="Arial"/>
                <a:cs typeface="Arial"/>
                <a:sym typeface="Arial"/>
              </a:rPr>
              <a:t>DESARROLLO </a:t>
            </a:r>
            <a:endParaRPr sz="44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" name="Google Shape;54;p1"/>
          <p:cNvSpPr txBox="1">
            <a:spLocks noGrp="1"/>
          </p:cNvSpPr>
          <p:nvPr>
            <p:ph type="body" idx="9"/>
          </p:nvPr>
        </p:nvSpPr>
        <p:spPr>
          <a:xfrm>
            <a:off x="18135600" y="6478388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 fontScale="77500" lnSpcReduction="20000"/>
          </a:bodyPr>
          <a:lstStyle/>
          <a:p>
            <a:pPr marL="533415" lvl="0" indent="-330215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s-ES" sz="3600" dirty="0">
                <a:latin typeface="Arial"/>
                <a:ea typeface="Arial"/>
                <a:cs typeface="Arial"/>
                <a:sym typeface="Arial"/>
              </a:rPr>
              <a:t>   Se llevó a cabo un estudio descriptivo y cualitativo centrado en el análisis documental. Se recopilaron y analizaron las programaciones de cátedra de la asignatura Fisiología Humana correspondientes a carreras de Odontología en distintas universidades públicas de Argentina. La selección de las instituciones se realizó considerando la representación geográfica y la disponibilidad de información pública o facilitada por los equipos docentes. El análisis se orientó a identificar las estrategias didácticas declaradas, el uso de entornos virtuales y herramientas digitales, las modalidades de evaluación propuestas y los enfoques pedagógicos subyacentes. Se utilizaron categorías de análisis previamente definidas con base en teorías del aprendizaje significativo y colaborativo.</a:t>
            </a:r>
            <a:endParaRPr sz="360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" name="Google Shape;56;p1"/>
          <p:cNvSpPr txBox="1">
            <a:spLocks noGrp="1"/>
          </p:cNvSpPr>
          <p:nvPr>
            <p:ph type="body" idx="14"/>
          </p:nvPr>
        </p:nvSpPr>
        <p:spPr>
          <a:xfrm>
            <a:off x="18204513" y="19931625"/>
            <a:ext cx="14935200" cy="47871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82875" rIns="91425" bIns="45700" anchor="t" anchorCtr="0">
            <a:normAutofit/>
          </a:bodyPr>
          <a:lstStyle/>
          <a:p>
            <a:pPr marL="533415" lvl="0" indent="-330215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s-ES" sz="3200" dirty="0">
                <a:latin typeface="Arial"/>
                <a:ea typeface="Arial"/>
                <a:cs typeface="Arial"/>
                <a:sym typeface="Arial"/>
              </a:rPr>
              <a:t>   En conjunto, los casos analizados evidencian una tendencia común hacia propuestas didácticas centradas en el estudiante, integración teórico-práctica, uso de TIC, redes sociales académicas y estrategias de evaluación continua, resaltando la importancia de competencias digitales y recursos innovadores para optimizar la enseñanza de la Fisiología en la formación odontológica.</a:t>
            </a:r>
          </a:p>
          <a:p>
            <a:pPr marL="533415" lvl="0" indent="-33021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endParaRPr sz="360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" name="Google Shape;57;p1"/>
          <p:cNvSpPr>
            <a:spLocks noGrp="1"/>
          </p:cNvSpPr>
          <p:nvPr>
            <p:ph type="body" idx="17"/>
          </p:nvPr>
        </p:nvSpPr>
        <p:spPr>
          <a:xfrm>
            <a:off x="34884360" y="5411588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>
                <a:latin typeface="Arial"/>
                <a:ea typeface="Arial"/>
                <a:cs typeface="Arial"/>
                <a:sym typeface="Arial"/>
              </a:rPr>
              <a:t>CONCLUSIONES </a:t>
            </a:r>
            <a:endParaRPr sz="44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" name="Google Shape;58;p1"/>
          <p:cNvSpPr txBox="1">
            <a:spLocks noGrp="1"/>
          </p:cNvSpPr>
          <p:nvPr>
            <p:ph type="body" idx="18"/>
          </p:nvPr>
        </p:nvSpPr>
        <p:spPr>
          <a:xfrm>
            <a:off x="34884360" y="6478387"/>
            <a:ext cx="14935200" cy="43270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/>
          <a:p>
            <a:pPr marL="533415" lvl="0" indent="-330215" algn="just">
              <a:spcBef>
                <a:spcPts val="0"/>
              </a:spcBef>
              <a:buSzPts val="3200"/>
              <a:buNone/>
            </a:pPr>
            <a:r>
              <a:rPr lang="es-ES" sz="3200" dirty="0">
                <a:latin typeface="Arial" panose="020B0604020202020204" pitchFamily="34" charset="0"/>
                <a:cs typeface="Arial" panose="020B0604020202020204" pitchFamily="34" charset="0"/>
              </a:rPr>
              <a:t>   El análisis de las experiencias pedagógicas en universidades públicas argentinas revela que la enseñanza de Fisiología humana en Odontología avanza hacia modelos activos e integradores. El uso de entornos virtuales, recursos digitales y metodologías innovadoras favorece aprendizajes significativos y fortalece la articulación entre saberes básicos y clínicos.</a:t>
            </a:r>
          </a:p>
          <a:p>
            <a:pPr marL="533415" lvl="0" indent="-330215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endParaRPr sz="3600" dirty="0"/>
          </a:p>
        </p:txBody>
      </p:sp>
      <p:sp>
        <p:nvSpPr>
          <p:cNvPr id="60" name="Google Shape;60;p1"/>
          <p:cNvSpPr>
            <a:spLocks noGrp="1"/>
          </p:cNvSpPr>
          <p:nvPr>
            <p:ph type="body" idx="20"/>
          </p:nvPr>
        </p:nvSpPr>
        <p:spPr>
          <a:xfrm>
            <a:off x="34854572" y="21791812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 dirty="0">
                <a:latin typeface="Arial"/>
                <a:ea typeface="Arial"/>
                <a:cs typeface="Arial"/>
                <a:sym typeface="Arial"/>
              </a:rPr>
              <a:t>REFERENCIAS</a:t>
            </a:r>
            <a:endParaRPr sz="4400" b="1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1"/>
          <p:cNvSpPr txBox="1">
            <a:spLocks noGrp="1"/>
          </p:cNvSpPr>
          <p:nvPr>
            <p:ph type="body" idx="21"/>
          </p:nvPr>
        </p:nvSpPr>
        <p:spPr>
          <a:xfrm>
            <a:off x="34884360" y="22325213"/>
            <a:ext cx="14935200" cy="69448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 fontScale="92500" lnSpcReduction="20000"/>
          </a:bodyPr>
          <a:lstStyle/>
          <a:p>
            <a:pPr marL="533415" lvl="0" indent="-330215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endParaRPr lang="es-ES" sz="3200" dirty="0">
              <a:latin typeface="Arial"/>
              <a:ea typeface="Arial"/>
              <a:cs typeface="Arial"/>
              <a:sym typeface="Arial"/>
            </a:endParaRPr>
          </a:p>
          <a:p>
            <a:pPr marL="533415" lvl="0" indent="-330215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s-ES" sz="2300" dirty="0">
                <a:latin typeface="Arial"/>
                <a:ea typeface="Arial"/>
                <a:cs typeface="Arial"/>
                <a:sym typeface="Arial"/>
              </a:rPr>
              <a:t>1. Universidad Nacional de Córdoba. Valoración de los procesos de enseñanza-aprendizaje en la asignatura Fisiología de la Facultad de Odontología. Córdoba: UNC; 2023.</a:t>
            </a:r>
          </a:p>
          <a:p>
            <a:pPr marL="533415" lvl="0" indent="-330215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s-ES" sz="2300" dirty="0">
                <a:latin typeface="Arial"/>
                <a:ea typeface="Arial"/>
                <a:cs typeface="Arial"/>
                <a:sym typeface="Arial"/>
              </a:rPr>
              <a:t>2. Universidad Nacional de Cuyo. Entornos virtuales como espacio facilitador en la enseñanza de Fisiología Oral. Mendoza: </a:t>
            </a:r>
            <a:r>
              <a:rPr lang="es-ES" sz="2300" dirty="0" err="1">
                <a:latin typeface="Arial"/>
                <a:ea typeface="Arial"/>
                <a:cs typeface="Arial"/>
                <a:sym typeface="Arial"/>
              </a:rPr>
              <a:t>UNCuyo</a:t>
            </a:r>
            <a:r>
              <a:rPr lang="es-ES" sz="2300" dirty="0">
                <a:latin typeface="Arial"/>
                <a:ea typeface="Arial"/>
                <a:cs typeface="Arial"/>
                <a:sym typeface="Arial"/>
              </a:rPr>
              <a:t>; 2017.</a:t>
            </a:r>
          </a:p>
          <a:p>
            <a:pPr marL="533415" lvl="0" indent="-330215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s-ES" sz="2300" dirty="0">
                <a:latin typeface="Arial"/>
                <a:ea typeface="Arial"/>
                <a:cs typeface="Arial"/>
                <a:sym typeface="Arial"/>
              </a:rPr>
              <a:t>3. Universidad Nacional de Cuyo. Entorno Virtual de Aprendizaje (EVA): importancia y selección del diseño instruccional. Mendoza: </a:t>
            </a:r>
            <a:r>
              <a:rPr lang="es-ES" sz="2300" dirty="0" err="1">
                <a:latin typeface="Arial"/>
                <a:ea typeface="Arial"/>
                <a:cs typeface="Arial"/>
                <a:sym typeface="Arial"/>
              </a:rPr>
              <a:t>UNCuyo</a:t>
            </a:r>
            <a:r>
              <a:rPr lang="es-ES" sz="2300" dirty="0">
                <a:latin typeface="Arial"/>
                <a:ea typeface="Arial"/>
                <a:cs typeface="Arial"/>
                <a:sym typeface="Arial"/>
              </a:rPr>
              <a:t>; 2020.</a:t>
            </a:r>
          </a:p>
          <a:p>
            <a:pPr marL="533415" lvl="0" indent="-330215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s-ES" sz="2300" dirty="0">
                <a:latin typeface="Arial"/>
                <a:ea typeface="Arial"/>
                <a:cs typeface="Arial"/>
                <a:sym typeface="Arial"/>
              </a:rPr>
              <a:t>4. Universidad Nacional de Tucumán. Programa Analítico de Fisiología Humana. Tucumán: UNT; [Año].</a:t>
            </a:r>
          </a:p>
          <a:p>
            <a:pPr marL="533415" lvl="0" indent="-330215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s-ES" sz="2300" dirty="0">
                <a:latin typeface="Arial"/>
                <a:ea typeface="Arial"/>
                <a:cs typeface="Arial"/>
                <a:sym typeface="Arial"/>
              </a:rPr>
              <a:t>5. Universidad Nacional de Río Negro. Programas Analíticos </a:t>
            </a:r>
            <a:r>
              <a:rPr lang="es-ES" sz="2300" dirty="0" err="1">
                <a:latin typeface="Arial"/>
                <a:ea typeface="Arial"/>
                <a:cs typeface="Arial"/>
                <a:sym typeface="Arial"/>
              </a:rPr>
              <a:t>Morfofunción</a:t>
            </a:r>
            <a:r>
              <a:rPr lang="es-ES" sz="2300" dirty="0">
                <a:latin typeface="Arial"/>
                <a:ea typeface="Arial"/>
                <a:cs typeface="Arial"/>
                <a:sym typeface="Arial"/>
              </a:rPr>
              <a:t> I y II. Viedma: UNRN; 2020-2022.</a:t>
            </a:r>
          </a:p>
          <a:p>
            <a:pPr marL="533415" lvl="0" indent="-330215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s-ES" sz="2300" dirty="0">
                <a:latin typeface="Arial"/>
                <a:ea typeface="Arial"/>
                <a:cs typeface="Arial"/>
                <a:sym typeface="Arial"/>
              </a:rPr>
              <a:t>6. Ruiz JC, Segura Campos MR. Estrategias de aprendizaje preferidas por estudiantes del ciclo inicial (Carrera de Odontología, UNRN): estudio exploratorio. SAIO; 2022.</a:t>
            </a:r>
          </a:p>
          <a:p>
            <a:pPr marL="533415" lvl="0" indent="-330215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s-ES" sz="2300" dirty="0">
                <a:latin typeface="Arial"/>
                <a:ea typeface="Arial"/>
                <a:cs typeface="Arial"/>
                <a:sym typeface="Arial"/>
              </a:rPr>
              <a:t>7. Davison S. Aprendizaje significativo en Fisiología: importancia de los conocimientos previos. </a:t>
            </a:r>
            <a:r>
              <a:rPr lang="es-ES" sz="2300" dirty="0" err="1">
                <a:latin typeface="Arial"/>
                <a:ea typeface="Arial"/>
                <a:cs typeface="Arial"/>
                <a:sym typeface="Arial"/>
              </a:rPr>
              <a:t>Arch</a:t>
            </a:r>
            <a:r>
              <a:rPr lang="es-ES" sz="23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s-ES" sz="2300" dirty="0" err="1">
                <a:latin typeface="Arial"/>
                <a:ea typeface="Arial"/>
                <a:cs typeface="Arial"/>
                <a:sym typeface="Arial"/>
              </a:rPr>
              <a:t>Odonto</a:t>
            </a:r>
            <a:r>
              <a:rPr lang="es-ES" sz="2300" dirty="0">
                <a:latin typeface="Arial"/>
                <a:ea typeface="Arial"/>
                <a:cs typeface="Arial"/>
                <a:sym typeface="Arial"/>
              </a:rPr>
              <a:t> UNLP. 2014;8(10):1–7.</a:t>
            </a:r>
          </a:p>
          <a:p>
            <a:pPr marL="533415" lvl="0" indent="-330215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s-ES" sz="2300" dirty="0">
                <a:latin typeface="Arial"/>
                <a:ea typeface="Arial"/>
                <a:cs typeface="Arial"/>
                <a:sym typeface="Arial"/>
              </a:rPr>
              <a:t>8. Barragán R. Reflexiones sobre la comprensión de textos académicos. </a:t>
            </a:r>
            <a:r>
              <a:rPr lang="es-ES" sz="2300" dirty="0" err="1">
                <a:latin typeface="Arial"/>
                <a:ea typeface="Arial"/>
                <a:cs typeface="Arial"/>
                <a:sym typeface="Arial"/>
              </a:rPr>
              <a:t>Arch</a:t>
            </a:r>
            <a:r>
              <a:rPr lang="es-ES" sz="23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s-ES" sz="2300" dirty="0" err="1">
                <a:latin typeface="Arial"/>
                <a:ea typeface="Arial"/>
                <a:cs typeface="Arial"/>
                <a:sym typeface="Arial"/>
              </a:rPr>
              <a:t>Odonto</a:t>
            </a:r>
            <a:r>
              <a:rPr lang="es-ES" sz="2300" dirty="0">
                <a:latin typeface="Arial"/>
                <a:ea typeface="Arial"/>
                <a:cs typeface="Arial"/>
                <a:sym typeface="Arial"/>
              </a:rPr>
              <a:t> UNLP. 2022;16(27):1–9.</a:t>
            </a:r>
          </a:p>
          <a:p>
            <a:pPr marL="533415" lvl="0" indent="-330215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s-ES" sz="2300" dirty="0">
                <a:latin typeface="Arial"/>
                <a:ea typeface="Arial"/>
                <a:cs typeface="Arial"/>
                <a:sym typeface="Arial"/>
              </a:rPr>
              <a:t>9. Universidad Nacional de La Plata. Programas Analíticos de Fisiología I y II. La Plata: UNLP; [Año].</a:t>
            </a:r>
          </a:p>
          <a:p>
            <a:pPr marL="533415" lvl="0" indent="-330215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s-ES" sz="2300" dirty="0">
                <a:latin typeface="Arial"/>
                <a:ea typeface="Arial"/>
                <a:cs typeface="Arial"/>
                <a:sym typeface="Arial"/>
              </a:rPr>
              <a:t>10. Universidad de Buenos Aires. Programa Analítico de Fisiología Humana N°201 Plan Nuevo. Buenos Aires: FOUBA; [Año].</a:t>
            </a:r>
          </a:p>
          <a:p>
            <a:pPr marL="533415" lvl="0" indent="-330215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s-ES" sz="2300" dirty="0">
                <a:latin typeface="Arial"/>
                <a:ea typeface="Arial"/>
                <a:cs typeface="Arial"/>
                <a:sym typeface="Arial"/>
              </a:rPr>
              <a:t>11. Universidad Nacional del Nordeste. Programación Fisiología Humana 2025. Corrientes: UNNE; 2025.</a:t>
            </a:r>
          </a:p>
          <a:p>
            <a:pPr marL="533415" lvl="0" indent="-330215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s-ES" sz="2300" dirty="0">
                <a:latin typeface="Arial"/>
                <a:ea typeface="Arial"/>
                <a:cs typeface="Arial"/>
                <a:sym typeface="Arial"/>
              </a:rPr>
              <a:t>12. Merlo D, et al. Utilización de la </a:t>
            </a:r>
            <a:r>
              <a:rPr lang="es-ES" sz="2300" dirty="0" err="1">
                <a:latin typeface="Arial"/>
                <a:ea typeface="Arial"/>
                <a:cs typeface="Arial"/>
                <a:sym typeface="Arial"/>
              </a:rPr>
              <a:t>videofluoroscopía</a:t>
            </a:r>
            <a:r>
              <a:rPr lang="es-ES" sz="2300" dirty="0">
                <a:latin typeface="Arial"/>
                <a:ea typeface="Arial"/>
                <a:cs typeface="Arial"/>
                <a:sym typeface="Arial"/>
              </a:rPr>
              <a:t> para enseñar el proceso de deglución. Libro de Resúmenes Encuentro Docente. Corrientes: UNNE; 2012.</a:t>
            </a:r>
          </a:p>
          <a:p>
            <a:pPr marL="533415" lvl="0" indent="-330215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s-ES" sz="2300" dirty="0">
                <a:latin typeface="Arial"/>
                <a:ea typeface="Arial"/>
                <a:cs typeface="Arial"/>
                <a:sym typeface="Arial"/>
              </a:rPr>
              <a:t>13. </a:t>
            </a:r>
            <a:r>
              <a:rPr lang="es-ES" sz="2300" dirty="0" err="1">
                <a:latin typeface="Arial"/>
                <a:ea typeface="Arial"/>
                <a:cs typeface="Arial"/>
                <a:sym typeface="Arial"/>
              </a:rPr>
              <a:t>Fages</a:t>
            </a:r>
            <a:r>
              <a:rPr lang="es-ES" sz="2300" dirty="0">
                <a:latin typeface="Arial"/>
                <a:ea typeface="Arial"/>
                <a:cs typeface="Arial"/>
                <a:sym typeface="Arial"/>
              </a:rPr>
              <a:t> EM, Gutiérrez CE, Ponce JO, Meza Gutiérrez C, Rosende VC, Juárez RPA. Análisis de un modelo de indagación para la integración de las ciencias básicas en la enseñanza de la morfología-función involucrada en el registro de la presión arterial. Reunión Anual SAFIS-ALACF; 2021.</a:t>
            </a:r>
          </a:p>
          <a:p>
            <a:pPr marL="533415" lvl="0" indent="-330215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s-ES" sz="2300" dirty="0">
                <a:latin typeface="Arial"/>
                <a:ea typeface="Arial"/>
                <a:cs typeface="Arial"/>
                <a:sym typeface="Arial"/>
              </a:rPr>
              <a:t>14. Universidad Nacional de Rosario. Guía de trabajos prácticos Fisiología 2024. Rosario: UNR; 2024.</a:t>
            </a:r>
          </a:p>
          <a:p>
            <a:pPr marL="533415" lvl="0" indent="-330215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endParaRPr sz="320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" name="Google Shape;63;p1"/>
          <p:cNvSpPr txBox="1">
            <a:spLocks noGrp="1"/>
          </p:cNvSpPr>
          <p:nvPr>
            <p:ph type="body" idx="1"/>
          </p:nvPr>
        </p:nvSpPr>
        <p:spPr>
          <a:xfrm>
            <a:off x="34854572" y="3578312"/>
            <a:ext cx="16919074" cy="6098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s-AR" b="1" dirty="0">
                <a:solidFill>
                  <a:schemeClr val="dk1"/>
                </a:solidFill>
              </a:rPr>
              <a:t>PERTENENCIA  </a:t>
            </a:r>
            <a:r>
              <a:rPr lang="es-AR" dirty="0"/>
              <a:t>      Universidad Nacional del Nordeste.</a:t>
            </a:r>
            <a:endParaRPr dirty="0"/>
          </a:p>
        </p:txBody>
      </p:sp>
      <p:sp>
        <p:nvSpPr>
          <p:cNvPr id="64" name="Google Shape;64;p1"/>
          <p:cNvSpPr/>
          <p:nvPr/>
        </p:nvSpPr>
        <p:spPr>
          <a:xfrm>
            <a:off x="816641" y="3355848"/>
            <a:ext cx="2022886" cy="92535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 b="0" i="0" u="none" strike="noStrike" cap="none">
              <a:solidFill>
                <a:srgbClr val="FFCE3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" name="Google Shape;65;p1"/>
          <p:cNvSpPr txBox="1">
            <a:spLocks noGrp="1"/>
          </p:cNvSpPr>
          <p:nvPr>
            <p:ph type="body" idx="1"/>
          </p:nvPr>
        </p:nvSpPr>
        <p:spPr>
          <a:xfrm>
            <a:off x="1066780" y="3559278"/>
            <a:ext cx="32433986" cy="8084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s-AR" b="1" dirty="0">
                <a:solidFill>
                  <a:schemeClr val="dk1"/>
                </a:solidFill>
              </a:rPr>
              <a:t>AUTORES       </a:t>
            </a:r>
            <a:r>
              <a:rPr lang="pt-BR" b="1" dirty="0">
                <a:solidFill>
                  <a:schemeClr val="dk1"/>
                </a:solidFill>
              </a:rPr>
              <a:t>Ponce Jorge Orlando, joponce@odn.unne.edu.</a:t>
            </a:r>
            <a:r>
              <a:rPr lang="pt-BR" b="1">
                <a:solidFill>
                  <a:schemeClr val="dk1"/>
                </a:solidFill>
              </a:rPr>
              <a:t>ar / Miño </a:t>
            </a:r>
            <a:r>
              <a:rPr lang="pt-BR" b="1" dirty="0">
                <a:solidFill>
                  <a:schemeClr val="dk1"/>
                </a:solidFill>
              </a:rPr>
              <a:t>Adriana, ammino@odn.unne.edu.ar / Juárez Rolando Pablo, ropablojuarez@odn.unne.edu.ar</a:t>
            </a:r>
            <a:endParaRPr dirty="0"/>
          </a:p>
        </p:txBody>
      </p:sp>
      <p:sp>
        <p:nvSpPr>
          <p:cNvPr id="66" name="Google Shape;66;p1"/>
          <p:cNvSpPr txBox="1"/>
          <p:nvPr/>
        </p:nvSpPr>
        <p:spPr>
          <a:xfrm>
            <a:off x="4628028" y="600650"/>
            <a:ext cx="39583211" cy="2200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200"/>
              <a:buFont typeface="Arial"/>
              <a:buNone/>
            </a:pPr>
            <a:r>
              <a:rPr lang="es-AR" sz="72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Titulo: </a:t>
            </a:r>
            <a:r>
              <a:rPr lang="es-ES" sz="72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ESTRATEGIAS DIDÁCTICAS E INNOVACIÓN DIGITAL EN LA ENSEÑANZA DE FISIOLOGÍA EN CARRERAS DE ODONTOLOGÍA DE UNIVERSIDADES PÚBLICAS ARGENTINAS.</a:t>
            </a:r>
            <a:endParaRPr sz="7200" b="1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60FDAEF9-82C1-5755-A49B-ECD1BEFAF3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061766"/>
              </p:ext>
            </p:extLst>
          </p:nvPr>
        </p:nvGraphicFramePr>
        <p:xfrm>
          <a:off x="18135600" y="11668227"/>
          <a:ext cx="14935200" cy="7872715"/>
        </p:xfrm>
        <a:graphic>
          <a:graphicData uri="http://schemas.openxmlformats.org/drawingml/2006/table">
            <a:tbl>
              <a:tblPr firstRow="1" firstCol="1" bandRow="1"/>
              <a:tblGrid>
                <a:gridCol w="4397829">
                  <a:extLst>
                    <a:ext uri="{9D8B030D-6E8A-4147-A177-3AD203B41FA5}">
                      <a16:colId xmlns:a16="http://schemas.microsoft.com/office/drawing/2014/main" val="3308659957"/>
                    </a:ext>
                  </a:extLst>
                </a:gridCol>
                <a:gridCol w="4702628">
                  <a:extLst>
                    <a:ext uri="{9D8B030D-6E8A-4147-A177-3AD203B41FA5}">
                      <a16:colId xmlns:a16="http://schemas.microsoft.com/office/drawing/2014/main" val="1653942870"/>
                    </a:ext>
                  </a:extLst>
                </a:gridCol>
                <a:gridCol w="5834743">
                  <a:extLst>
                    <a:ext uri="{9D8B030D-6E8A-4147-A177-3AD203B41FA5}">
                      <a16:colId xmlns:a16="http://schemas.microsoft.com/office/drawing/2014/main" val="2833795926"/>
                    </a:ext>
                  </a:extLst>
                </a:gridCol>
              </a:tblGrid>
              <a:tr h="8010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AR" sz="20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Universidad</a:t>
                      </a:r>
                      <a:endParaRPr lang="es-AR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AR" sz="20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Ubicación</a:t>
                      </a:r>
                      <a:endParaRPr lang="es-AR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AR" sz="20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Estrategias destacadas</a:t>
                      </a:r>
                      <a:endParaRPr lang="es-AR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58066072"/>
                  </a:ext>
                </a:extLst>
              </a:tr>
              <a:tr h="7040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AR" sz="20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UNC</a:t>
                      </a:r>
                      <a:endParaRPr lang="es-AR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AR" sz="20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Córdoba</a:t>
                      </a:r>
                      <a:endParaRPr lang="es-AR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AR" sz="20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Constructivismo, vinculación con saberes previos, enfoque progresivo y crítico.</a:t>
                      </a:r>
                      <a:endParaRPr lang="es-AR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95769994"/>
                  </a:ext>
                </a:extLst>
              </a:tr>
              <a:tr h="9439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AR" sz="2000" kern="1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UnCuyo</a:t>
                      </a:r>
                      <a:endParaRPr lang="es-AR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AR" sz="20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Mendoza</a:t>
                      </a:r>
                      <a:endParaRPr lang="es-AR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AR" sz="2000" kern="100" dirty="0">
                          <a:effectLst/>
                          <a:latin typeface="Segoe UI Emoji" panose="020B0502040204020203" pitchFamily="34" charset="0"/>
                          <a:ea typeface="Calibri" panose="020F0502020204030204" pitchFamily="34" charset="0"/>
                          <a:cs typeface="Segoe UI Emoji" panose="020B0502040204020203" pitchFamily="34" charset="0"/>
                        </a:rPr>
                        <a:t>💻</a:t>
                      </a:r>
                      <a:r>
                        <a:rPr lang="es-AR" sz="20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Entorno “Fisiología Oral”, modelo ADDIE, </a:t>
                      </a:r>
                      <a:r>
                        <a:rPr lang="es-AR" sz="2000" kern="100" dirty="0">
                          <a:effectLst/>
                          <a:latin typeface="Segoe UI Emoji" panose="020B0502040204020203" pitchFamily="34" charset="0"/>
                          <a:ea typeface="Calibri" panose="020F0502020204030204" pitchFamily="34" charset="0"/>
                          <a:cs typeface="Segoe UI Emoji" panose="020B0502040204020203" pitchFamily="34" charset="0"/>
                        </a:rPr>
                        <a:t>🎥</a:t>
                      </a:r>
                      <a:r>
                        <a:rPr lang="es-AR" sz="20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materiales audiovisuales, </a:t>
                      </a:r>
                      <a:r>
                        <a:rPr lang="es-AR" sz="2000" kern="100" dirty="0">
                          <a:effectLst/>
                          <a:latin typeface="Segoe UI Emoji" panose="020B0502040204020203" pitchFamily="34" charset="0"/>
                          <a:ea typeface="Calibri" panose="020F0502020204030204" pitchFamily="34" charset="0"/>
                          <a:cs typeface="Segoe UI Emoji" panose="020B0502040204020203" pitchFamily="34" charset="0"/>
                        </a:rPr>
                        <a:t>🤝</a:t>
                      </a:r>
                      <a:r>
                        <a:rPr lang="es-AR" sz="20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trabajo colaborativo.</a:t>
                      </a:r>
                      <a:endParaRPr lang="es-AR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644121"/>
                  </a:ext>
                </a:extLst>
              </a:tr>
              <a:tr h="7040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AR" sz="20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UNT</a:t>
                      </a:r>
                      <a:endParaRPr lang="es-AR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AR" sz="20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Tucumán</a:t>
                      </a:r>
                      <a:endParaRPr lang="es-AR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AR" sz="20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B-</a:t>
                      </a:r>
                      <a:r>
                        <a:rPr lang="es-AR" sz="2000" kern="1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Learning</a:t>
                      </a:r>
                      <a:r>
                        <a:rPr lang="es-AR" sz="20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s-AR" sz="2000" kern="100" dirty="0">
                          <a:effectLst/>
                          <a:latin typeface="Segoe UI Emoji" panose="020B0502040204020203" pitchFamily="34" charset="0"/>
                          <a:ea typeface="Calibri" panose="020F0502020204030204" pitchFamily="34" charset="0"/>
                          <a:cs typeface="Segoe UI Emoji" panose="020B0502040204020203" pitchFamily="34" charset="0"/>
                        </a:rPr>
                        <a:t>💻</a:t>
                      </a:r>
                      <a:r>
                        <a:rPr lang="es-AR" sz="20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EVA, </a:t>
                      </a:r>
                      <a:r>
                        <a:rPr lang="es-AR" sz="2000" kern="100" dirty="0">
                          <a:effectLst/>
                          <a:latin typeface="Segoe UI Emoji" panose="020B0502040204020203" pitchFamily="34" charset="0"/>
                          <a:ea typeface="Calibri" panose="020F0502020204030204" pitchFamily="34" charset="0"/>
                          <a:cs typeface="Segoe UI Emoji" panose="020B0502040204020203" pitchFamily="34" charset="0"/>
                        </a:rPr>
                        <a:t>🧠</a:t>
                      </a:r>
                      <a:r>
                        <a:rPr lang="es-AR" sz="20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integración teoría-práctica, </a:t>
                      </a:r>
                      <a:r>
                        <a:rPr lang="es-AR" sz="2000" kern="100" dirty="0">
                          <a:effectLst/>
                          <a:latin typeface="Segoe UI Emoji" panose="020B0502040204020203" pitchFamily="34" charset="0"/>
                          <a:ea typeface="Calibri" panose="020F0502020204030204" pitchFamily="34" charset="0"/>
                          <a:cs typeface="Segoe UI Emoji" panose="020B0502040204020203" pitchFamily="34" charset="0"/>
                        </a:rPr>
                        <a:t>🤝</a:t>
                      </a:r>
                      <a:r>
                        <a:rPr lang="es-AR" sz="20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autonomía.</a:t>
                      </a:r>
                      <a:endParaRPr lang="es-AR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5721114"/>
                  </a:ext>
                </a:extLst>
              </a:tr>
              <a:tr h="9439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AR" sz="2000" kern="1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UNRN</a:t>
                      </a:r>
                      <a:endParaRPr lang="es-AR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AR" sz="20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Río Negro</a:t>
                      </a:r>
                      <a:endParaRPr lang="es-AR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AR" sz="2000" kern="100" dirty="0">
                          <a:effectLst/>
                          <a:latin typeface="Segoe UI Emoji" panose="020B0502040204020203" pitchFamily="34" charset="0"/>
                          <a:ea typeface="Calibri" panose="020F0502020204030204" pitchFamily="34" charset="0"/>
                          <a:cs typeface="Segoe UI Emoji" panose="020B0502040204020203" pitchFamily="34" charset="0"/>
                        </a:rPr>
                        <a:t>🔬</a:t>
                      </a:r>
                      <a:r>
                        <a:rPr lang="es-AR" sz="20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Articulación </a:t>
                      </a:r>
                      <a:r>
                        <a:rPr lang="es-AR" sz="2000" kern="1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Morfofunción</a:t>
                      </a:r>
                      <a:r>
                        <a:rPr lang="es-AR" sz="20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I y II, </a:t>
                      </a:r>
                      <a:r>
                        <a:rPr lang="es-AR" sz="2000" kern="100" dirty="0">
                          <a:effectLst/>
                          <a:latin typeface="Segoe UI Emoji" panose="020B0502040204020203" pitchFamily="34" charset="0"/>
                          <a:ea typeface="Calibri" panose="020F0502020204030204" pitchFamily="34" charset="0"/>
                          <a:cs typeface="Segoe UI Emoji" panose="020B0502040204020203" pitchFamily="34" charset="0"/>
                        </a:rPr>
                        <a:t>💻</a:t>
                      </a:r>
                      <a:r>
                        <a:rPr lang="es-AR" sz="20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s-AR" sz="2000" kern="1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bimodalidad</a:t>
                      </a:r>
                      <a:r>
                        <a:rPr lang="es-AR" sz="20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estudio de estrategias preferidas.</a:t>
                      </a:r>
                      <a:endParaRPr lang="es-AR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5930666"/>
                  </a:ext>
                </a:extLst>
              </a:tr>
              <a:tr h="9439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AR" sz="2000" kern="1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UNLP</a:t>
                      </a:r>
                      <a:endParaRPr lang="es-AR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AR" sz="20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Buenos Aires</a:t>
                      </a:r>
                      <a:endParaRPr lang="es-AR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AR" sz="2000" kern="100" dirty="0">
                          <a:effectLst/>
                          <a:latin typeface="Segoe UI Emoji" panose="020B0502040204020203" pitchFamily="34" charset="0"/>
                          <a:ea typeface="Calibri" panose="020F0502020204030204" pitchFamily="34" charset="0"/>
                          <a:cs typeface="Segoe UI Emoji" panose="020B0502040204020203" pitchFamily="34" charset="0"/>
                        </a:rPr>
                        <a:t>🧪</a:t>
                      </a:r>
                      <a:r>
                        <a:rPr lang="es-AR" sz="20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Laboratorio, seminarios, </a:t>
                      </a:r>
                      <a:r>
                        <a:rPr lang="es-AR" sz="2000" kern="100" dirty="0">
                          <a:effectLst/>
                          <a:latin typeface="Segoe UI Emoji" panose="020B0502040204020203" pitchFamily="34" charset="0"/>
                          <a:ea typeface="Calibri" panose="020F0502020204030204" pitchFamily="34" charset="0"/>
                          <a:cs typeface="Segoe UI Emoji" panose="020B0502040204020203" pitchFamily="34" charset="0"/>
                        </a:rPr>
                        <a:t>🔁</a:t>
                      </a:r>
                      <a:r>
                        <a:rPr lang="es-AR" sz="20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evaluación continua, </a:t>
                      </a:r>
                      <a:r>
                        <a:rPr lang="es-AR" sz="2000" kern="100" dirty="0">
                          <a:effectLst/>
                          <a:latin typeface="Segoe UI Emoji" panose="020B0502040204020203" pitchFamily="34" charset="0"/>
                          <a:ea typeface="Calibri" panose="020F0502020204030204" pitchFamily="34" charset="0"/>
                          <a:cs typeface="Segoe UI Emoji" panose="020B0502040204020203" pitchFamily="34" charset="0"/>
                        </a:rPr>
                        <a:t>🧠</a:t>
                      </a:r>
                      <a:r>
                        <a:rPr lang="es-AR" sz="20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activación de conocimientos previos.</a:t>
                      </a:r>
                      <a:endParaRPr lang="es-AR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63693798"/>
                  </a:ext>
                </a:extLst>
              </a:tr>
              <a:tr h="9439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AR" sz="2000" kern="1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UBA</a:t>
                      </a:r>
                      <a:endParaRPr lang="es-AR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AR" sz="20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Capital Federal</a:t>
                      </a:r>
                      <a:endParaRPr lang="es-AR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AR" sz="2000" kern="100" dirty="0">
                          <a:effectLst/>
                          <a:latin typeface="Segoe UI Emoji" panose="020B0502040204020203" pitchFamily="34" charset="0"/>
                          <a:ea typeface="Calibri" panose="020F0502020204030204" pitchFamily="34" charset="0"/>
                          <a:cs typeface="Segoe UI Emoji" panose="020B0502040204020203" pitchFamily="34" charset="0"/>
                        </a:rPr>
                        <a:t>💻</a:t>
                      </a:r>
                      <a:r>
                        <a:rPr lang="es-AR" sz="20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Campus FOUBA, </a:t>
                      </a:r>
                      <a:r>
                        <a:rPr lang="es-AR" sz="2000" kern="100" dirty="0">
                          <a:effectLst/>
                          <a:latin typeface="Segoe UI Emoji" panose="020B0502040204020203" pitchFamily="34" charset="0"/>
                          <a:ea typeface="Calibri" panose="020F0502020204030204" pitchFamily="34" charset="0"/>
                          <a:cs typeface="Segoe UI Emoji" panose="020B0502040204020203" pitchFamily="34" charset="0"/>
                        </a:rPr>
                        <a:t>📱</a:t>
                      </a:r>
                      <a:r>
                        <a:rPr lang="es-AR" sz="20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s-AR" sz="2000" kern="1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Instram</a:t>
                      </a:r>
                      <a:r>
                        <a:rPr lang="es-AR" sz="20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académico, </a:t>
                      </a:r>
                      <a:r>
                        <a:rPr lang="es-AR" sz="2000" kern="100" dirty="0">
                          <a:effectLst/>
                          <a:latin typeface="Segoe UI Emoji" panose="020B0502040204020203" pitchFamily="34" charset="0"/>
                          <a:ea typeface="Calibri" panose="020F0502020204030204" pitchFamily="34" charset="0"/>
                          <a:cs typeface="Segoe UI Emoji" panose="020B0502040204020203" pitchFamily="34" charset="0"/>
                        </a:rPr>
                        <a:t>🔬</a:t>
                      </a:r>
                      <a:r>
                        <a:rPr lang="es-AR" sz="20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enfoque integrador con básicas y clínicas.</a:t>
                      </a:r>
                      <a:endParaRPr lang="es-AR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8632215"/>
                  </a:ext>
                </a:extLst>
              </a:tr>
              <a:tr h="9439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AR" sz="2000" kern="1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UNNE</a:t>
                      </a:r>
                      <a:endParaRPr lang="es-AR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AR" sz="20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Corrientes</a:t>
                      </a:r>
                      <a:endParaRPr lang="es-AR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AR" sz="2000" kern="100" dirty="0">
                          <a:effectLst/>
                          <a:latin typeface="Segoe UI Emoji" panose="020B0502040204020203" pitchFamily="34" charset="0"/>
                          <a:ea typeface="Calibri" panose="020F0502020204030204" pitchFamily="34" charset="0"/>
                          <a:cs typeface="Segoe UI Emoji" panose="020B0502040204020203" pitchFamily="34" charset="0"/>
                        </a:rPr>
                        <a:t>🎥</a:t>
                      </a:r>
                      <a:r>
                        <a:rPr lang="es-AR" sz="20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s-AR" sz="2000" kern="1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Videofluoroscopía</a:t>
                      </a:r>
                      <a:r>
                        <a:rPr lang="es-AR" sz="20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s-AR" sz="2000" kern="100" dirty="0">
                          <a:effectLst/>
                          <a:latin typeface="Segoe UI Emoji" panose="020B0502040204020203" pitchFamily="34" charset="0"/>
                          <a:ea typeface="Calibri" panose="020F0502020204030204" pitchFamily="34" charset="0"/>
                          <a:cs typeface="Segoe UI Emoji" panose="020B0502040204020203" pitchFamily="34" charset="0"/>
                        </a:rPr>
                        <a:t>💻</a:t>
                      </a:r>
                      <a:r>
                        <a:rPr lang="es-AR" sz="20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aula invertida, </a:t>
                      </a:r>
                      <a:r>
                        <a:rPr lang="es-AR" sz="2000" kern="100" dirty="0">
                          <a:effectLst/>
                          <a:latin typeface="Segoe UI Emoji" panose="020B0502040204020203" pitchFamily="34" charset="0"/>
                          <a:ea typeface="Calibri" panose="020F0502020204030204" pitchFamily="34" charset="0"/>
                          <a:cs typeface="Segoe UI Emoji" panose="020B0502040204020203" pitchFamily="34" charset="0"/>
                        </a:rPr>
                        <a:t>🔬</a:t>
                      </a:r>
                      <a:r>
                        <a:rPr lang="es-AR" sz="20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indagación interdisciplinaria, </a:t>
                      </a:r>
                      <a:r>
                        <a:rPr lang="es-AR" sz="2000" kern="100" dirty="0">
                          <a:effectLst/>
                          <a:latin typeface="Segoe UI Emoji" panose="020B0502040204020203" pitchFamily="34" charset="0"/>
                          <a:ea typeface="Calibri" panose="020F0502020204030204" pitchFamily="34" charset="0"/>
                          <a:cs typeface="Segoe UI Emoji" panose="020B0502040204020203" pitchFamily="34" charset="0"/>
                        </a:rPr>
                        <a:t>🤝</a:t>
                      </a:r>
                      <a:r>
                        <a:rPr lang="es-AR" sz="20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tutorías virtuales.</a:t>
                      </a:r>
                      <a:endParaRPr lang="es-AR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2846955"/>
                  </a:ext>
                </a:extLst>
              </a:tr>
              <a:tr h="9439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AR" sz="20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UNR</a:t>
                      </a:r>
                      <a:endParaRPr lang="es-AR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AR" sz="20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Santa Fe</a:t>
                      </a:r>
                      <a:endParaRPr lang="es-AR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AR" sz="2000" kern="100" dirty="0">
                          <a:effectLst/>
                          <a:latin typeface="Segoe UI Emoji" panose="020B0502040204020203" pitchFamily="34" charset="0"/>
                          <a:ea typeface="Calibri" panose="020F0502020204030204" pitchFamily="34" charset="0"/>
                          <a:cs typeface="Segoe UI Emoji" panose="020B0502040204020203" pitchFamily="34" charset="0"/>
                        </a:rPr>
                        <a:t>🧪</a:t>
                      </a:r>
                      <a:r>
                        <a:rPr lang="es-AR" sz="20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Laboratorio grupal, </a:t>
                      </a:r>
                      <a:r>
                        <a:rPr lang="es-AR" sz="2000" kern="100" dirty="0">
                          <a:effectLst/>
                          <a:latin typeface="Segoe UI Emoji" panose="020B0502040204020203" pitchFamily="34" charset="0"/>
                          <a:ea typeface="Calibri" panose="020F0502020204030204" pitchFamily="34" charset="0"/>
                          <a:cs typeface="Segoe UI Emoji" panose="020B0502040204020203" pitchFamily="34" charset="0"/>
                        </a:rPr>
                        <a:t>🔁</a:t>
                      </a:r>
                      <a:r>
                        <a:rPr lang="es-AR" sz="20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evaluación continua, </a:t>
                      </a:r>
                      <a:r>
                        <a:rPr lang="es-AR" sz="2000" kern="100" dirty="0">
                          <a:effectLst/>
                          <a:latin typeface="Segoe UI Emoji" panose="020B0502040204020203" pitchFamily="34" charset="0"/>
                          <a:ea typeface="Calibri" panose="020F0502020204030204" pitchFamily="34" charset="0"/>
                          <a:cs typeface="Segoe UI Emoji" panose="020B0502040204020203" pitchFamily="34" charset="0"/>
                        </a:rPr>
                        <a:t>💻</a:t>
                      </a:r>
                      <a:r>
                        <a:rPr lang="es-AR" sz="20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aula virtual, </a:t>
                      </a:r>
                      <a:r>
                        <a:rPr lang="es-AR" sz="2000" kern="100" dirty="0">
                          <a:effectLst/>
                          <a:latin typeface="Segoe UI Emoji" panose="020B0502040204020203" pitchFamily="34" charset="0"/>
                          <a:ea typeface="Calibri" panose="020F0502020204030204" pitchFamily="34" charset="0"/>
                          <a:cs typeface="Segoe UI Emoji" panose="020B0502040204020203" pitchFamily="34" charset="0"/>
                        </a:rPr>
                        <a:t>🤝</a:t>
                      </a:r>
                      <a:r>
                        <a:rPr lang="es-AR" sz="20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trabajo colaborativo.</a:t>
                      </a:r>
                      <a:endParaRPr lang="es-AR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61757"/>
                  </a:ext>
                </a:extLst>
              </a:tr>
            </a:tbl>
          </a:graphicData>
        </a:graphic>
      </p:graphicFrame>
      <p:sp>
        <p:nvSpPr>
          <p:cNvPr id="4" name="CuadroTexto 3">
            <a:extLst>
              <a:ext uri="{FF2B5EF4-FFF2-40B4-BE49-F238E27FC236}">
                <a16:creationId xmlns:a16="http://schemas.microsoft.com/office/drawing/2014/main" id="{42545355-35E3-338F-A0AA-A4F6C6641293}"/>
              </a:ext>
            </a:extLst>
          </p:cNvPr>
          <p:cNvSpPr txBox="1"/>
          <p:nvPr/>
        </p:nvSpPr>
        <p:spPr>
          <a:xfrm>
            <a:off x="18204513" y="19241673"/>
            <a:ext cx="23358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Tabla </a:t>
            </a:r>
            <a:r>
              <a:rPr lang="es-ES" sz="1600" dirty="0"/>
              <a:t>elaboración</a:t>
            </a:r>
            <a:r>
              <a:rPr lang="es-ES" dirty="0"/>
              <a:t> propia.</a:t>
            </a:r>
            <a:endParaRPr lang="es-AR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EBE4CA3-C689-A1A4-E5F2-5ADC40D5110D}"/>
              </a:ext>
            </a:extLst>
          </p:cNvPr>
          <p:cNvSpPr txBox="1"/>
          <p:nvPr/>
        </p:nvSpPr>
        <p:spPr>
          <a:xfrm>
            <a:off x="18082260" y="10863339"/>
            <a:ext cx="290175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Estrategias didácticas destacadas</a:t>
            </a:r>
            <a:endParaRPr lang="es-AR" dirty="0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8CB1A177-C00E-0BBA-4952-F00C25B056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4878" y="23539726"/>
            <a:ext cx="12050807" cy="4810796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A4121095-8EB9-49C4-3F8C-E9A395F9BE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884360" y="10002706"/>
            <a:ext cx="15240000" cy="11430000"/>
          </a:xfrm>
          <a:prstGeom prst="rect">
            <a:avLst/>
          </a:prstGeom>
        </p:spPr>
      </p:pic>
      <p:graphicFrame>
        <p:nvGraphicFramePr>
          <p:cNvPr id="9" name="Diagrama 8">
            <a:extLst>
              <a:ext uri="{FF2B5EF4-FFF2-40B4-BE49-F238E27FC236}">
                <a16:creationId xmlns:a16="http://schemas.microsoft.com/office/drawing/2014/main" id="{64712231-58F9-3C33-F073-FBAD9932D2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13556898"/>
              </p:ext>
            </p:extLst>
          </p:nvPr>
        </p:nvGraphicFramePr>
        <p:xfrm>
          <a:off x="1494878" y="11401665"/>
          <a:ext cx="12906451" cy="13081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2" name="CuadroTexto 11">
            <a:extLst>
              <a:ext uri="{FF2B5EF4-FFF2-40B4-BE49-F238E27FC236}">
                <a16:creationId xmlns:a16="http://schemas.microsoft.com/office/drawing/2014/main" id="{97F7D202-7E75-8A1F-857B-86FC4C50DCA5}"/>
              </a:ext>
            </a:extLst>
          </p:cNvPr>
          <p:cNvSpPr txBox="1"/>
          <p:nvPr/>
        </p:nvSpPr>
        <p:spPr>
          <a:xfrm>
            <a:off x="14515629" y="27747219"/>
            <a:ext cx="39944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Aula  virtual, Fisiología Humana. FOUNNE.</a:t>
            </a:r>
            <a:endParaRPr lang="es-A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óster de medicina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494</TotalTime>
  <Words>960</Words>
  <Application>Microsoft Office PowerPoint</Application>
  <PresentationFormat>Personalizado</PresentationFormat>
  <Paragraphs>63</Paragraphs>
  <Slides>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6" baseType="lpstr">
      <vt:lpstr>Arial</vt:lpstr>
      <vt:lpstr>Calibri</vt:lpstr>
      <vt:lpstr>Cambria</vt:lpstr>
      <vt:lpstr>Segoe UI Emoji</vt:lpstr>
      <vt:lpstr>Póster de medicina</vt:lpstr>
      <vt:lpstr>EJE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EJE 1</dc:title>
  <dc:creator>Summer</dc:creator>
  <cp:lastModifiedBy>Jorge</cp:lastModifiedBy>
  <cp:revision>18</cp:revision>
  <dcterms:created xsi:type="dcterms:W3CDTF">2013-04-05T20:27:31Z</dcterms:created>
  <dcterms:modified xsi:type="dcterms:W3CDTF">2025-07-24T22:11:19Z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0x0101007C1D5F340F01F94FA2FD29A5E6DC872E</vt:lpwstr>
  </property>
</Properties>
</file>