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BCED92-2471-48D6-8A6B-D50B4B181B7F}" v="25" dt="2025-07-24T14:35:55.2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4" d="100"/>
          <a:sy n="34" d="100"/>
        </p:scale>
        <p:origin x="-3422" y="-8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1" Type="http://schemas.microsoft.com/office/2016/11/relationships/changesInfo" Target="changesInfos/changesInfo1.xml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cela encina" userId="2f197d0bff5fa0dd" providerId="LiveId" clId="{45BCED92-2471-48D6-8A6B-D50B4B181B7F}"/>
    <pc:docChg chg="undo redo custSel modSld">
      <pc:chgData name="marcela encina" userId="2f197d0bff5fa0dd" providerId="LiveId" clId="{45BCED92-2471-48D6-8A6B-D50B4B181B7F}" dt="2025-07-24T14:38:27.047" v="1028" actId="14100"/>
      <pc:docMkLst>
        <pc:docMk/>
      </pc:docMkLst>
      <pc:sldChg chg="addSp delSp modSp mod">
        <pc:chgData name="marcela encina" userId="2f197d0bff5fa0dd" providerId="LiveId" clId="{45BCED92-2471-48D6-8A6B-D50B4B181B7F}" dt="2025-07-24T14:38:27.047" v="1028" actId="14100"/>
        <pc:sldMkLst>
          <pc:docMk/>
          <pc:sldMk cId="0" sldId="256"/>
        </pc:sldMkLst>
        <pc:spChg chg="add del mod">
          <ac:chgData name="marcela encina" userId="2f197d0bff5fa0dd" providerId="LiveId" clId="{45BCED92-2471-48D6-8A6B-D50B4B181B7F}" dt="2025-07-24T14:30:00.558" v="1000"/>
          <ac:spMkLst>
            <pc:docMk/>
            <pc:sldMk cId="0" sldId="256"/>
            <ac:spMk id="2" creationId="{10F0CC06-432C-A671-7865-741BAEF910D8}"/>
          </ac:spMkLst>
        </pc:spChg>
        <pc:spChg chg="add del mod">
          <ac:chgData name="marcela encina" userId="2f197d0bff5fa0dd" providerId="LiveId" clId="{45BCED92-2471-48D6-8A6B-D50B4B181B7F}" dt="2025-07-24T14:30:29.298" v="1004"/>
          <ac:spMkLst>
            <pc:docMk/>
            <pc:sldMk cId="0" sldId="256"/>
            <ac:spMk id="4" creationId="{A5E92647-F73E-652F-212D-C1097540A283}"/>
          </ac:spMkLst>
        </pc:spChg>
        <pc:spChg chg="add mod">
          <ac:chgData name="marcela encina" userId="2f197d0bff5fa0dd" providerId="LiveId" clId="{45BCED92-2471-48D6-8A6B-D50B4B181B7F}" dt="2025-07-24T14:33:01.943" v="1012" actId="1076"/>
          <ac:spMkLst>
            <pc:docMk/>
            <pc:sldMk cId="0" sldId="256"/>
            <ac:spMk id="9" creationId="{7AD23473-E953-A94B-DE97-BD9212384CC1}"/>
          </ac:spMkLst>
        </pc:spChg>
        <pc:spChg chg="add mod">
          <ac:chgData name="marcela encina" userId="2f197d0bff5fa0dd" providerId="LiveId" clId="{45BCED92-2471-48D6-8A6B-D50B4B181B7F}" dt="2025-07-22T17:25:20.428" v="600" actId="14100"/>
          <ac:spMkLst>
            <pc:docMk/>
            <pc:sldMk cId="0" sldId="256"/>
            <ac:spMk id="14" creationId="{5F080C6A-E7D2-4454-AE22-26B079333C97}"/>
          </ac:spMkLst>
        </pc:spChg>
        <pc:spChg chg="add del mod">
          <ac:chgData name="marcela encina" userId="2f197d0bff5fa0dd" providerId="LiveId" clId="{45BCED92-2471-48D6-8A6B-D50B4B181B7F}" dt="2025-07-22T17:27:45.153" v="605" actId="22"/>
          <ac:spMkLst>
            <pc:docMk/>
            <pc:sldMk cId="0" sldId="256"/>
            <ac:spMk id="16" creationId="{08F51CB7-5480-811A-CB6B-3E04C36E2C08}"/>
          </ac:spMkLst>
        </pc:spChg>
        <pc:spChg chg="add mod">
          <ac:chgData name="marcela encina" userId="2f197d0bff5fa0dd" providerId="LiveId" clId="{45BCED92-2471-48D6-8A6B-D50B4B181B7F}" dt="2025-07-22T17:39:04.169" v="642" actId="14100"/>
          <ac:spMkLst>
            <pc:docMk/>
            <pc:sldMk cId="0" sldId="256"/>
            <ac:spMk id="17" creationId="{3596A906-FA20-CE0D-7CDE-27A3E4DBEE0C}"/>
          </ac:spMkLst>
        </pc:spChg>
        <pc:spChg chg="mod">
          <ac:chgData name="marcela encina" userId="2f197d0bff5fa0dd" providerId="LiveId" clId="{45BCED92-2471-48D6-8A6B-D50B4B181B7F}" dt="2025-07-22T17:03:01.242" v="555" actId="1076"/>
          <ac:spMkLst>
            <pc:docMk/>
            <pc:sldMk cId="0" sldId="256"/>
            <ac:spMk id="47" creationId="{00000000-0000-0000-0000-000000000000}"/>
          </ac:spMkLst>
        </pc:spChg>
        <pc:spChg chg="mod">
          <ac:chgData name="marcela encina" userId="2f197d0bff5fa0dd" providerId="LiveId" clId="{45BCED92-2471-48D6-8A6B-D50B4B181B7F}" dt="2025-07-17T02:29:52.568" v="1" actId="20577"/>
          <ac:spMkLst>
            <pc:docMk/>
            <pc:sldMk cId="0" sldId="256"/>
            <ac:spMk id="48" creationId="{00000000-0000-0000-0000-000000000000}"/>
          </ac:spMkLst>
        </pc:spChg>
        <pc:spChg chg="mod">
          <ac:chgData name="marcela encina" userId="2f197d0bff5fa0dd" providerId="LiveId" clId="{45BCED92-2471-48D6-8A6B-D50B4B181B7F}" dt="2025-07-22T17:23:54.445" v="590" actId="2710"/>
          <ac:spMkLst>
            <pc:docMk/>
            <pc:sldMk cId="0" sldId="256"/>
            <ac:spMk id="50" creationId="{00000000-0000-0000-0000-000000000000}"/>
          </ac:spMkLst>
        </pc:spChg>
        <pc:spChg chg="mod">
          <ac:chgData name="marcela encina" userId="2f197d0bff5fa0dd" providerId="LiveId" clId="{45BCED92-2471-48D6-8A6B-D50B4B181B7F}" dt="2025-07-17T02:40:31.406" v="31" actId="1076"/>
          <ac:spMkLst>
            <pc:docMk/>
            <pc:sldMk cId="0" sldId="256"/>
            <ac:spMk id="51" creationId="{00000000-0000-0000-0000-000000000000}"/>
          </ac:spMkLst>
        </pc:spChg>
        <pc:spChg chg="mod">
          <ac:chgData name="marcela encina" userId="2f197d0bff5fa0dd" providerId="LiveId" clId="{45BCED92-2471-48D6-8A6B-D50B4B181B7F}" dt="2025-07-17T02:40:21.731" v="30" actId="1076"/>
          <ac:spMkLst>
            <pc:docMk/>
            <pc:sldMk cId="0" sldId="256"/>
            <ac:spMk id="52" creationId="{00000000-0000-0000-0000-000000000000}"/>
          </ac:spMkLst>
        </pc:spChg>
        <pc:spChg chg="mod">
          <ac:chgData name="marcela encina" userId="2f197d0bff5fa0dd" providerId="LiveId" clId="{45BCED92-2471-48D6-8A6B-D50B4B181B7F}" dt="2025-07-24T14:00:12.214" v="990" actId="6549"/>
          <ac:spMkLst>
            <pc:docMk/>
            <pc:sldMk cId="0" sldId="256"/>
            <ac:spMk id="54" creationId="{00000000-0000-0000-0000-000000000000}"/>
          </ac:spMkLst>
        </pc:spChg>
        <pc:spChg chg="mod">
          <ac:chgData name="marcela encina" userId="2f197d0bff5fa0dd" providerId="LiveId" clId="{45BCED92-2471-48D6-8A6B-D50B4B181B7F}" dt="2025-07-24T14:37:57.749" v="1025" actId="1076"/>
          <ac:spMkLst>
            <pc:docMk/>
            <pc:sldMk cId="0" sldId="256"/>
            <ac:spMk id="57" creationId="{00000000-0000-0000-0000-000000000000}"/>
          </ac:spMkLst>
        </pc:spChg>
        <pc:spChg chg="mod">
          <ac:chgData name="marcela encina" userId="2f197d0bff5fa0dd" providerId="LiveId" clId="{45BCED92-2471-48D6-8A6B-D50B4B181B7F}" dt="2025-07-24T14:37:47.935" v="1024" actId="14100"/>
          <ac:spMkLst>
            <pc:docMk/>
            <pc:sldMk cId="0" sldId="256"/>
            <ac:spMk id="58" creationId="{00000000-0000-0000-0000-000000000000}"/>
          </ac:spMkLst>
        </pc:spChg>
        <pc:spChg chg="mod">
          <ac:chgData name="marcela encina" userId="2f197d0bff5fa0dd" providerId="LiveId" clId="{45BCED92-2471-48D6-8A6B-D50B4B181B7F}" dt="2025-07-22T23:33:41.448" v="968" actId="948"/>
          <ac:spMkLst>
            <pc:docMk/>
            <pc:sldMk cId="0" sldId="256"/>
            <ac:spMk id="61" creationId="{00000000-0000-0000-0000-000000000000}"/>
          </ac:spMkLst>
        </pc:spChg>
        <pc:spChg chg="mod">
          <ac:chgData name="marcela encina" userId="2f197d0bff5fa0dd" providerId="LiveId" clId="{45BCED92-2471-48D6-8A6B-D50B4B181B7F}" dt="2025-07-22T17:02:17.180" v="552" actId="2711"/>
          <ac:spMkLst>
            <pc:docMk/>
            <pc:sldMk cId="0" sldId="256"/>
            <ac:spMk id="63" creationId="{00000000-0000-0000-0000-000000000000}"/>
          </ac:spMkLst>
        </pc:spChg>
        <pc:spChg chg="mod">
          <ac:chgData name="marcela encina" userId="2f197d0bff5fa0dd" providerId="LiveId" clId="{45BCED92-2471-48D6-8A6B-D50B4B181B7F}" dt="2025-07-22T17:03:28.592" v="558" actId="1076"/>
          <ac:spMkLst>
            <pc:docMk/>
            <pc:sldMk cId="0" sldId="256"/>
            <ac:spMk id="64" creationId="{00000000-0000-0000-0000-000000000000}"/>
          </ac:spMkLst>
        </pc:spChg>
        <pc:spChg chg="mod">
          <ac:chgData name="marcela encina" userId="2f197d0bff5fa0dd" providerId="LiveId" clId="{45BCED92-2471-48D6-8A6B-D50B4B181B7F}" dt="2025-07-22T17:03:10.006" v="556" actId="1076"/>
          <ac:spMkLst>
            <pc:docMk/>
            <pc:sldMk cId="0" sldId="256"/>
            <ac:spMk id="65" creationId="{00000000-0000-0000-0000-000000000000}"/>
          </ac:spMkLst>
        </pc:spChg>
        <pc:spChg chg="mod">
          <ac:chgData name="marcela encina" userId="2f197d0bff5fa0dd" providerId="LiveId" clId="{45BCED92-2471-48D6-8A6B-D50B4B181B7F}" dt="2025-07-22T17:01:13.386" v="547" actId="1076"/>
          <ac:spMkLst>
            <pc:docMk/>
            <pc:sldMk cId="0" sldId="256"/>
            <ac:spMk id="66" creationId="{00000000-0000-0000-0000-000000000000}"/>
          </ac:spMkLst>
        </pc:spChg>
        <pc:picChg chg="add del mod">
          <ac:chgData name="marcela encina" userId="2f197d0bff5fa0dd" providerId="LiveId" clId="{45BCED92-2471-48D6-8A6B-D50B4B181B7F}" dt="2025-07-22T15:52:42.373" v="41" actId="478"/>
          <ac:picMkLst>
            <pc:docMk/>
            <pc:sldMk cId="0" sldId="256"/>
            <ac:picMk id="2" creationId="{C211DC2A-BDF8-3D73-3F1B-B0EC832363A9}"/>
          </ac:picMkLst>
        </pc:picChg>
        <pc:picChg chg="add del mod">
          <ac:chgData name="marcela encina" userId="2f197d0bff5fa0dd" providerId="LiveId" clId="{45BCED92-2471-48D6-8A6B-D50B4B181B7F}" dt="2025-07-24T14:35:47.401" v="1013" actId="478"/>
          <ac:picMkLst>
            <pc:docMk/>
            <pc:sldMk cId="0" sldId="256"/>
            <ac:picMk id="5" creationId="{2F0CE723-92B1-A5C7-8395-F7E1B39E484C}"/>
          </ac:picMkLst>
        </pc:picChg>
        <pc:picChg chg="add del mod">
          <ac:chgData name="marcela encina" userId="2f197d0bff5fa0dd" providerId="LiveId" clId="{45BCED92-2471-48D6-8A6B-D50B4B181B7F}" dt="2025-07-22T17:36:37.856" v="629" actId="478"/>
          <ac:picMkLst>
            <pc:docMk/>
            <pc:sldMk cId="0" sldId="256"/>
            <ac:picMk id="5" creationId="{C840F068-6F36-DB06-B275-391274443BF3}"/>
          </ac:picMkLst>
        </pc:picChg>
        <pc:picChg chg="add mod modCrop">
          <ac:chgData name="marcela encina" userId="2f197d0bff5fa0dd" providerId="LiveId" clId="{45BCED92-2471-48D6-8A6B-D50B4B181B7F}" dt="2025-07-22T17:18:56.011" v="587" actId="1076"/>
          <ac:picMkLst>
            <pc:docMk/>
            <pc:sldMk cId="0" sldId="256"/>
            <ac:picMk id="6" creationId="{3B89FC8F-8034-EBAE-3522-F33206BB9A7C}"/>
          </ac:picMkLst>
        </pc:picChg>
        <pc:picChg chg="add mod">
          <ac:chgData name="marcela encina" userId="2f197d0bff5fa0dd" providerId="LiveId" clId="{45BCED92-2471-48D6-8A6B-D50B4B181B7F}" dt="2025-07-24T14:38:27.047" v="1028" actId="14100"/>
          <ac:picMkLst>
            <pc:docMk/>
            <pc:sldMk cId="0" sldId="256"/>
            <ac:picMk id="7" creationId="{51D5840B-5182-2BB7-D708-DE85A89848C0}"/>
          </ac:picMkLst>
        </pc:picChg>
        <pc:picChg chg="add mod">
          <ac:chgData name="marcela encina" userId="2f197d0bff5fa0dd" providerId="LiveId" clId="{45BCED92-2471-48D6-8A6B-D50B4B181B7F}" dt="2025-07-22T17:41:58.083" v="923" actId="1076"/>
          <ac:picMkLst>
            <pc:docMk/>
            <pc:sldMk cId="0" sldId="256"/>
            <ac:picMk id="8" creationId="{EA060879-C55F-0E86-DB48-B439BDEA4F5D}"/>
          </ac:picMkLst>
        </pc:picChg>
        <pc:picChg chg="add mod">
          <ac:chgData name="marcela encina" userId="2f197d0bff5fa0dd" providerId="LiveId" clId="{45BCED92-2471-48D6-8A6B-D50B4B181B7F}" dt="2025-07-22T17:42:26.093" v="926" actId="14100"/>
          <ac:picMkLst>
            <pc:docMk/>
            <pc:sldMk cId="0" sldId="256"/>
            <ac:picMk id="11" creationId="{E1333B0A-5A7C-AA12-E981-6BDC95EA6DC6}"/>
          </ac:picMkLst>
        </pc:picChg>
        <pc:picChg chg="add mod">
          <ac:chgData name="marcela encina" userId="2f197d0bff5fa0dd" providerId="LiveId" clId="{45BCED92-2471-48D6-8A6B-D50B4B181B7F}" dt="2025-07-22T17:24:11.136" v="595" actId="1076"/>
          <ac:picMkLst>
            <pc:docMk/>
            <pc:sldMk cId="0" sldId="256"/>
            <ac:picMk id="13" creationId="{7BBD362B-93E2-9E8F-9029-2495F56FBEDA}"/>
          </ac:picMkLst>
        </pc:picChg>
        <pc:picChg chg="add del mod">
          <ac:chgData name="marcela encina" userId="2f197d0bff5fa0dd" providerId="LiveId" clId="{45BCED92-2471-48D6-8A6B-D50B4B181B7F}" dt="2025-07-22T17:41:28.463" v="921" actId="478"/>
          <ac:picMkLst>
            <pc:docMk/>
            <pc:sldMk cId="0" sldId="256"/>
            <ac:picMk id="19" creationId="{D67C2FDC-DD28-0757-8597-F358FBACFB99}"/>
          </ac:picMkLst>
        </pc:picChg>
        <pc:picChg chg="add del mod">
          <ac:chgData name="marcela encina" userId="2f197d0bff5fa0dd" providerId="LiveId" clId="{45BCED92-2471-48D6-8A6B-D50B4B181B7F}" dt="2025-07-22T17:41:25.787" v="920" actId="478"/>
          <ac:picMkLst>
            <pc:docMk/>
            <pc:sldMk cId="0" sldId="256"/>
            <ac:picMk id="21" creationId="{11E62834-EADE-52C7-6E05-24A5805DF06A}"/>
          </ac:picMkLst>
        </pc:picChg>
        <pc:picChg chg="add del mod">
          <ac:chgData name="marcela encina" userId="2f197d0bff5fa0dd" providerId="LiveId" clId="{45BCED92-2471-48D6-8A6B-D50B4B181B7F}" dt="2025-07-24T14:10:36.674" v="991" actId="478"/>
          <ac:picMkLst>
            <pc:docMk/>
            <pc:sldMk cId="0" sldId="256"/>
            <ac:picMk id="22" creationId="{E1BF309D-782A-7FFB-C88E-174418CD5B18}"/>
          </ac:picMkLst>
        </pc:picChg>
        <pc:picChg chg="add del mod">
          <ac:chgData name="marcela encina" userId="2f197d0bff5fa0dd" providerId="LiveId" clId="{45BCED92-2471-48D6-8A6B-D50B4B181B7F}" dt="2025-07-24T14:30:00.541" v="998" actId="478"/>
          <ac:picMkLst>
            <pc:docMk/>
            <pc:sldMk cId="0" sldId="256"/>
            <ac:picMk id="1026" creationId="{BA8F1F8B-7404-B476-E458-C44B4EA853A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-31585" y="4320171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69"/>
            <a:ext cx="51206400" cy="910391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70915" y="3411011"/>
            <a:ext cx="3805669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678821" y="453078"/>
            <a:ext cx="2321411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b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AR" sz="16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478388"/>
            <a:ext cx="14935200" cy="10933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s-AR" sz="36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Integrar </a:t>
            </a:r>
            <a:r>
              <a:rPr lang="es-AR" sz="3600" dirty="0" err="1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Genially</a:t>
            </a:r>
            <a:r>
              <a:rPr lang="es-AR" sz="36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como recurso didáctico interactivo en un entorno híbrido de enseñanza clínica.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s-AR" sz="36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Promover la comprensión crítica y aplicada del diseño de </a:t>
            </a:r>
            <a:r>
              <a:rPr lang="es-AR" sz="3600" dirty="0" err="1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PPR</a:t>
            </a:r>
            <a:r>
              <a:rPr lang="es-AR" sz="36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mediante actividades </a:t>
            </a:r>
            <a:r>
              <a:rPr lang="es-AR" sz="3600" dirty="0" err="1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gamificadas</a:t>
            </a:r>
            <a:r>
              <a:rPr lang="es-AR" sz="36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s-AR" sz="36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Favorecer la reflexión individual y la autoevaluación significativa a través de TIC.</a:t>
            </a:r>
          </a:p>
          <a:p>
            <a:pPr marL="342900" lvl="0" indent="-342900" algn="just"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s-AR" sz="36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Estimular habilidades cognitivas superiores como análisis, resolución de problemas y toma de decisiones clínicas fundamentadas.</a:t>
            </a:r>
          </a:p>
          <a:p>
            <a:pPr marL="21146" indent="0">
              <a:spcAft>
                <a:spcPts val="800"/>
              </a:spcAft>
              <a:buNone/>
            </a:pP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Palabras clave: </a:t>
            </a:r>
            <a:r>
              <a:rPr lang="es-AR" sz="3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Evaluación formativa – Gamificación – Tecnología educativa</a:t>
            </a:r>
            <a:endParaRPr lang="es-AR" sz="36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1146" indent="0">
              <a:lnSpc>
                <a:spcPct val="107000"/>
              </a:lnSpc>
              <a:spcAft>
                <a:spcPts val="800"/>
              </a:spcAft>
              <a:buNone/>
            </a:pPr>
            <a:endParaRPr lang="es-AR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</a:pP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s-AR" sz="36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lvl="0" indent="0" algn="l" rtl="0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lang="es-AR" sz="3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320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3200"/>
              <a:buNone/>
            </a:pP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33500" y="18000264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INTRODUCCIÓN O ENCUADRE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333500" y="19067064"/>
            <a:ext cx="14935200" cy="8649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21146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La enseñanza odontológica demanda estrategias pedagógicas que integren teoría y práctica. El uso de plataformas interactivas como </a:t>
            </a:r>
            <a:r>
              <a:rPr lang="es-AR" sz="3600" b="1" dirty="0" err="1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Genially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dentro de entornos híbridos, permite enriquecer la evaluación formativa con actividades lúdicas, favoreciendo el </a:t>
            </a: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aprendizaje autónomo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la </a:t>
            </a: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retroalimentación inmediata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y el </a:t>
            </a: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compromiso estudiantil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Este trabajo presenta la implementación de un taller clínico que integra TIC en la </a:t>
            </a: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Clínica Integral del Adulto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centrado en el diseño de estructuras coladas para </a:t>
            </a:r>
            <a:r>
              <a:rPr lang="es-AR" sz="3600" dirty="0" err="1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PPR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533415" lvl="0" indent="-33021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 dirty="0"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81356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8135600" y="6478387"/>
            <a:ext cx="15365166" cy="21844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>
              <a:lnSpc>
                <a:spcPts val="42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Diseño del taller: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ts val="42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Duración: </a:t>
            </a: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 semanas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ts val="42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Participantes: </a:t>
            </a: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166 estudiantes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ts val="42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Modalidad: </a:t>
            </a: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Presencial + Virtual asincrónica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Presencial: 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120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Estaciones rotativas con análisis de </a:t>
            </a:r>
          </a:p>
          <a:p>
            <a:pPr marL="0" lvl="0" indent="0">
              <a:lnSpc>
                <a:spcPct val="120000"/>
              </a:lnSpc>
              <a:spcBef>
                <a:spcPts val="120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s-AR" sz="36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  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casos clínicos reales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120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Contenidos: Clasificación de Kennedy </a:t>
            </a:r>
          </a:p>
          <a:p>
            <a:pPr marL="342900" lvl="0" indent="-342900">
              <a:lnSpc>
                <a:spcPct val="120000"/>
              </a:lnSpc>
              <a:spcBef>
                <a:spcPts val="120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biomecánica, estética, vía de carga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Virtual: </a:t>
            </a:r>
            <a:endParaRPr lang="es-AR" sz="3600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0638" indent="0">
              <a:lnSpc>
                <a:spcPct val="120000"/>
              </a:lnSpc>
              <a:spcAft>
                <a:spcPts val="800"/>
              </a:spcAft>
              <a:buNone/>
              <a:tabLst>
                <a:tab pos="94234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Actividades asincrónicas en el aula virtual. Uso de </a:t>
            </a:r>
            <a:r>
              <a:rPr lang="es-AR" sz="3600" b="1" dirty="0" err="1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Genially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como herramienta </a:t>
            </a:r>
            <a:r>
              <a:rPr lang="es-AR" sz="3600" dirty="0" err="1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gamificada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para evaluación formativa:</a:t>
            </a:r>
            <a:endParaRPr lang="es-AR" sz="3600" b="1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s-AR" sz="3600" b="1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s-AR" sz="3600" b="1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s-AR" sz="3600" b="1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s-AR" sz="3600" b="1" dirty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s-AR" sz="3600" b="1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AR" sz="3600" b="1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Evaluación:</a:t>
            </a:r>
            <a:endParaRPr lang="es-AR" sz="3600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Autoevaluación con retroalimentación inmediata 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Rúbricas compartidas </a:t>
            </a: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para seguimiento del desempeño</a:t>
            </a:r>
          </a:p>
          <a:p>
            <a:pPr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s-AR" sz="5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s-AR" sz="41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1146" indent="0">
              <a:lnSpc>
                <a:spcPct val="107000"/>
              </a:lnSpc>
              <a:spcAft>
                <a:spcPts val="800"/>
              </a:spcAft>
              <a:buNone/>
            </a:pP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35141646" y="13461861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34937700" y="13639519"/>
            <a:ext cx="14935200" cy="9251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s-AR" sz="3600" dirty="0">
              <a:effectLst/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La experiencia evidenció que la integración de </a:t>
            </a:r>
            <a:r>
              <a:rPr lang="es-AR" sz="3600" b="1" dirty="0" err="1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Genially</a:t>
            </a: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en la enseñanza clínica: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12800" lvl="1" indent="-355600" defTabSz="7200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Potencia la evaluación formativa y el aprendizaje significativo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12800" lvl="1" indent="-355600" defTabSz="7200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Favorece un entorno de enseñanza centrado en el estudiante, </a:t>
            </a:r>
            <a:r>
              <a:rPr lang="es-AR" sz="36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promoviendo autonomía y análisis clínico.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12800" lvl="1" indent="-355600" defTabSz="72000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Es una estrategia pedagógica viable en contextos híbridos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Impulsa además la necesidad de: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12800" lvl="1" indent="-3556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Formación docente continua en TIC</a:t>
            </a:r>
            <a:endParaRPr lang="es-AR" sz="36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AR" sz="3600" dirty="0"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Acompañamiento institucional para garantizar la sostenibilidad de      estas innovaciones en la educación en salud</a:t>
            </a:r>
            <a:endParaRPr sz="3600" dirty="0"/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4884360" y="22893773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REFERENCIAS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4884360" y="23965906"/>
            <a:ext cx="14935200" cy="4357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25000" lnSpcReduction="20000"/>
          </a:bodyPr>
          <a:lstStyle/>
          <a:p>
            <a:pPr marL="1143000" indent="-720000" defTabSz="54000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s-AR" sz="8000" dirty="0" err="1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Boghossian</a:t>
            </a: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P. (2020). </a:t>
            </a:r>
            <a:r>
              <a:rPr lang="es-AR" sz="8000" i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Gamificación en educación superior: Estrategias y herramientas para el aula universitaria</a:t>
            </a: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Ediciones Octaedro.</a:t>
            </a:r>
            <a:endParaRPr lang="es-AR" sz="8000" dirty="0"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143000" indent="-720000" defTabSz="54000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Cabero-Almenara, J., &amp; Llorente-Cejudo, M. C. (2021). Tecnologías emergentes y competencia digital docente: Análisis desde el profesorado. </a:t>
            </a:r>
            <a:r>
              <a:rPr lang="es-AR" sz="8000" i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Educación XX1, 24</a:t>
            </a: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(1), 17–40. https://doi.org/10.5944/educxx1.26455</a:t>
            </a:r>
            <a:endParaRPr lang="es-AR" sz="8000" dirty="0"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143000" indent="-720000" defTabSz="54000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Díaz-Barriga, F. (2022). Evaluación formativa y tecnologías digitales: Claves para una docencia centrada en el aprendizaje. </a:t>
            </a:r>
            <a:r>
              <a:rPr lang="es-AR" sz="8000" i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Revista Mexicana de Investigación Educativa, 27</a:t>
            </a: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(93), 1031–1057. https://doi.org/10.36799/rmie.2022.27.93.1031</a:t>
            </a:r>
            <a:endParaRPr lang="es-AR" sz="8000" dirty="0"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143000" indent="-720000" defTabSz="54000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López-Meneses, E., Vázquez-Cano, E., &amp; Romero-Rodríguez, J. M. (2020). Las TIC en la enseñanza universitaria: Retos y oportunidades. </a:t>
            </a:r>
            <a:r>
              <a:rPr lang="es-AR" sz="8000" i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Revista Iberoamericana de Educación a Distancia, 23</a:t>
            </a: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(2), 9–30. https://doi.org/10.5944/ried.23.2.26507</a:t>
            </a:r>
            <a:endParaRPr lang="es-AR" sz="8000" dirty="0"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143000" indent="-720000" defTabSz="54000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Méndez, M. (2019). Aprendizaje autónomo y tecnologías digitales en educación superior. </a:t>
            </a:r>
            <a:r>
              <a:rPr lang="es-AR" sz="8000" i="1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Educación y Tecnología, 2</a:t>
            </a:r>
            <a:r>
              <a:rPr lang="es-AR" sz="8000" dirty="0"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(2), 55–68.</a:t>
            </a:r>
            <a:endParaRPr lang="es-AR" sz="8000" dirty="0"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body" idx="1"/>
          </p:nvPr>
        </p:nvSpPr>
        <p:spPr>
          <a:xfrm>
            <a:off x="34854572" y="3578312"/>
            <a:ext cx="16919074" cy="6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sz="3600" b="1" dirty="0">
                <a:solidFill>
                  <a:schemeClr val="dk1"/>
                </a:solidFill>
                <a:latin typeface="+mn-lt"/>
              </a:rPr>
              <a:t>PERTENENCIA  </a:t>
            </a:r>
            <a:r>
              <a:rPr lang="es-AR" sz="3600" dirty="0">
                <a:latin typeface="+mn-lt"/>
              </a:rPr>
              <a:t>      Facultad de Odontología</a:t>
            </a:r>
            <a:endParaRPr sz="3600" dirty="0">
              <a:latin typeface="+mn-lt"/>
            </a:endParaRPr>
          </a:p>
        </p:txBody>
      </p:sp>
      <p:sp>
        <p:nvSpPr>
          <p:cNvPr id="64" name="Google Shape;64;p1"/>
          <p:cNvSpPr/>
          <p:nvPr/>
        </p:nvSpPr>
        <p:spPr>
          <a:xfrm>
            <a:off x="1066780" y="3396866"/>
            <a:ext cx="2391961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1066780" y="3560697"/>
            <a:ext cx="32433986" cy="808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sz="3600" b="1" dirty="0">
                <a:solidFill>
                  <a:schemeClr val="dk1"/>
                </a:solidFill>
                <a:latin typeface="+mn-lt"/>
              </a:rPr>
              <a:t>AUTORES      </a:t>
            </a:r>
            <a:r>
              <a:rPr lang="es-AR" sz="3600" dirty="0">
                <a:latin typeface="+mn-lt"/>
              </a:rPr>
              <a:t> Marcela Encina, mgencina@odn.une.edu.ar /  Elsie </a:t>
            </a:r>
            <a:r>
              <a:rPr lang="es-AR" sz="3600" dirty="0" err="1">
                <a:latin typeface="+mn-lt"/>
              </a:rPr>
              <a:t>Battilana</a:t>
            </a:r>
            <a:r>
              <a:rPr lang="es-AR" sz="3600" dirty="0">
                <a:latin typeface="+mn-lt"/>
              </a:rPr>
              <a:t>, embattilana@odn.unne.edu.ar / Mercedes Altamirano, mercealt107@gmail.com</a:t>
            </a:r>
            <a:endParaRPr sz="3600" dirty="0">
              <a:latin typeface="+mn-lt"/>
            </a:endParaRPr>
          </a:p>
        </p:txBody>
      </p:sp>
      <p:sp>
        <p:nvSpPr>
          <p:cNvPr id="66" name="Google Shape;66;p1"/>
          <p:cNvSpPr txBox="1"/>
          <p:nvPr/>
        </p:nvSpPr>
        <p:spPr>
          <a:xfrm>
            <a:off x="3458741" y="-74875"/>
            <a:ext cx="40099950" cy="2583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200"/>
              <a:buFont typeface="Arial"/>
              <a:buNone/>
            </a:pPr>
            <a:r>
              <a:rPr lang="es-AR" sz="75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Título: </a:t>
            </a:r>
            <a:r>
              <a:rPr lang="es-ES" sz="75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Integración de </a:t>
            </a:r>
            <a:r>
              <a:rPr lang="es-ES" sz="75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Genially</a:t>
            </a:r>
            <a:r>
              <a:rPr lang="es-ES" sz="75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como herramienta </a:t>
            </a:r>
            <a:r>
              <a:rPr lang="es-ES" sz="75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gamificada</a:t>
            </a:r>
            <a:r>
              <a:rPr lang="es-ES" sz="75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en la evaluación formativa del Taller de Diseño de Prótesis Parcial Removible en Clínica Integral del Adulto</a:t>
            </a:r>
            <a:endParaRPr lang="es-AR" sz="75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B89FC8F-8034-EBAE-3522-F33206BB9A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414" b="37740"/>
          <a:stretch/>
        </p:blipFill>
        <p:spPr>
          <a:xfrm>
            <a:off x="28182276" y="7001099"/>
            <a:ext cx="4665491" cy="4404132"/>
          </a:xfrm>
          <a:prstGeom prst="rect">
            <a:avLst/>
          </a:prstGeom>
        </p:spPr>
      </p:pic>
      <p:pic>
        <p:nvPicPr>
          <p:cNvPr id="8" name="Imagen 7" descr="Diagrama">
            <a:extLst>
              <a:ext uri="{FF2B5EF4-FFF2-40B4-BE49-F238E27FC236}">
                <a16:creationId xmlns:a16="http://schemas.microsoft.com/office/drawing/2014/main" id="{EA060879-C55F-0E86-DB48-B439BDEA4F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01902" y="17169948"/>
            <a:ext cx="6804434" cy="3749481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7AD23473-E953-A94B-DE97-BD9212384CC1}"/>
              </a:ext>
            </a:extLst>
          </p:cNvPr>
          <p:cNvSpPr txBox="1"/>
          <p:nvPr/>
        </p:nvSpPr>
        <p:spPr>
          <a:xfrm>
            <a:off x="25672638" y="17879569"/>
            <a:ext cx="76012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40000"/>
            <a:r>
              <a:rPr lang="es-ES" sz="3200" dirty="0"/>
              <a:t>•	</a:t>
            </a:r>
            <a:r>
              <a:rPr lang="es-ES" sz="3600" dirty="0"/>
              <a:t>Cuestionarios   </a:t>
            </a:r>
            <a:r>
              <a:rPr lang="es-ES" sz="3600" dirty="0" err="1"/>
              <a:t>autocorregibles</a:t>
            </a:r>
            <a:endParaRPr lang="es-ES" sz="3600" dirty="0"/>
          </a:p>
          <a:p>
            <a:pPr defTabSz="540000"/>
            <a:r>
              <a:rPr lang="es-ES" sz="3600" dirty="0"/>
              <a:t>•	Simulaciones clínicas</a:t>
            </a:r>
          </a:p>
          <a:p>
            <a:pPr defTabSz="540000"/>
            <a:r>
              <a:rPr lang="es-ES" sz="3600" dirty="0"/>
              <a:t>•	Juegos de repaso</a:t>
            </a:r>
          </a:p>
          <a:p>
            <a:pPr defTabSz="540000"/>
            <a:r>
              <a:rPr lang="es-ES" sz="3600" dirty="0"/>
              <a:t>•	Rutas de decisión clínica</a:t>
            </a:r>
          </a:p>
        </p:txBody>
      </p:sp>
      <p:pic>
        <p:nvPicPr>
          <p:cNvPr id="11" name="Imagen 10" descr="Imagen de la pantalla de un celular con texto e imágenes&#10;&#10;Descripción generada automáticamente con confianza media">
            <a:extLst>
              <a:ext uri="{FF2B5EF4-FFF2-40B4-BE49-F238E27FC236}">
                <a16:creationId xmlns:a16="http://schemas.microsoft.com/office/drawing/2014/main" id="{E1333B0A-5A7C-AA12-E981-6BDC95EA6D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21252" y="23960574"/>
            <a:ext cx="7143287" cy="4017062"/>
          </a:xfrm>
          <a:prstGeom prst="rect">
            <a:avLst/>
          </a:prstGeom>
        </p:spPr>
      </p:pic>
      <p:pic>
        <p:nvPicPr>
          <p:cNvPr id="13" name="Imagen 12" descr="Logotipo&#10;&#10;Descripción generada automáticamente">
            <a:extLst>
              <a:ext uri="{FF2B5EF4-FFF2-40B4-BE49-F238E27FC236}">
                <a16:creationId xmlns:a16="http://schemas.microsoft.com/office/drawing/2014/main" id="{7BBD362B-93E2-9E8F-9029-2495F56FBE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6768" y="13330320"/>
            <a:ext cx="9521205" cy="4404132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5F080C6A-E7D2-4454-AE22-26B079333C97}"/>
              </a:ext>
            </a:extLst>
          </p:cNvPr>
          <p:cNvSpPr/>
          <p:nvPr/>
        </p:nvSpPr>
        <p:spPr>
          <a:xfrm>
            <a:off x="3684494" y="16845751"/>
            <a:ext cx="5325035" cy="56594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3596A906-FA20-CE0D-7CDE-27A3E4DBEE0C}"/>
              </a:ext>
            </a:extLst>
          </p:cNvPr>
          <p:cNvSpPr txBox="1"/>
          <p:nvPr/>
        </p:nvSpPr>
        <p:spPr>
          <a:xfrm flipH="1">
            <a:off x="36083834" y="5633073"/>
            <a:ext cx="13993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chemeClr val="accent6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</a:pPr>
            <a:r>
              <a:rPr lang="es-PY" sz="3600" b="1" dirty="0"/>
              <a:t>Resultados:  </a:t>
            </a:r>
            <a:endParaRPr lang="es-AR" sz="3600" b="1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1D5840B-5182-2BB7-D708-DE85A89848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32882" y="5146286"/>
            <a:ext cx="14743964" cy="824395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565</Words>
  <Application>Microsoft Office PowerPoint</Application>
  <PresentationFormat>Personalizado</PresentationFormat>
  <Paragraphs>59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Arial</vt:lpstr>
      <vt:lpstr>Calibri</vt:lpstr>
      <vt:lpstr>Cambria</vt:lpstr>
      <vt:lpstr>Symbol</vt:lpstr>
      <vt:lpstr>Wingdings</vt:lpstr>
      <vt:lpstr>Póster de medicina</vt:lpstr>
      <vt:lpstr>EJE 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marcela encina</cp:lastModifiedBy>
  <cp:revision>5</cp:revision>
  <dcterms:created xsi:type="dcterms:W3CDTF">2013-04-05T20:27:31Z</dcterms:created>
  <dcterms:modified xsi:type="dcterms:W3CDTF">2025-07-24T14:38:35Z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