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 d="100"/>
          <a:sy n="15" d="100"/>
        </p:scale>
        <p:origin x="8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8</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280959"/>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5550860"/>
            <a:ext cx="14935200" cy="10693187"/>
          </a:xfrm>
          <a:prstGeom prst="rect">
            <a:avLst/>
          </a:prstGeom>
          <a:noFill/>
          <a:ln>
            <a:noFill/>
          </a:ln>
        </p:spPr>
        <p:txBody>
          <a:bodyPr spcFirstLastPara="1" wrap="square" lIns="365750" tIns="182875" rIns="91425" bIns="45700" anchor="t" anchorCtr="0">
            <a:normAutofit fontScale="47500" lnSpcReduction="20000"/>
          </a:bodyPr>
          <a:lstStyle/>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a:p>
            <a:pPr marL="21146" indent="0" algn="just">
              <a:lnSpc>
                <a:spcPct val="120000"/>
              </a:lnSpc>
              <a:buFont typeface="Arial"/>
              <a:buNone/>
            </a:pPr>
            <a:r>
              <a:rPr lang="es-AR" sz="6700" b="1" dirty="0"/>
              <a:t>Objetivos</a:t>
            </a:r>
          </a:p>
          <a:p>
            <a:pPr algn="just">
              <a:lnSpc>
                <a:spcPct val="120000"/>
              </a:lnSpc>
            </a:pPr>
            <a:r>
              <a:rPr lang="es-AR" sz="6700" dirty="0"/>
              <a:t>Este proyecto tuvo como propósito general implementar estrategias de evaluación durante el proceso de aprendizaje, dentro de las clases prácticas de Fisiología Humana, utilizando recursos tecnológicos para enriquecer la experiencia educativa y favorecer la comprensión profunda de los temas abordados.</a:t>
            </a:r>
          </a:p>
          <a:p>
            <a:pPr marL="21146" indent="0" algn="just">
              <a:lnSpc>
                <a:spcPct val="120000"/>
              </a:lnSpc>
              <a:buFont typeface="Arial"/>
              <a:buNone/>
            </a:pPr>
            <a:r>
              <a:rPr lang="es-AR" sz="6700" dirty="0"/>
              <a:t> </a:t>
            </a:r>
          </a:p>
          <a:p>
            <a:pPr marL="21146" indent="0" algn="just">
              <a:lnSpc>
                <a:spcPct val="120000"/>
              </a:lnSpc>
              <a:buFont typeface="Arial"/>
              <a:buNone/>
            </a:pPr>
            <a:r>
              <a:rPr lang="es-AR" sz="6700" b="1" dirty="0"/>
              <a:t>Objetivos específicos</a:t>
            </a:r>
          </a:p>
          <a:p>
            <a:pPr lvl="0" algn="just">
              <a:lnSpc>
                <a:spcPct val="120000"/>
              </a:lnSpc>
            </a:pPr>
            <a:r>
              <a:rPr lang="es-AR" sz="6700" dirty="0"/>
              <a:t>Proponer instancias breves de evaluación no calificada que permitan identificar avances o dificultades del alumnado en tiempo real.</a:t>
            </a:r>
          </a:p>
          <a:p>
            <a:pPr lvl="0" algn="just">
              <a:lnSpc>
                <a:spcPct val="120000"/>
              </a:lnSpc>
            </a:pPr>
            <a:r>
              <a:rPr lang="es-AR" sz="6700" dirty="0"/>
              <a:t>Garantizar la participación activa y total de los estudiantes durante las clases prácticas.</a:t>
            </a:r>
          </a:p>
          <a:p>
            <a:pPr lvl="0" algn="just">
              <a:lnSpc>
                <a:spcPct val="120000"/>
              </a:lnSpc>
            </a:pPr>
            <a:r>
              <a:rPr lang="es-AR" sz="6700" dirty="0"/>
              <a:t>Brindar al equipo docente herramientas para detectar áreas de confusión conceptual mediante el análisis colectivo de resultados.</a:t>
            </a:r>
          </a:p>
          <a:p>
            <a:pPr lvl="0" algn="just">
              <a:lnSpc>
                <a:spcPct val="120000"/>
              </a:lnSpc>
            </a:pPr>
            <a:r>
              <a:rPr lang="es-AR" sz="6700" dirty="0"/>
              <a:t>Estimular competencias cognitivas y metacognitivas como la argumentación, el análisis del error y la autorregulación del estudio.</a:t>
            </a:r>
          </a:p>
          <a:p>
            <a:pPr lvl="0" algn="just">
              <a:lnSpc>
                <a:spcPct val="120000"/>
              </a:lnSpc>
            </a:pPr>
            <a:r>
              <a:rPr lang="es-AR" sz="6700" dirty="0"/>
              <a:t>Integrar herramientas de inteligencia artificial en la generación de preguntas con fines pedagógicos.</a:t>
            </a:r>
          </a:p>
        </p:txBody>
      </p:sp>
      <p:sp>
        <p:nvSpPr>
          <p:cNvPr id="51" name="Google Shape;51;p1"/>
          <p:cNvSpPr>
            <a:spLocks noGrp="1"/>
          </p:cNvSpPr>
          <p:nvPr>
            <p:ph type="body" idx="4"/>
          </p:nvPr>
        </p:nvSpPr>
        <p:spPr>
          <a:xfrm>
            <a:off x="1333500" y="16489111"/>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7495269"/>
            <a:ext cx="14935200" cy="11155935"/>
          </a:xfrm>
          <a:prstGeom prst="rect">
            <a:avLst/>
          </a:prstGeom>
          <a:noFill/>
          <a:ln>
            <a:noFill/>
          </a:ln>
        </p:spPr>
        <p:txBody>
          <a:bodyPr spcFirstLastPara="1" wrap="square" lIns="365750" tIns="182875" rIns="91425" bIns="45700" anchor="t" anchorCtr="0">
            <a:normAutofit/>
          </a:bodyPr>
          <a:lstStyle/>
          <a:p>
            <a:pPr algn="just">
              <a:spcAft>
                <a:spcPts val="2400"/>
              </a:spcAft>
            </a:pPr>
            <a:r>
              <a:rPr lang="es-AR" dirty="0"/>
              <a:t>Se presenta una experiencia pedagógica desarrollada en la asignatura de 2º año Fisiología Humana, Facultad de Odontología - UNNE, entre los años 2021 y 2025, orientada a implementar estrategias de evaluación formativa utilizando herramientas tecnológicas como </a:t>
            </a:r>
            <a:r>
              <a:rPr lang="es-AR" dirty="0" err="1"/>
              <a:t>Socrative</a:t>
            </a:r>
            <a:r>
              <a:rPr lang="es-AR" dirty="0"/>
              <a:t>, Formularios Google e inteligencia artificial (IA).</a:t>
            </a:r>
          </a:p>
          <a:p>
            <a:pPr algn="just">
              <a:spcAft>
                <a:spcPts val="2400"/>
              </a:spcAft>
            </a:pPr>
            <a:r>
              <a:rPr lang="es-AR" dirty="0"/>
              <a:t>La propuesta surge ante el desafío de enseñar contenidos complejos en ciencias de la salud, promoviendo una comprensión profunda, participación activa y autorregulación del aprendizaje. Lejos de la mera evaluación sumativa, se optó por instancias breves, no calificadas, que permitieran detectar dificultades en tiempo real y brindar retroalimentación oportuna. En 2021 y 2022 se utilizaron preguntas interactivas en clases prácticas, proyectando en vivo sus resultados para analizar errores y aciertos en conjunto. En 2025, se sumó el uso de IA para generar preguntas relacionadas con exposiciones estudiantiles, permitiendo una integración efectiva entre producción, evaluación y devolución pedagógica.</a:t>
            </a:r>
          </a:p>
          <a:p>
            <a:pPr algn="just">
              <a:spcAft>
                <a:spcPts val="2400"/>
              </a:spcAft>
            </a:pPr>
            <a:r>
              <a:rPr lang="es-AR" dirty="0"/>
              <a:t>La evaluación de proceso es la que se desarrolla mientras ocurre el aprendizaje. A fin de acompañar al estudiante en su evolución, identificar obstáculos y orientar la enseñanza. Se denomina formativa cuando se utiliza con fines de mejoras.</a:t>
            </a:r>
          </a:p>
          <a:p>
            <a:pPr marL="533415" lvl="0" indent="-330215" algn="l" rtl="0">
              <a:lnSpc>
                <a:spcPct val="100000"/>
              </a:lnSpc>
              <a:spcBef>
                <a:spcPts val="0"/>
              </a:spcBef>
              <a:spcAft>
                <a:spcPts val="0"/>
              </a:spcAft>
              <a:buSzPts val="3200"/>
              <a:buNone/>
            </a:pPr>
            <a:endParaRPr sz="3800" dirty="0">
              <a:latin typeface="Arial"/>
              <a:ea typeface="Arial"/>
              <a:cs typeface="Arial"/>
              <a:sym typeface="Arial"/>
            </a:endParaRPr>
          </a:p>
        </p:txBody>
      </p:sp>
      <p:sp>
        <p:nvSpPr>
          <p:cNvPr id="53" name="Google Shape;53;p1"/>
          <p:cNvSpPr>
            <a:spLocks noGrp="1"/>
          </p:cNvSpPr>
          <p:nvPr>
            <p:ph type="body" idx="8"/>
          </p:nvPr>
        </p:nvSpPr>
        <p:spPr>
          <a:xfrm>
            <a:off x="18135600" y="5280959"/>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7"/>
            <a:ext cx="14935200" cy="11843657"/>
          </a:xfrm>
          <a:prstGeom prst="rect">
            <a:avLst/>
          </a:prstGeom>
          <a:noFill/>
          <a:ln>
            <a:noFill/>
          </a:ln>
        </p:spPr>
        <p:txBody>
          <a:bodyPr spcFirstLastPara="1" wrap="square" lIns="365750" tIns="182875" rIns="91425" bIns="45700" anchor="t" anchorCtr="0">
            <a:normAutofit/>
          </a:bodyPr>
          <a:lstStyle/>
          <a:p>
            <a:pPr marL="21146" indent="0" algn="just">
              <a:buNone/>
            </a:pPr>
            <a:r>
              <a:rPr lang="es-AR" dirty="0"/>
              <a:t>La evaluación durante el proceso es aquella que se desarrolla mientras el aprendizaje está ocurriendo. Su finalidad no es calificar, sino acompañar al estudiante en su evolución, identificar obstáculos y orientar la enseñanza (Beltrán, 2006). Cuando este tipo de evaluación se utiliza con fines de mejora, se la denomina formativa.</a:t>
            </a:r>
          </a:p>
          <a:p>
            <a:pPr marL="21146" indent="0" algn="just">
              <a:buNone/>
            </a:pPr>
            <a:r>
              <a:rPr lang="es-AR" dirty="0"/>
              <a:t>Autores como Nicol y </a:t>
            </a:r>
            <a:r>
              <a:rPr lang="es-AR" dirty="0" err="1"/>
              <a:t>Macfarlane</a:t>
            </a:r>
            <a:r>
              <a:rPr lang="es-AR" dirty="0"/>
              <a:t>-Dick (2006) sostienen que la retroalimentación efectiva debe ser inmediata, clara, y centrada en criterios comprensibles por el estudiante. En este sentido, las tecnologías digitales permiten acortar la distancia entre la comprensión del estudiante y la intervención docente.</a:t>
            </a:r>
          </a:p>
          <a:p>
            <a:pPr marL="21146" indent="0" algn="just">
              <a:buNone/>
            </a:pPr>
            <a:r>
              <a:rPr lang="es-AR" dirty="0"/>
              <a:t>El uso de TIC en educación superior no solo ha transformado las formas de acceder a la información, sino que ha modificado la lógica de las clases: plataformas interactivas permiten recolectar datos instantáneos sobre lo que los estudiantes están pensando o comprendiendo, y visualizar tendencias colectivas que de otro modo serían invisibles (Salinas, 2004).</a:t>
            </a:r>
          </a:p>
          <a:p>
            <a:pPr marL="21146" indent="0" algn="just">
              <a:buNone/>
            </a:pPr>
            <a:r>
              <a:rPr lang="es-AR" dirty="0"/>
              <a:t>La aparición de herramientas de IA aplicadas a la educación introduce nuevos desafíos éticos y pedagógicos, pero también oportunidades para personalizar contenidos, generar consignas de calidad y ampliar las estrategias de enseñanza centradas en el estudiante (UNESCO, 2023).</a:t>
            </a:r>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56" name="Google Shape;56;p1"/>
          <p:cNvSpPr txBox="1">
            <a:spLocks noGrp="1"/>
          </p:cNvSpPr>
          <p:nvPr>
            <p:ph type="body" idx="14"/>
          </p:nvPr>
        </p:nvSpPr>
        <p:spPr>
          <a:xfrm>
            <a:off x="18484884" y="16244047"/>
            <a:ext cx="14935200" cy="11421113"/>
          </a:xfrm>
          <a:prstGeom prst="rect">
            <a:avLst/>
          </a:prstGeom>
          <a:noFill/>
          <a:ln>
            <a:noFill/>
          </a:ln>
        </p:spPr>
        <p:txBody>
          <a:bodyPr spcFirstLastPara="1" wrap="square" lIns="91425" tIns="182875" rIns="91425" bIns="45700" anchor="t" anchorCtr="0">
            <a:normAutofit lnSpcReduction="10000"/>
          </a:bodyPr>
          <a:lstStyle/>
          <a:p>
            <a:pPr algn="just"/>
            <a:r>
              <a:rPr lang="es-AR" dirty="0"/>
              <a:t>La </a:t>
            </a:r>
            <a:r>
              <a:rPr lang="es-AR" b="1" dirty="0"/>
              <a:t>metodología</a:t>
            </a:r>
            <a:r>
              <a:rPr lang="es-AR" dirty="0"/>
              <a:t> aplicada consistió en:</a:t>
            </a:r>
          </a:p>
          <a:p>
            <a:pPr marL="21146" indent="0" algn="just">
              <a:buNone/>
            </a:pPr>
            <a:r>
              <a:rPr lang="es-AR" dirty="0"/>
              <a:t>	2021–2022: </a:t>
            </a:r>
            <a:r>
              <a:rPr lang="es-AR" dirty="0" err="1"/>
              <a:t>Socrative</a:t>
            </a:r>
            <a:r>
              <a:rPr lang="es-AR" dirty="0"/>
              <a:t> y Formularios Google</a:t>
            </a:r>
          </a:p>
          <a:p>
            <a:pPr algn="just"/>
            <a:r>
              <a:rPr lang="es-AR" dirty="0"/>
              <a:t>En clases prácticas presenciales / virtuales cada 15 minutos se proyectaba una pregunta opción múltiple o verdadero/falso con 30 segundos para responder desde el celular. Mostrando resultados al instante, el docente los analizó colectivamente.</a:t>
            </a:r>
          </a:p>
          <a:p>
            <a:pPr algn="just"/>
            <a:r>
              <a:rPr lang="es-AR" dirty="0"/>
              <a:t>Se utilizó </a:t>
            </a:r>
            <a:r>
              <a:rPr lang="es-AR" dirty="0" err="1"/>
              <a:t>Socrative</a:t>
            </a:r>
            <a:r>
              <a:rPr lang="es-AR" dirty="0"/>
              <a:t> en clases clave con menor carga de preguntas y Formularios Google como alternativa gratuita en situaciones de mayor demanda.</a:t>
            </a:r>
          </a:p>
          <a:p>
            <a:pPr algn="just"/>
            <a:r>
              <a:rPr lang="es-AR" dirty="0"/>
              <a:t>Estas instancias no calificadas formaron parte de una evaluación formativa, permitiendo al docente ajustes inmediatos y promoviendo el autoanálisis en los estudiantes.</a:t>
            </a:r>
          </a:p>
          <a:p>
            <a:pPr marL="21146" indent="0" algn="just">
              <a:buNone/>
            </a:pPr>
            <a:r>
              <a:rPr lang="es-AR" dirty="0"/>
              <a:t>	2025: Evaluación con IA y </a:t>
            </a:r>
            <a:r>
              <a:rPr lang="es-AR" dirty="0" err="1"/>
              <a:t>Socrative</a:t>
            </a:r>
            <a:endParaRPr lang="es-AR" dirty="0"/>
          </a:p>
          <a:p>
            <a:pPr algn="just"/>
            <a:r>
              <a:rPr lang="es-AR" dirty="0"/>
              <a:t>Se aplicó una única experiencia que integro IA, combinando producción estudiantil, evaluación inmediata y devolución docente, constituyendo un ejemplo de evaluación durante el proceso con mediación. </a:t>
            </a:r>
          </a:p>
          <a:p>
            <a:pPr algn="just"/>
            <a:r>
              <a:rPr lang="es-AR" dirty="0"/>
              <a:t>Además se realizó una encuesta para analizar la percepción por parte de los alumnos sobre las diferentes experiencias didácticas. </a:t>
            </a:r>
          </a:p>
          <a:p>
            <a:pPr algn="just"/>
            <a:r>
              <a:rPr lang="es-AR" dirty="0"/>
              <a:t>Los </a:t>
            </a:r>
            <a:r>
              <a:rPr lang="es-AR" b="1" dirty="0"/>
              <a:t>resultados</a:t>
            </a:r>
            <a:r>
              <a:rPr lang="es-AR" dirty="0"/>
              <a:t> observados fueron los siguientes:</a:t>
            </a:r>
          </a:p>
          <a:p>
            <a:pPr algn="just"/>
            <a:r>
              <a:rPr lang="es-AR" dirty="0"/>
              <a:t>Alta participación estudiantil, mejor comprensión conceptual, mayor reflexión crítica y percepción positiva del uso de las tecnologías y de la dinámica participativa. El cuerpo docente destacó la utilidad de estos datos en tiempo real para ajustar sus intervenciones didácticas.</a:t>
            </a:r>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57" name="Google Shape;57;p1"/>
          <p:cNvSpPr>
            <a:spLocks noGrp="1"/>
          </p:cNvSpPr>
          <p:nvPr>
            <p:ph type="body" idx="17"/>
          </p:nvPr>
        </p:nvSpPr>
        <p:spPr>
          <a:xfrm>
            <a:off x="34937700" y="12436834"/>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58" name="Google Shape;58;p1"/>
          <p:cNvSpPr txBox="1">
            <a:spLocks noGrp="1"/>
          </p:cNvSpPr>
          <p:nvPr>
            <p:ph type="body" idx="18"/>
          </p:nvPr>
        </p:nvSpPr>
        <p:spPr>
          <a:xfrm>
            <a:off x="34937700" y="13444590"/>
            <a:ext cx="14935200" cy="9896975"/>
          </a:xfrm>
          <a:prstGeom prst="rect">
            <a:avLst/>
          </a:prstGeom>
          <a:noFill/>
          <a:ln>
            <a:noFill/>
          </a:ln>
        </p:spPr>
        <p:txBody>
          <a:bodyPr spcFirstLastPara="1" wrap="square" lIns="365750" tIns="182875" rIns="91425" bIns="45700" anchor="t" anchorCtr="0">
            <a:normAutofit lnSpcReduction="10000"/>
          </a:bodyPr>
          <a:lstStyle/>
          <a:p>
            <a:pPr marL="21146" indent="0" algn="just">
              <a:buNone/>
            </a:pPr>
            <a:r>
              <a:rPr lang="es-AR" dirty="0"/>
              <a:t>La aplicación de estrategias de evaluación durante el proceso de aprendizaje mediante herramientas digitales como </a:t>
            </a:r>
            <a:r>
              <a:rPr lang="es-AR" dirty="0" err="1"/>
              <a:t>Socrative</a:t>
            </a:r>
            <a:r>
              <a:rPr lang="es-AR" dirty="0"/>
              <a:t>, y la incorporación puntual de IA para generar preguntas, demostró ser eficaz para favorecer la comprensión, estimular la participación y fortalecer el vínculo entre enseñanza y aprendizaje.</a:t>
            </a:r>
          </a:p>
          <a:p>
            <a:pPr marL="21146" indent="0" algn="just">
              <a:buNone/>
            </a:pPr>
            <a:r>
              <a:rPr lang="es-AR" dirty="0"/>
              <a:t>Estas prácticas permitieron:</a:t>
            </a:r>
          </a:p>
          <a:p>
            <a:pPr algn="just"/>
            <a:r>
              <a:rPr lang="es-AR" dirty="0"/>
              <a:t>Visibilizar de manera inmediata el nivel de comprensión.</a:t>
            </a:r>
          </a:p>
          <a:p>
            <a:pPr algn="just"/>
            <a:r>
              <a:rPr lang="es-AR" dirty="0"/>
              <a:t>Generar instancias de corrección colectiva y aprendizaje colaborativo.</a:t>
            </a:r>
          </a:p>
          <a:p>
            <a:pPr algn="just"/>
            <a:r>
              <a:rPr lang="es-AR" dirty="0"/>
              <a:t>Potenciar la autoevaluación como hábito académico.</a:t>
            </a:r>
          </a:p>
          <a:p>
            <a:pPr marL="21146" indent="0" algn="just">
              <a:buNone/>
            </a:pPr>
            <a:r>
              <a:rPr lang="es-AR" dirty="0"/>
              <a:t>Este enfoque, no punitivo, adaptable y centrado en el estudiante, constituye un modelo pedagógico replicable, especialmente útil en asignaturas con alta carga conceptual como Fisiología Humana.</a:t>
            </a:r>
          </a:p>
          <a:p>
            <a:pPr marL="21146" indent="0" algn="just">
              <a:buNone/>
            </a:pPr>
            <a:r>
              <a:rPr lang="es-AR" dirty="0"/>
              <a:t>La posibilidad de identificar en tiempo real los aciertos y errores más frecuentes en las respuestas permitió al docente intervenir pedagógicamente de manera oportuna, transformando la evaluación en una herramienta concreta de mejora del aprendizaje.</a:t>
            </a:r>
          </a:p>
          <a:p>
            <a:pPr marL="21146" indent="0" algn="just">
              <a:buNone/>
            </a:pPr>
            <a:r>
              <a:rPr lang="es-AR" dirty="0"/>
              <a:t>Este trabajo se inscribe en el debate actual sobre el uso pedagógico de las tecnologías en la formación en ciencias de la salud, aportando evidencia concreta sobre su valor para transformar las prácticas de enseñanza y acompañar el aprendizaje en entornos presenciales.</a:t>
            </a:r>
          </a:p>
          <a:p>
            <a:pPr algn="just"/>
            <a:endParaRPr lang="es-AR" dirty="0"/>
          </a:p>
          <a:p>
            <a:pPr marL="533415" lvl="0" indent="-330215" algn="l" rtl="0">
              <a:lnSpc>
                <a:spcPct val="100000"/>
              </a:lnSpc>
              <a:spcBef>
                <a:spcPts val="0"/>
              </a:spcBef>
              <a:spcAft>
                <a:spcPts val="0"/>
              </a:spcAft>
              <a:buSzPts val="3200"/>
              <a:buNone/>
            </a:pPr>
            <a:endParaRPr sz="3600" dirty="0"/>
          </a:p>
        </p:txBody>
      </p:sp>
      <p:sp>
        <p:nvSpPr>
          <p:cNvPr id="60" name="Google Shape;60;p1"/>
          <p:cNvSpPr>
            <a:spLocks noGrp="1"/>
          </p:cNvSpPr>
          <p:nvPr>
            <p:ph type="body" idx="20"/>
          </p:nvPr>
        </p:nvSpPr>
        <p:spPr>
          <a:xfrm>
            <a:off x="34937700" y="23777726"/>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1" name="Google Shape;61;p1"/>
          <p:cNvSpPr txBox="1">
            <a:spLocks noGrp="1"/>
          </p:cNvSpPr>
          <p:nvPr>
            <p:ph type="body" idx="21"/>
          </p:nvPr>
        </p:nvSpPr>
        <p:spPr>
          <a:xfrm>
            <a:off x="34937700" y="24844526"/>
            <a:ext cx="14935200" cy="2820634"/>
          </a:xfrm>
          <a:prstGeom prst="rect">
            <a:avLst/>
          </a:prstGeom>
          <a:noFill/>
          <a:ln>
            <a:noFill/>
          </a:ln>
        </p:spPr>
        <p:txBody>
          <a:bodyPr spcFirstLastPara="1" wrap="square" lIns="365750" tIns="182875" rIns="91425" bIns="45700" anchor="t" anchorCtr="0">
            <a:normAutofit fontScale="77500" lnSpcReduction="20000"/>
          </a:bodyPr>
          <a:lstStyle/>
          <a:p>
            <a:pPr lvl="0" algn="just"/>
            <a:r>
              <a:rPr lang="es-AR" sz="2400" dirty="0"/>
              <a:t>Beltrán, J. A. (2006). Evaluación formativa y compartida: Guía para mejorar la calidad de la evaluación del aprendizaje universitario. Narcea.</a:t>
            </a:r>
          </a:p>
          <a:p>
            <a:pPr lvl="0" algn="just"/>
            <a:r>
              <a:rPr lang="es-AR" sz="2400" dirty="0"/>
              <a:t>Cabero, J. &amp; Llorente, M. C. (2015). La integración de las TIC en la docencia universitaria: modelos y buenas prácticas. Ed. MAD.</a:t>
            </a:r>
          </a:p>
          <a:p>
            <a:pPr lvl="0" algn="just"/>
            <a:r>
              <a:rPr lang="es-AR" sz="2400" dirty="0"/>
              <a:t>Salinas, J. (2004). Innovación docente y uso de las TIC en la enseñanza universitaria. Revista Universidad y Sociedad del Conocimiento (RUSC), 1(1).</a:t>
            </a:r>
          </a:p>
          <a:p>
            <a:pPr lvl="0" algn="just"/>
            <a:r>
              <a:rPr lang="es-AR" sz="2400" dirty="0"/>
              <a:t>UNESCO (2023). La inteligencia artificial en la educación: guía para docentes.</a:t>
            </a:r>
          </a:p>
          <a:p>
            <a:pPr lvl="0" algn="just"/>
            <a:r>
              <a:rPr lang="es-AR" sz="2400" dirty="0"/>
              <a:t>Zabala, A., &amp; Arnau, L. (2007). 11 ideas clave. Cómo aprender y enseñar competencias. Graó.</a:t>
            </a:r>
          </a:p>
          <a:p>
            <a:pPr marL="21146" indent="0" algn="just">
              <a:buNone/>
            </a:pPr>
            <a:endParaRPr lang="es-AR" dirty="0"/>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FACULTAD DE ODONTOLOGÍA - UNNE</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es-AR" dirty="0"/>
              <a:t> Virginia Cecilia Rosende. vcrosende@odn.unne.edu.ar/  Elida Myriam </a:t>
            </a:r>
            <a:r>
              <a:rPr lang="es-AR" dirty="0" err="1"/>
              <a:t>Fages</a:t>
            </a:r>
            <a:r>
              <a:rPr lang="es-AR" dirty="0"/>
              <a:t>. emfages@odn.unne.edu.ar / Cesar Enrique Gutiérrez. cegutierrez@odn.unne.edu.ar</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MX" sz="8000" b="1" i="0" u="none" strike="noStrike" cap="none" dirty="0">
                <a:solidFill>
                  <a:schemeClr val="lt1"/>
                </a:solidFill>
                <a:latin typeface="Arial"/>
                <a:ea typeface="Arial"/>
                <a:cs typeface="Arial"/>
                <a:sym typeface="Arial"/>
              </a:rPr>
              <a:t>Evaluación durante el proceso de aprendizaje en Fisiología Humana: uso de </a:t>
            </a:r>
            <a:r>
              <a:rPr lang="es-MX" sz="8000" b="1" i="0" u="none" strike="noStrike" cap="none" dirty="0" err="1">
                <a:solidFill>
                  <a:schemeClr val="lt1"/>
                </a:solidFill>
                <a:latin typeface="Arial"/>
                <a:ea typeface="Arial"/>
                <a:cs typeface="Arial"/>
                <a:sym typeface="Arial"/>
              </a:rPr>
              <a:t>Socrative</a:t>
            </a:r>
            <a:r>
              <a:rPr lang="es-MX" sz="8000" b="1" i="0" u="none" strike="noStrike" cap="none" dirty="0">
                <a:solidFill>
                  <a:schemeClr val="lt1"/>
                </a:solidFill>
                <a:latin typeface="Arial"/>
                <a:ea typeface="Arial"/>
                <a:cs typeface="Arial"/>
                <a:sym typeface="Arial"/>
              </a:rPr>
              <a:t>, Formularios Google e IA para promover la comprensión</a:t>
            </a:r>
            <a:endParaRPr sz="8000" b="1" i="0" u="none" strike="noStrike" cap="none" dirty="0">
              <a:solidFill>
                <a:schemeClr val="lt1"/>
              </a:solidFill>
              <a:latin typeface="Arial"/>
              <a:ea typeface="Arial"/>
              <a:cs typeface="Arial"/>
              <a:sym typeface="Arial"/>
            </a:endParaRPr>
          </a:p>
        </p:txBody>
      </p:sp>
      <p:pic>
        <p:nvPicPr>
          <p:cNvPr id="4" name="Imagen 3" descr="Un grupo de personas en un auditorio&#10;&#10;El contenido generado por IA puede ser incorrecto.">
            <a:extLst>
              <a:ext uri="{FF2B5EF4-FFF2-40B4-BE49-F238E27FC236}">
                <a16:creationId xmlns:a16="http://schemas.microsoft.com/office/drawing/2014/main" id="{65CBA493-F1C7-D0F1-70CC-1B602943ECE5}"/>
              </a:ext>
            </a:extLst>
          </p:cNvPr>
          <p:cNvPicPr>
            <a:picLocks noChangeAspect="1"/>
          </p:cNvPicPr>
          <p:nvPr/>
        </p:nvPicPr>
        <p:blipFill>
          <a:blip r:embed="rId4"/>
          <a:srcRect t="40869" b="21014"/>
          <a:stretch>
            <a:fillRect/>
          </a:stretch>
        </p:blipFill>
        <p:spPr>
          <a:xfrm>
            <a:off x="35679383" y="5462035"/>
            <a:ext cx="13451834" cy="6836528"/>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1148</Words>
  <Application>Microsoft Office PowerPoint</Application>
  <PresentationFormat>Personalizado</PresentationFormat>
  <Paragraphs>50</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8</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Virginia Rosende</cp:lastModifiedBy>
  <cp:revision>9</cp:revision>
  <dcterms:created xsi:type="dcterms:W3CDTF">2013-04-05T20:27:31Z</dcterms:created>
  <dcterms:modified xsi:type="dcterms:W3CDTF">2025-07-24T00:55:15Z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