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
  </p:notesMasterIdLst>
  <p:sldIdLst>
    <p:sldId id="256" r:id="rId2"/>
  </p:sldIdLst>
  <p:sldSz cx="51206400" cy="288036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9072">
          <p15:clr>
            <a:srgbClr val="A4A3A4"/>
          </p15:clr>
        </p15:guide>
        <p15:guide id="2" pos="16128">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 roundtripDataSignature="AMtx7mj0s8xHt2SidD0SizO0H86Wdw63j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4" autoAdjust="0"/>
    <p:restoredTop sz="90391" autoAdjust="0"/>
  </p:normalViewPr>
  <p:slideViewPr>
    <p:cSldViewPr snapToGrid="0">
      <p:cViewPr>
        <p:scale>
          <a:sx n="30" d="100"/>
          <a:sy n="30" d="100"/>
        </p:scale>
        <p:origin x="-2748" y="90"/>
      </p:cViewPr>
      <p:guideLst>
        <p:guide orient="horz" pos="9072"/>
        <p:guide pos="16128"/>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notesMaster" Target="notesMasters/notesMaster1.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customschemas.google.com/relationships/presentationmetadata" Target="metadata"/><Relationship Id="rId10" Type="http://schemas.openxmlformats.org/officeDocument/2006/relationships/tableStyles" Target="tableStyles.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s-AR" sz="1200" b="0" i="0" u="none" strike="noStrike" cap="none">
                <a:solidFill>
                  <a:schemeClr val="dk1"/>
                </a:solidFill>
                <a:latin typeface="Calibri"/>
                <a:ea typeface="Calibri"/>
                <a:cs typeface="Calibri"/>
                <a:sym typeface="Calibri"/>
              </a:rPr>
              <a:t>‹Nº›</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0565014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
        <p:cNvGrpSpPr/>
        <p:nvPr/>
      </p:nvGrpSpPr>
      <p:grpSpPr>
        <a:xfrm>
          <a:off x="0" y="0"/>
          <a:ext cx="0" cy="0"/>
          <a:chOff x="0" y="0"/>
          <a:chExt cx="0" cy="0"/>
        </a:xfrm>
      </p:grpSpPr>
      <p:sp>
        <p:nvSpPr>
          <p:cNvPr id="40" name="Google Shape;4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 name="Google Shape;41;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42" name="Google Shape;42;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AR"/>
              <a:t>1</a:t>
            </a:fld>
            <a:endParaRPr/>
          </a:p>
        </p:txBody>
      </p:sp>
    </p:spTree>
    <p:extLst>
      <p:ext uri="{BB962C8B-B14F-4D97-AF65-F5344CB8AC3E}">
        <p14:creationId xmlns:p14="http://schemas.microsoft.com/office/powerpoint/2010/main" val="35630192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Póster">
  <p:cSld name="Póster">
    <p:spTree>
      <p:nvGrpSpPr>
        <p:cNvPr id="1" name="Shape 16"/>
        <p:cNvGrpSpPr/>
        <p:nvPr/>
      </p:nvGrpSpPr>
      <p:grpSpPr>
        <a:xfrm>
          <a:off x="0" y="0"/>
          <a:ext cx="0" cy="0"/>
          <a:chOff x="0" y="0"/>
          <a:chExt cx="0" cy="0"/>
        </a:xfrm>
      </p:grpSpPr>
      <p:sp>
        <p:nvSpPr>
          <p:cNvPr id="17" name="Google Shape;17;p3"/>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 name="Google Shape;18;p3"/>
          <p:cNvSpPr txBox="1">
            <a:spLocks noGrp="1"/>
          </p:cNvSpPr>
          <p:nvPr>
            <p:ph type="body" idx="1"/>
          </p:nvPr>
        </p:nvSpPr>
        <p:spPr>
          <a:xfrm>
            <a:off x="7467600" y="3140028"/>
            <a:ext cx="36271200" cy="727122"/>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0"/>
              </a:spcBef>
              <a:spcAft>
                <a:spcPts val="0"/>
              </a:spcAft>
              <a:buSzPts val="2800"/>
              <a:buNone/>
              <a:defRPr sz="2800">
                <a:solidFill>
                  <a:schemeClr val="lt1"/>
                </a:solidFill>
              </a:defRPr>
            </a:lvl1pPr>
            <a:lvl2pPr marL="914400" lvl="1" indent="-228600" algn="l">
              <a:lnSpc>
                <a:spcPct val="100000"/>
              </a:lnSpc>
              <a:spcBef>
                <a:spcPts val="0"/>
              </a:spcBef>
              <a:spcAft>
                <a:spcPts val="0"/>
              </a:spcAft>
              <a:buSzPts val="2800"/>
              <a:buNone/>
              <a:defRPr sz="2800">
                <a:solidFill>
                  <a:schemeClr val="lt1"/>
                </a:solidFill>
              </a:defRPr>
            </a:lvl2pPr>
            <a:lvl3pPr marL="1371600" lvl="2" indent="-228600" algn="l">
              <a:lnSpc>
                <a:spcPct val="100000"/>
              </a:lnSpc>
              <a:spcBef>
                <a:spcPts val="0"/>
              </a:spcBef>
              <a:spcAft>
                <a:spcPts val="0"/>
              </a:spcAft>
              <a:buSzPts val="2800"/>
              <a:buNone/>
              <a:defRPr sz="2800">
                <a:solidFill>
                  <a:schemeClr val="lt1"/>
                </a:solidFill>
              </a:defRPr>
            </a:lvl3pPr>
            <a:lvl4pPr marL="1828800" lvl="3" indent="-228600" algn="l">
              <a:lnSpc>
                <a:spcPct val="100000"/>
              </a:lnSpc>
              <a:spcBef>
                <a:spcPts val="0"/>
              </a:spcBef>
              <a:spcAft>
                <a:spcPts val="0"/>
              </a:spcAft>
              <a:buSzPts val="2800"/>
              <a:buNone/>
              <a:defRPr sz="2800">
                <a:solidFill>
                  <a:schemeClr val="lt1"/>
                </a:solidFill>
              </a:defRPr>
            </a:lvl4pPr>
            <a:lvl5pPr marL="2286000" lvl="4" indent="-228600" algn="l">
              <a:lnSpc>
                <a:spcPct val="100000"/>
              </a:lnSpc>
              <a:spcBef>
                <a:spcPts val="0"/>
              </a:spcBef>
              <a:spcAft>
                <a:spcPts val="0"/>
              </a:spcAft>
              <a:buSzPts val="2800"/>
              <a:buNone/>
              <a:defRPr sz="2800">
                <a:solidFill>
                  <a:schemeClr val="lt1"/>
                </a:solidFill>
              </a:defRPr>
            </a:lvl5pPr>
            <a:lvl6pPr marL="2743200" lvl="5" indent="-228600" algn="l">
              <a:lnSpc>
                <a:spcPct val="100000"/>
              </a:lnSpc>
              <a:spcBef>
                <a:spcPts val="0"/>
              </a:spcBef>
              <a:spcAft>
                <a:spcPts val="0"/>
              </a:spcAft>
              <a:buSzPts val="2800"/>
              <a:buNone/>
              <a:defRPr sz="2800">
                <a:solidFill>
                  <a:schemeClr val="lt1"/>
                </a:solidFill>
              </a:defRPr>
            </a:lvl6pPr>
            <a:lvl7pPr marL="3200400" lvl="6" indent="-228600" algn="l">
              <a:lnSpc>
                <a:spcPct val="100000"/>
              </a:lnSpc>
              <a:spcBef>
                <a:spcPts val="0"/>
              </a:spcBef>
              <a:spcAft>
                <a:spcPts val="0"/>
              </a:spcAft>
              <a:buSzPts val="2800"/>
              <a:buNone/>
              <a:defRPr sz="2800">
                <a:solidFill>
                  <a:schemeClr val="lt1"/>
                </a:solidFill>
              </a:defRPr>
            </a:lvl7pPr>
            <a:lvl8pPr marL="3657600" lvl="7" indent="-228600" algn="l">
              <a:lnSpc>
                <a:spcPct val="100000"/>
              </a:lnSpc>
              <a:spcBef>
                <a:spcPts val="0"/>
              </a:spcBef>
              <a:spcAft>
                <a:spcPts val="0"/>
              </a:spcAft>
              <a:buSzPts val="2800"/>
              <a:buNone/>
              <a:defRPr sz="2800">
                <a:solidFill>
                  <a:schemeClr val="lt1"/>
                </a:solidFill>
              </a:defRPr>
            </a:lvl8pPr>
            <a:lvl9pPr marL="4114800" lvl="8" indent="-228600" algn="l">
              <a:lnSpc>
                <a:spcPct val="100000"/>
              </a:lnSpc>
              <a:spcBef>
                <a:spcPts val="0"/>
              </a:spcBef>
              <a:spcAft>
                <a:spcPts val="0"/>
              </a:spcAft>
              <a:buSzPts val="2800"/>
              <a:buNone/>
              <a:defRPr sz="2800">
                <a:solidFill>
                  <a:schemeClr val="lt1"/>
                </a:solidFill>
              </a:defRPr>
            </a:lvl9pPr>
          </a:lstStyle>
          <a:p>
            <a:endParaRPr/>
          </a:p>
        </p:txBody>
      </p:sp>
      <p:sp>
        <p:nvSpPr>
          <p:cNvPr id="19" name="Google Shape;19;p3"/>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867">
                <a:solidFill>
                  <a:srgbClr val="8B8B8D"/>
                </a:solidFill>
              </a:defRPr>
            </a:lvl1pPr>
            <a:lvl2pPr marL="0" lvl="1" indent="0" algn="r">
              <a:spcBef>
                <a:spcPts val="0"/>
              </a:spcBef>
              <a:buNone/>
              <a:defRPr sz="1867">
                <a:solidFill>
                  <a:srgbClr val="8B8B8D"/>
                </a:solidFill>
              </a:defRPr>
            </a:lvl2pPr>
            <a:lvl3pPr marL="0" lvl="2" indent="0" algn="r">
              <a:spcBef>
                <a:spcPts val="0"/>
              </a:spcBef>
              <a:buNone/>
              <a:defRPr sz="1867">
                <a:solidFill>
                  <a:srgbClr val="8B8B8D"/>
                </a:solidFill>
              </a:defRPr>
            </a:lvl3pPr>
            <a:lvl4pPr marL="0" lvl="3" indent="0" algn="r">
              <a:spcBef>
                <a:spcPts val="0"/>
              </a:spcBef>
              <a:buNone/>
              <a:defRPr sz="1867">
                <a:solidFill>
                  <a:srgbClr val="8B8B8D"/>
                </a:solidFill>
              </a:defRPr>
            </a:lvl4pPr>
            <a:lvl5pPr marL="0" lvl="4" indent="0" algn="r">
              <a:spcBef>
                <a:spcPts val="0"/>
              </a:spcBef>
              <a:buNone/>
              <a:defRPr sz="1867">
                <a:solidFill>
                  <a:srgbClr val="8B8B8D"/>
                </a:solidFill>
              </a:defRPr>
            </a:lvl5pPr>
            <a:lvl6pPr marL="0" lvl="5" indent="0" algn="r">
              <a:spcBef>
                <a:spcPts val="0"/>
              </a:spcBef>
              <a:buNone/>
              <a:defRPr sz="1867">
                <a:solidFill>
                  <a:srgbClr val="8B8B8D"/>
                </a:solidFill>
              </a:defRPr>
            </a:lvl6pPr>
            <a:lvl7pPr marL="0" lvl="6" indent="0" algn="r">
              <a:spcBef>
                <a:spcPts val="0"/>
              </a:spcBef>
              <a:buNone/>
              <a:defRPr sz="1867">
                <a:solidFill>
                  <a:srgbClr val="8B8B8D"/>
                </a:solidFill>
              </a:defRPr>
            </a:lvl7pPr>
            <a:lvl8pPr marL="0" lvl="7" indent="0" algn="r">
              <a:spcBef>
                <a:spcPts val="0"/>
              </a:spcBef>
              <a:buNone/>
              <a:defRPr sz="1867">
                <a:solidFill>
                  <a:srgbClr val="8B8B8D"/>
                </a:solidFill>
              </a:defRPr>
            </a:lvl8pPr>
            <a:lvl9pPr marL="0" lvl="8" indent="0" algn="r">
              <a:spcBef>
                <a:spcPts val="0"/>
              </a:spcBef>
              <a:buNone/>
              <a:defRPr sz="1867">
                <a:solidFill>
                  <a:srgbClr val="8B8B8D"/>
                </a:solidFill>
              </a:defRPr>
            </a:lvl9pPr>
          </a:lstStyle>
          <a:p>
            <a:pPr marL="0" lvl="0" indent="0" algn="r" rtl="0">
              <a:spcBef>
                <a:spcPts val="0"/>
              </a:spcBef>
              <a:spcAft>
                <a:spcPts val="0"/>
              </a:spcAft>
              <a:buNone/>
            </a:pPr>
            <a:fld id="{00000000-1234-1234-1234-123412341234}" type="slidenum">
              <a:rPr lang="es-AR"/>
              <a:t>‹Nº›</a:t>
            </a:fld>
            <a:endParaRPr/>
          </a:p>
        </p:txBody>
      </p:sp>
      <p:sp>
        <p:nvSpPr>
          <p:cNvPr id="22" name="Google Shape;22;p3"/>
          <p:cNvSpPr>
            <a:spLocks noGrp="1"/>
          </p:cNvSpPr>
          <p:nvPr>
            <p:ph type="body" idx="2"/>
          </p:nvPr>
        </p:nvSpPr>
        <p:spPr>
          <a:xfrm>
            <a:off x="1333500" y="5120640"/>
            <a:ext cx="14935200" cy="1066800"/>
          </a:xfrm>
          <a:prstGeom prst="round1Rect">
            <a:avLst>
              <a:gd name="adj" fmla="val 16667"/>
            </a:avLst>
          </a:prstGeom>
          <a:solidFill>
            <a:schemeClr val="accent2"/>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3" name="Google Shape;23;p3"/>
          <p:cNvSpPr txBox="1">
            <a:spLocks noGrp="1"/>
          </p:cNvSpPr>
          <p:nvPr>
            <p:ph type="body" idx="3"/>
          </p:nvPr>
        </p:nvSpPr>
        <p:spPr>
          <a:xfrm>
            <a:off x="1333500" y="6187440"/>
            <a:ext cx="14935200" cy="600075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4" name="Google Shape;24;p3"/>
          <p:cNvSpPr>
            <a:spLocks noGrp="1"/>
          </p:cNvSpPr>
          <p:nvPr>
            <p:ph type="body" idx="4"/>
          </p:nvPr>
        </p:nvSpPr>
        <p:spPr>
          <a:xfrm>
            <a:off x="1333500" y="13153644"/>
            <a:ext cx="14935200" cy="1066800"/>
          </a:xfrm>
          <a:prstGeom prst="round1Rect">
            <a:avLst>
              <a:gd name="adj" fmla="val 16667"/>
            </a:avLst>
          </a:prstGeom>
          <a:solidFill>
            <a:schemeClr val="accent3"/>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5" name="Google Shape;25;p3"/>
          <p:cNvSpPr txBox="1">
            <a:spLocks noGrp="1"/>
          </p:cNvSpPr>
          <p:nvPr>
            <p:ph type="body" idx="5"/>
          </p:nvPr>
        </p:nvSpPr>
        <p:spPr>
          <a:xfrm>
            <a:off x="1333500" y="14220445"/>
            <a:ext cx="14935200" cy="7952144"/>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6" name="Google Shape;26;p3"/>
          <p:cNvSpPr>
            <a:spLocks noGrp="1"/>
          </p:cNvSpPr>
          <p:nvPr>
            <p:ph type="body" idx="6"/>
          </p:nvPr>
        </p:nvSpPr>
        <p:spPr>
          <a:xfrm>
            <a:off x="1333500" y="22602825"/>
            <a:ext cx="14935200" cy="1066800"/>
          </a:xfrm>
          <a:prstGeom prst="round1Rect">
            <a:avLst>
              <a:gd name="adj" fmla="val 16667"/>
            </a:avLst>
          </a:prstGeom>
          <a:solidFill>
            <a:schemeClr val="accent4"/>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7" name="Google Shape;27;p3"/>
          <p:cNvSpPr txBox="1">
            <a:spLocks noGrp="1"/>
          </p:cNvSpPr>
          <p:nvPr>
            <p:ph type="body" idx="7"/>
          </p:nvPr>
        </p:nvSpPr>
        <p:spPr>
          <a:xfrm>
            <a:off x="13335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8" name="Google Shape;28;p3"/>
          <p:cNvSpPr>
            <a:spLocks noGrp="1"/>
          </p:cNvSpPr>
          <p:nvPr>
            <p:ph type="body" idx="8"/>
          </p:nvPr>
        </p:nvSpPr>
        <p:spPr>
          <a:xfrm>
            <a:off x="18135600" y="5120640"/>
            <a:ext cx="14935200" cy="1066800"/>
          </a:xfrm>
          <a:prstGeom prst="round1Rect">
            <a:avLst>
              <a:gd name="adj" fmla="val 16667"/>
            </a:avLst>
          </a:prstGeom>
          <a:solidFill>
            <a:schemeClr val="accent5"/>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9" name="Google Shape;29;p3"/>
          <p:cNvSpPr txBox="1">
            <a:spLocks noGrp="1"/>
          </p:cNvSpPr>
          <p:nvPr>
            <p:ph type="body" idx="9"/>
          </p:nvPr>
        </p:nvSpPr>
        <p:spPr>
          <a:xfrm>
            <a:off x="18135600" y="6187440"/>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0" name="Google Shape;30;p3"/>
          <p:cNvSpPr txBox="1">
            <a:spLocks noGrp="1"/>
          </p:cNvSpPr>
          <p:nvPr>
            <p:ph type="body" idx="13"/>
          </p:nvPr>
        </p:nvSpPr>
        <p:spPr>
          <a:xfrm>
            <a:off x="18135600" y="10454640"/>
            <a:ext cx="14935200" cy="5400675"/>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1" name="Google Shape;31;p3"/>
          <p:cNvSpPr txBox="1">
            <a:spLocks noGrp="1"/>
          </p:cNvSpPr>
          <p:nvPr>
            <p:ph type="body" idx="14"/>
          </p:nvPr>
        </p:nvSpPr>
        <p:spPr>
          <a:xfrm>
            <a:off x="18135600" y="20535900"/>
            <a:ext cx="14935200" cy="1533525"/>
          </a:xfrm>
          <a:prstGeom prst="rect">
            <a:avLst/>
          </a:prstGeom>
          <a:noFill/>
          <a:ln>
            <a:noFill/>
          </a:ln>
        </p:spPr>
        <p:txBody>
          <a:bodyPr spcFirstLastPara="1" wrap="square" lIns="91425"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2" name="Google Shape;32;p3"/>
          <p:cNvSpPr>
            <a:spLocks noGrp="1"/>
          </p:cNvSpPr>
          <p:nvPr>
            <p:ph type="body" idx="15"/>
          </p:nvPr>
        </p:nvSpPr>
        <p:spPr>
          <a:xfrm>
            <a:off x="18135600" y="22602825"/>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3" name="Google Shape;33;p3"/>
          <p:cNvSpPr txBox="1">
            <a:spLocks noGrp="1"/>
          </p:cNvSpPr>
          <p:nvPr>
            <p:ph type="body" idx="16"/>
          </p:nvPr>
        </p:nvSpPr>
        <p:spPr>
          <a:xfrm>
            <a:off x="181356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4" name="Google Shape;34;p3"/>
          <p:cNvSpPr>
            <a:spLocks noGrp="1"/>
          </p:cNvSpPr>
          <p:nvPr>
            <p:ph type="body" idx="17"/>
          </p:nvPr>
        </p:nvSpPr>
        <p:spPr>
          <a:xfrm>
            <a:off x="34884360" y="5120640"/>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5" name="Google Shape;35;p3"/>
          <p:cNvSpPr txBox="1">
            <a:spLocks noGrp="1"/>
          </p:cNvSpPr>
          <p:nvPr>
            <p:ph type="body" idx="18"/>
          </p:nvPr>
        </p:nvSpPr>
        <p:spPr>
          <a:xfrm>
            <a:off x="34884360" y="6187440"/>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6" name="Google Shape;36;p3"/>
          <p:cNvSpPr txBox="1">
            <a:spLocks noGrp="1"/>
          </p:cNvSpPr>
          <p:nvPr>
            <p:ph type="body" idx="19"/>
          </p:nvPr>
        </p:nvSpPr>
        <p:spPr>
          <a:xfrm>
            <a:off x="34884360" y="13857732"/>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7" name="Google Shape;37;p3"/>
          <p:cNvSpPr>
            <a:spLocks noGrp="1"/>
          </p:cNvSpPr>
          <p:nvPr>
            <p:ph type="body" idx="20"/>
          </p:nvPr>
        </p:nvSpPr>
        <p:spPr>
          <a:xfrm>
            <a:off x="34884360" y="22602825"/>
            <a:ext cx="14935200" cy="1066800"/>
          </a:xfrm>
          <a:prstGeom prst="round1Rect">
            <a:avLst>
              <a:gd name="adj" fmla="val 16667"/>
            </a:avLst>
          </a:prstGeom>
          <a:solidFill>
            <a:schemeClr val="accent1"/>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8" name="Google Shape;38;p3"/>
          <p:cNvSpPr txBox="1">
            <a:spLocks noGrp="1"/>
          </p:cNvSpPr>
          <p:nvPr>
            <p:ph type="body" idx="21"/>
          </p:nvPr>
        </p:nvSpPr>
        <p:spPr>
          <a:xfrm>
            <a:off x="3488436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Tree>
  </p:cSld>
  <p:clrMapOvr>
    <a:masterClrMapping/>
  </p:clrMapOvr>
  <p:extLst>
    <p:ext uri="{DCECCB84-F9BA-43D5-87BE-67443E8EF086}">
      <p15:sldGuideLst xmlns:p15="http://schemas.microsoft.com/office/powerpoint/2012/main">
        <p15:guide id="1" pos="10696">
          <p15:clr>
            <a:srgbClr val="A4A3A4"/>
          </p15:clr>
        </p15:guide>
        <p15:guide id="2" pos="21560">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Shape 9"/>
        <p:cNvGrpSpPr/>
        <p:nvPr/>
      </p:nvGrpSpPr>
      <p:grpSpPr>
        <a:xfrm>
          <a:off x="0" y="0"/>
          <a:ext cx="0" cy="0"/>
          <a:chOff x="0" y="0"/>
          <a:chExt cx="0" cy="0"/>
        </a:xfrm>
      </p:grpSpPr>
      <p:sp>
        <p:nvSpPr>
          <p:cNvPr id="10" name="Google Shape;10;p2"/>
          <p:cNvSpPr/>
          <p:nvPr/>
        </p:nvSpPr>
        <p:spPr>
          <a:xfrm>
            <a:off x="0" y="0"/>
            <a:ext cx="51206400" cy="440055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468" b="0" i="0" u="none" strike="noStrike" cap="none">
              <a:solidFill>
                <a:schemeClr val="lt1"/>
              </a:solidFill>
              <a:latin typeface="Calibri"/>
              <a:ea typeface="Calibri"/>
              <a:cs typeface="Calibri"/>
              <a:sym typeface="Calibri"/>
            </a:endParaRPr>
          </a:p>
        </p:txBody>
      </p:sp>
      <p:sp>
        <p:nvSpPr>
          <p:cNvPr id="11" name="Google Shape;11;p2"/>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chemeClr val="lt1"/>
              </a:buClr>
              <a:buSzPts val="10267"/>
              <a:buFont typeface="Cambria"/>
              <a:buNone/>
              <a:defRPr sz="10267" b="1" i="0" u="none" strike="noStrike" cap="none">
                <a:solidFill>
                  <a:schemeClr val="lt1"/>
                </a:solidFill>
                <a:latin typeface="Cambria"/>
                <a:ea typeface="Cambria"/>
                <a:cs typeface="Cambria"/>
                <a:sym typeface="Cambria"/>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2" name="Google Shape;12;p2"/>
          <p:cNvSpPr txBox="1">
            <a:spLocks noGrp="1"/>
          </p:cNvSpPr>
          <p:nvPr>
            <p:ph type="body" idx="1"/>
          </p:nvPr>
        </p:nvSpPr>
        <p:spPr>
          <a:xfrm>
            <a:off x="7467600" y="5267325"/>
            <a:ext cx="36271200" cy="20675919"/>
          </a:xfrm>
          <a:prstGeom prst="rect">
            <a:avLst/>
          </a:prstGeom>
          <a:noFill/>
          <a:ln>
            <a:noFill/>
          </a:ln>
        </p:spPr>
        <p:txBody>
          <a:bodyPr spcFirstLastPara="1" wrap="square" lIns="91425" tIns="45700" rIns="91425" bIns="45700" anchor="t" anchorCtr="0">
            <a:normAutofit/>
          </a:bodyPr>
          <a:lstStyle>
            <a:lvl1pPr marL="457200" marR="0" lvl="0" indent="-436054" algn="l" rtl="0">
              <a:lnSpc>
                <a:spcPct val="100000"/>
              </a:lnSpc>
              <a:spcBef>
                <a:spcPts val="1400"/>
              </a:spcBef>
              <a:spcAft>
                <a:spcPts val="0"/>
              </a:spcAft>
              <a:buClr>
                <a:schemeClr val="accent2"/>
              </a:buClr>
              <a:buSzPts val="3267"/>
              <a:buFont typeface="Arial"/>
              <a:buChar char="•"/>
              <a:defRPr sz="3266"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3pPr>
            <a:lvl4pPr marL="1828800" marR="0" lvl="3"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4pPr>
            <a:lvl5pPr marL="2286000" marR="0" lvl="4"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5pPr>
            <a:lvl6pPr marL="2743200" marR="0" lvl="5"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6pPr>
            <a:lvl7pPr marL="3200400" marR="0" lvl="6"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7pPr>
            <a:lvl8pPr marL="3657600" marR="0" lvl="7"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8pPr>
            <a:lvl9pPr marL="4114800" marR="0" lvl="8"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9pPr>
          </a:lstStyle>
          <a:p>
            <a:endParaRPr/>
          </a:p>
        </p:txBody>
      </p:sp>
      <p:sp>
        <p:nvSpPr>
          <p:cNvPr id="13" name="Google Shape;13;p2"/>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14" name="Google Shape;14;p2"/>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15" name="Google Shape;15;p2"/>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867" b="0" i="0" u="none" strike="noStrike" cap="none">
                <a:solidFill>
                  <a:srgbClr val="8B8B8D"/>
                </a:solidFill>
                <a:latin typeface="Calibri"/>
                <a:ea typeface="Calibri"/>
                <a:cs typeface="Calibri"/>
                <a:sym typeface="Calibri"/>
              </a:defRPr>
            </a:lvl1pPr>
            <a:lvl2pPr marL="0" marR="0" lvl="1" indent="0" algn="r" rtl="0">
              <a:spcBef>
                <a:spcPts val="0"/>
              </a:spcBef>
              <a:buNone/>
              <a:defRPr sz="1867" b="0" i="0" u="none" strike="noStrike" cap="none">
                <a:solidFill>
                  <a:srgbClr val="8B8B8D"/>
                </a:solidFill>
                <a:latin typeface="Calibri"/>
                <a:ea typeface="Calibri"/>
                <a:cs typeface="Calibri"/>
                <a:sym typeface="Calibri"/>
              </a:defRPr>
            </a:lvl2pPr>
            <a:lvl3pPr marL="0" marR="0" lvl="2" indent="0" algn="r" rtl="0">
              <a:spcBef>
                <a:spcPts val="0"/>
              </a:spcBef>
              <a:buNone/>
              <a:defRPr sz="1867" b="0" i="0" u="none" strike="noStrike" cap="none">
                <a:solidFill>
                  <a:srgbClr val="8B8B8D"/>
                </a:solidFill>
                <a:latin typeface="Calibri"/>
                <a:ea typeface="Calibri"/>
                <a:cs typeface="Calibri"/>
                <a:sym typeface="Calibri"/>
              </a:defRPr>
            </a:lvl3pPr>
            <a:lvl4pPr marL="0" marR="0" lvl="3" indent="0" algn="r" rtl="0">
              <a:spcBef>
                <a:spcPts val="0"/>
              </a:spcBef>
              <a:buNone/>
              <a:defRPr sz="1867" b="0" i="0" u="none" strike="noStrike" cap="none">
                <a:solidFill>
                  <a:srgbClr val="8B8B8D"/>
                </a:solidFill>
                <a:latin typeface="Calibri"/>
                <a:ea typeface="Calibri"/>
                <a:cs typeface="Calibri"/>
                <a:sym typeface="Calibri"/>
              </a:defRPr>
            </a:lvl4pPr>
            <a:lvl5pPr marL="0" marR="0" lvl="4" indent="0" algn="r" rtl="0">
              <a:spcBef>
                <a:spcPts val="0"/>
              </a:spcBef>
              <a:buNone/>
              <a:defRPr sz="1867" b="0" i="0" u="none" strike="noStrike" cap="none">
                <a:solidFill>
                  <a:srgbClr val="8B8B8D"/>
                </a:solidFill>
                <a:latin typeface="Calibri"/>
                <a:ea typeface="Calibri"/>
                <a:cs typeface="Calibri"/>
                <a:sym typeface="Calibri"/>
              </a:defRPr>
            </a:lvl5pPr>
            <a:lvl6pPr marL="0" marR="0" lvl="5" indent="0" algn="r" rtl="0">
              <a:spcBef>
                <a:spcPts val="0"/>
              </a:spcBef>
              <a:buNone/>
              <a:defRPr sz="1867" b="0" i="0" u="none" strike="noStrike" cap="none">
                <a:solidFill>
                  <a:srgbClr val="8B8B8D"/>
                </a:solidFill>
                <a:latin typeface="Calibri"/>
                <a:ea typeface="Calibri"/>
                <a:cs typeface="Calibri"/>
                <a:sym typeface="Calibri"/>
              </a:defRPr>
            </a:lvl6pPr>
            <a:lvl7pPr marL="0" marR="0" lvl="6" indent="0" algn="r" rtl="0">
              <a:spcBef>
                <a:spcPts val="0"/>
              </a:spcBef>
              <a:buNone/>
              <a:defRPr sz="1867" b="0" i="0" u="none" strike="noStrike" cap="none">
                <a:solidFill>
                  <a:srgbClr val="8B8B8D"/>
                </a:solidFill>
                <a:latin typeface="Calibri"/>
                <a:ea typeface="Calibri"/>
                <a:cs typeface="Calibri"/>
                <a:sym typeface="Calibri"/>
              </a:defRPr>
            </a:lvl7pPr>
            <a:lvl8pPr marL="0" marR="0" lvl="7" indent="0" algn="r" rtl="0">
              <a:spcBef>
                <a:spcPts val="0"/>
              </a:spcBef>
              <a:buNone/>
              <a:defRPr sz="1867" b="0" i="0" u="none" strike="noStrike" cap="none">
                <a:solidFill>
                  <a:srgbClr val="8B8B8D"/>
                </a:solidFill>
                <a:latin typeface="Calibri"/>
                <a:ea typeface="Calibri"/>
                <a:cs typeface="Calibri"/>
                <a:sym typeface="Calibri"/>
              </a:defRPr>
            </a:lvl8pPr>
            <a:lvl9pPr marL="0" marR="0" lvl="8" indent="0" algn="r" rtl="0">
              <a:spcBef>
                <a:spcPts val="0"/>
              </a:spcBef>
              <a:buNone/>
              <a:defRPr sz="1867" b="0" i="0" u="none" strike="noStrike" cap="none">
                <a:solidFill>
                  <a:srgbClr val="8B8B8D"/>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AR"/>
              <a:t>‹Nº›</a:t>
            </a:fld>
            <a:endParaRPr/>
          </a:p>
        </p:txBody>
      </p:sp>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mod="1">
    <p:ext uri="{27BBF7A9-308A-43DC-89C8-2F10F3537804}">
      <p15:sldGuideLst xmlns:p15="http://schemas.microsoft.com/office/powerpoint/2012/main">
        <p15:guide id="1" orient="horz" pos="9072">
          <p15:clr>
            <a:srgbClr val="A4A3A4"/>
          </p15:clr>
        </p15:guide>
        <p15:guide id="2" pos="840">
          <p15:clr>
            <a:srgbClr val="A4A3A4"/>
          </p15:clr>
        </p15:guide>
        <p15:guide id="3" pos="31416">
          <p15:clr>
            <a:srgbClr val="A4A3A4"/>
          </p15:clr>
        </p15:guide>
        <p15:guide id="4" pos="16128">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3"/>
        <p:cNvGrpSpPr/>
        <p:nvPr/>
      </p:nvGrpSpPr>
      <p:grpSpPr>
        <a:xfrm>
          <a:off x="0" y="0"/>
          <a:ext cx="0" cy="0"/>
          <a:chOff x="0" y="0"/>
          <a:chExt cx="0" cy="0"/>
        </a:xfrm>
      </p:grpSpPr>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7782"/>
            <a:ext cx="51206400" cy="4355573"/>
          </a:xfrm>
          <a:prstGeom prst="rect">
            <a:avLst/>
          </a:prstGeom>
        </p:spPr>
      </p:pic>
      <p:sp>
        <p:nvSpPr>
          <p:cNvPr id="45" name="Google Shape;45;p1"/>
          <p:cNvSpPr/>
          <p:nvPr/>
        </p:nvSpPr>
        <p:spPr>
          <a:xfrm>
            <a:off x="-31585" y="4320171"/>
            <a:ext cx="51206400" cy="28929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6" name="Google Shape;46;p1"/>
          <p:cNvSpPr/>
          <p:nvPr/>
        </p:nvSpPr>
        <p:spPr>
          <a:xfrm>
            <a:off x="0" y="3372369"/>
            <a:ext cx="51206400" cy="910391"/>
          </a:xfrm>
          <a:prstGeom prst="rect">
            <a:avLst/>
          </a:prstGeom>
          <a:solidFill>
            <a:srgbClr val="E2208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7" name="Google Shape;47;p1"/>
          <p:cNvSpPr/>
          <p:nvPr/>
        </p:nvSpPr>
        <p:spPr>
          <a:xfrm>
            <a:off x="34567546" y="3333582"/>
            <a:ext cx="2755586" cy="949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8" name="Google Shape;48;p1"/>
          <p:cNvSpPr txBox="1">
            <a:spLocks noGrp="1"/>
          </p:cNvSpPr>
          <p:nvPr>
            <p:ph type="title"/>
          </p:nvPr>
        </p:nvSpPr>
        <p:spPr>
          <a:xfrm>
            <a:off x="1678821" y="453078"/>
            <a:ext cx="2949207" cy="2873899"/>
          </a:xfrm>
          <a:prstGeom prst="rect">
            <a:avLst/>
          </a:prstGeom>
          <a:noFill/>
          <a:ln>
            <a:noFill/>
          </a:ln>
        </p:spPr>
        <p:txBody>
          <a:bodyPr spcFirstLastPara="1" wrap="square" lIns="91425" tIns="45700" rIns="91425" bIns="45700" anchor="b" anchorCtr="0">
            <a:noAutofit/>
          </a:bodyPr>
          <a:lstStyle/>
          <a:p>
            <a:pPr marL="0" lvl="0" indent="0" algn="ctr" rtl="0">
              <a:lnSpc>
                <a:spcPct val="81250"/>
              </a:lnSpc>
              <a:spcBef>
                <a:spcPts val="0"/>
              </a:spcBef>
              <a:spcAft>
                <a:spcPts val="0"/>
              </a:spcAft>
              <a:buClr>
                <a:srgbClr val="FFCE3A"/>
              </a:buClr>
              <a:buSzPts val="5000"/>
              <a:buFont typeface="Arial"/>
              <a:buNone/>
            </a:pPr>
            <a:r>
              <a:rPr lang="es-AR" sz="5000" dirty="0">
                <a:solidFill>
                  <a:srgbClr val="FFCE3A"/>
                </a:solidFill>
                <a:latin typeface="Arial"/>
                <a:ea typeface="Arial"/>
                <a:cs typeface="Arial"/>
                <a:sym typeface="Arial"/>
              </a:rPr>
              <a:t>EJE</a:t>
            </a:r>
            <a:r>
              <a:rPr lang="es-AR" sz="9600" dirty="0">
                <a:solidFill>
                  <a:srgbClr val="FFCE3A"/>
                </a:solidFill>
                <a:latin typeface="Arial"/>
                <a:ea typeface="Arial"/>
                <a:cs typeface="Arial"/>
                <a:sym typeface="Arial"/>
              </a:rPr>
              <a:t/>
            </a:r>
            <a:br>
              <a:rPr lang="es-AR" sz="9600" dirty="0">
                <a:solidFill>
                  <a:srgbClr val="FFCE3A"/>
                </a:solidFill>
                <a:latin typeface="Arial"/>
                <a:ea typeface="Arial"/>
                <a:cs typeface="Arial"/>
                <a:sym typeface="Arial"/>
              </a:rPr>
            </a:br>
            <a:r>
              <a:rPr lang="es-AR" sz="16000" dirty="0" smtClean="0">
                <a:solidFill>
                  <a:srgbClr val="FFCE3A"/>
                </a:solidFill>
                <a:latin typeface="Arial"/>
                <a:ea typeface="Arial"/>
                <a:cs typeface="Arial"/>
                <a:sym typeface="Arial"/>
              </a:rPr>
              <a:t>10</a:t>
            </a:r>
            <a:endParaRPr sz="16000" dirty="0">
              <a:solidFill>
                <a:srgbClr val="FFCE3A"/>
              </a:solidFill>
              <a:latin typeface="Arial"/>
              <a:ea typeface="Arial"/>
              <a:cs typeface="Arial"/>
              <a:sym typeface="Arial"/>
            </a:endParaRPr>
          </a:p>
        </p:txBody>
      </p:sp>
      <p:sp>
        <p:nvSpPr>
          <p:cNvPr id="49" name="Google Shape;49;p1"/>
          <p:cNvSpPr>
            <a:spLocks noGrp="1"/>
          </p:cNvSpPr>
          <p:nvPr>
            <p:ph type="body" idx="2"/>
          </p:nvPr>
        </p:nvSpPr>
        <p:spPr>
          <a:xfrm>
            <a:off x="133350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ctr" rtl="0">
              <a:lnSpc>
                <a:spcPct val="100000"/>
              </a:lnSpc>
              <a:spcBef>
                <a:spcPts val="0"/>
              </a:spcBef>
              <a:spcAft>
                <a:spcPts val="0"/>
              </a:spcAft>
              <a:buSzPts val="4400"/>
              <a:buNone/>
            </a:pPr>
            <a:r>
              <a:rPr lang="es-AR" sz="4400" b="1" dirty="0" smtClean="0">
                <a:effectLst>
                  <a:outerShdw blurRad="38100" dist="38100" dir="2700000" algn="tl">
                    <a:srgbClr val="000000">
                      <a:alpha val="43137"/>
                    </a:srgbClr>
                  </a:outerShdw>
                </a:effectLst>
                <a:latin typeface="Arial"/>
                <a:ea typeface="Arial"/>
                <a:cs typeface="Arial"/>
                <a:sym typeface="Arial"/>
              </a:rPr>
              <a:t>OBJETIVO </a:t>
            </a:r>
            <a:endParaRPr sz="4400" b="1" dirty="0">
              <a:effectLst>
                <a:outerShdw blurRad="38100" dist="38100" dir="2700000" algn="tl">
                  <a:srgbClr val="000000">
                    <a:alpha val="43137"/>
                  </a:srgbClr>
                </a:outerShdw>
              </a:effectLst>
              <a:latin typeface="Arial"/>
              <a:ea typeface="Arial"/>
              <a:cs typeface="Arial"/>
              <a:sym typeface="Arial"/>
            </a:endParaRPr>
          </a:p>
        </p:txBody>
      </p:sp>
      <p:sp>
        <p:nvSpPr>
          <p:cNvPr id="50" name="Google Shape;50;p1"/>
          <p:cNvSpPr txBox="1">
            <a:spLocks noGrp="1"/>
          </p:cNvSpPr>
          <p:nvPr>
            <p:ph type="body" idx="3"/>
          </p:nvPr>
        </p:nvSpPr>
        <p:spPr>
          <a:xfrm>
            <a:off x="1333501" y="6626811"/>
            <a:ext cx="14935199" cy="5643985"/>
          </a:xfrm>
          <a:prstGeom prst="rect">
            <a:avLst/>
          </a:prstGeom>
          <a:noFill/>
          <a:ln>
            <a:noFill/>
          </a:ln>
        </p:spPr>
        <p:txBody>
          <a:bodyPr spcFirstLastPara="1" wrap="square" lIns="365750" tIns="182875" rIns="91425" bIns="45700" anchor="t" anchorCtr="0">
            <a:normAutofit/>
          </a:bodyPr>
          <a:lstStyle/>
          <a:p>
            <a:pPr marL="203200" lvl="0" indent="0">
              <a:spcBef>
                <a:spcPts val="1200"/>
              </a:spcBef>
              <a:buSzPts val="3200"/>
              <a:buNone/>
            </a:pPr>
            <a:r>
              <a:rPr lang="es-AR" sz="4000" dirty="0" smtClean="0">
                <a:latin typeface="Arial"/>
                <a:ea typeface="Arial"/>
                <a:cs typeface="Arial"/>
                <a:sym typeface="Arial"/>
              </a:rPr>
              <a:t>Analizar </a:t>
            </a:r>
            <a:r>
              <a:rPr lang="es-AR" sz="4000" dirty="0">
                <a:latin typeface="Arial"/>
                <a:ea typeface="Arial"/>
                <a:cs typeface="Arial"/>
                <a:sym typeface="Arial"/>
              </a:rPr>
              <a:t>las percepciones y expectativas </a:t>
            </a:r>
            <a:r>
              <a:rPr lang="es-AR" sz="4000" dirty="0" smtClean="0">
                <a:latin typeface="Arial"/>
                <a:ea typeface="Arial"/>
                <a:cs typeface="Arial"/>
                <a:sym typeface="Arial"/>
              </a:rPr>
              <a:t>que estudiantes </a:t>
            </a:r>
            <a:r>
              <a:rPr lang="es-AR" sz="4000" dirty="0">
                <a:latin typeface="Arial"/>
                <a:ea typeface="Arial"/>
                <a:cs typeface="Arial"/>
                <a:sym typeface="Arial"/>
              </a:rPr>
              <a:t>avanzados de profesorados tienen sobre el uso de la inteligencia </a:t>
            </a:r>
            <a:r>
              <a:rPr lang="es-AR" sz="4000" dirty="0" smtClean="0">
                <a:latin typeface="Arial"/>
                <a:ea typeface="Arial"/>
                <a:cs typeface="Arial"/>
                <a:sym typeface="Arial"/>
              </a:rPr>
              <a:t>artificial generativa </a:t>
            </a:r>
            <a:r>
              <a:rPr lang="es-AR" sz="4000" dirty="0">
                <a:latin typeface="Arial"/>
                <a:ea typeface="Arial"/>
                <a:cs typeface="Arial"/>
                <a:sym typeface="Arial"/>
              </a:rPr>
              <a:t>(IAG) en su formación y su futura práctica docente. En esta </a:t>
            </a:r>
            <a:r>
              <a:rPr lang="es-AR" sz="4000" dirty="0" smtClean="0">
                <a:latin typeface="Arial"/>
                <a:ea typeface="Arial"/>
                <a:cs typeface="Arial"/>
                <a:sym typeface="Arial"/>
              </a:rPr>
              <a:t>ocasión se presentan resultados </a:t>
            </a:r>
            <a:r>
              <a:rPr lang="es-AR" sz="4000" dirty="0">
                <a:latin typeface="Arial"/>
                <a:ea typeface="Arial"/>
                <a:cs typeface="Arial"/>
                <a:sym typeface="Arial"/>
              </a:rPr>
              <a:t>parciales, ubicando el foco en las percepciones que los estudiantes construyen </a:t>
            </a:r>
            <a:r>
              <a:rPr lang="es-AR" sz="4000" dirty="0" smtClean="0">
                <a:latin typeface="Arial"/>
                <a:ea typeface="Arial"/>
                <a:cs typeface="Arial"/>
                <a:sym typeface="Arial"/>
              </a:rPr>
              <a:t>en torno </a:t>
            </a:r>
            <a:r>
              <a:rPr lang="es-AR" sz="4000" dirty="0">
                <a:latin typeface="Arial"/>
                <a:ea typeface="Arial"/>
                <a:cs typeface="Arial"/>
                <a:sym typeface="Arial"/>
              </a:rPr>
              <a:t>a la IAG como herramienta complementaria o sustitutiva de sus propios </a:t>
            </a:r>
            <a:r>
              <a:rPr lang="es-AR" sz="4000" dirty="0" smtClean="0">
                <a:latin typeface="Arial"/>
                <a:ea typeface="Arial"/>
                <a:cs typeface="Arial"/>
                <a:sym typeface="Arial"/>
              </a:rPr>
              <a:t>procesos cognitivos</a:t>
            </a:r>
            <a:r>
              <a:rPr lang="es-AR" sz="4000" dirty="0">
                <a:latin typeface="Arial"/>
                <a:ea typeface="Arial"/>
                <a:cs typeface="Arial"/>
                <a:sym typeface="Arial"/>
              </a:rPr>
              <a:t>.</a:t>
            </a:r>
          </a:p>
          <a:p>
            <a:pPr marL="203200" lvl="0" indent="0" algn="l" rtl="0">
              <a:lnSpc>
                <a:spcPct val="100000"/>
              </a:lnSpc>
              <a:spcBef>
                <a:spcPts val="1200"/>
              </a:spcBef>
              <a:spcAft>
                <a:spcPts val="0"/>
              </a:spcAft>
              <a:buSzPts val="3200"/>
              <a:buNone/>
            </a:pPr>
            <a:endParaRPr lang="es-AR" sz="3600" dirty="0" smtClean="0">
              <a:latin typeface="Arial"/>
              <a:ea typeface="Arial"/>
              <a:cs typeface="Arial"/>
              <a:sym typeface="Arial"/>
            </a:endParaRPr>
          </a:p>
          <a:p>
            <a:pPr marL="203200" lvl="0" indent="0" algn="l" rtl="0">
              <a:lnSpc>
                <a:spcPct val="100000"/>
              </a:lnSpc>
              <a:spcBef>
                <a:spcPts val="1200"/>
              </a:spcBef>
              <a:spcAft>
                <a:spcPts val="0"/>
              </a:spcAft>
              <a:buSzPts val="3200"/>
              <a:buNone/>
            </a:pPr>
            <a:endParaRPr lang="es-AR" sz="3600" dirty="0">
              <a:latin typeface="Arial"/>
              <a:ea typeface="Arial"/>
              <a:cs typeface="Arial"/>
              <a:sym typeface="Arial"/>
            </a:endParaRPr>
          </a:p>
          <a:p>
            <a:pPr marL="203200" lvl="0" indent="0" algn="l" rtl="0">
              <a:lnSpc>
                <a:spcPct val="100000"/>
              </a:lnSpc>
              <a:spcBef>
                <a:spcPts val="1200"/>
              </a:spcBef>
              <a:spcAft>
                <a:spcPts val="0"/>
              </a:spcAft>
              <a:buSzPts val="3200"/>
              <a:buNone/>
            </a:pPr>
            <a:endParaRPr lang="es-AR" sz="3600" dirty="0" smtClean="0">
              <a:latin typeface="Arial"/>
              <a:ea typeface="Arial"/>
              <a:cs typeface="Arial"/>
              <a:sym typeface="Arial"/>
            </a:endParaRPr>
          </a:p>
          <a:p>
            <a:pPr marL="203200" lvl="0" indent="0" algn="l" rtl="0">
              <a:lnSpc>
                <a:spcPct val="100000"/>
              </a:lnSpc>
              <a:spcBef>
                <a:spcPts val="1200"/>
              </a:spcBef>
              <a:spcAft>
                <a:spcPts val="0"/>
              </a:spcAft>
              <a:buSzPts val="3200"/>
              <a:buNone/>
            </a:pPr>
            <a:endParaRPr lang="es-AR" sz="3600" dirty="0">
              <a:latin typeface="Arial"/>
              <a:ea typeface="Arial"/>
              <a:cs typeface="Arial"/>
              <a:sym typeface="Arial"/>
            </a:endParaRPr>
          </a:p>
          <a:p>
            <a:pPr marL="203200" lvl="0" indent="0" algn="l" rtl="0">
              <a:lnSpc>
                <a:spcPct val="100000"/>
              </a:lnSpc>
              <a:spcBef>
                <a:spcPts val="1200"/>
              </a:spcBef>
              <a:spcAft>
                <a:spcPts val="0"/>
              </a:spcAft>
              <a:buSzPts val="3200"/>
              <a:buNone/>
            </a:pPr>
            <a:endParaRPr sz="3600" dirty="0">
              <a:latin typeface="Arial"/>
              <a:ea typeface="Arial"/>
              <a:cs typeface="Arial"/>
              <a:sym typeface="Arial"/>
            </a:endParaRPr>
          </a:p>
        </p:txBody>
      </p:sp>
      <p:sp>
        <p:nvSpPr>
          <p:cNvPr id="51" name="Google Shape;51;p1"/>
          <p:cNvSpPr>
            <a:spLocks noGrp="1"/>
          </p:cNvSpPr>
          <p:nvPr>
            <p:ph type="body" idx="4"/>
          </p:nvPr>
        </p:nvSpPr>
        <p:spPr>
          <a:xfrm>
            <a:off x="1386840" y="12007651"/>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ctr" rtl="0">
              <a:lnSpc>
                <a:spcPct val="100000"/>
              </a:lnSpc>
              <a:spcBef>
                <a:spcPts val="0"/>
              </a:spcBef>
              <a:spcAft>
                <a:spcPts val="0"/>
              </a:spcAft>
              <a:buSzPts val="4400"/>
              <a:buNone/>
            </a:pPr>
            <a:r>
              <a:rPr lang="es-AR" sz="4400" b="1" dirty="0" smtClean="0">
                <a:effectLst>
                  <a:outerShdw blurRad="38100" dist="38100" dir="2700000" algn="tl">
                    <a:srgbClr val="000000">
                      <a:alpha val="43137"/>
                    </a:srgbClr>
                  </a:outerShdw>
                </a:effectLst>
                <a:latin typeface="Arial"/>
                <a:ea typeface="Arial"/>
                <a:cs typeface="Arial"/>
                <a:sym typeface="Arial"/>
              </a:rPr>
              <a:t>INTRODUCCIÓN</a:t>
            </a:r>
            <a:endParaRPr sz="4400" b="1" dirty="0">
              <a:effectLst>
                <a:outerShdw blurRad="38100" dist="38100" dir="2700000" algn="tl">
                  <a:srgbClr val="000000">
                    <a:alpha val="43137"/>
                  </a:srgbClr>
                </a:outerShdw>
              </a:effectLst>
              <a:latin typeface="Arial"/>
              <a:ea typeface="Arial"/>
              <a:cs typeface="Arial"/>
              <a:sym typeface="Arial"/>
            </a:endParaRPr>
          </a:p>
        </p:txBody>
      </p:sp>
      <p:sp>
        <p:nvSpPr>
          <p:cNvPr id="52" name="Google Shape;52;p1"/>
          <p:cNvSpPr txBox="1">
            <a:spLocks noGrp="1"/>
          </p:cNvSpPr>
          <p:nvPr>
            <p:ph type="body" idx="5"/>
          </p:nvPr>
        </p:nvSpPr>
        <p:spPr>
          <a:xfrm>
            <a:off x="1333500" y="13401783"/>
            <a:ext cx="14988540" cy="15097083"/>
          </a:xfrm>
          <a:prstGeom prst="rect">
            <a:avLst/>
          </a:prstGeom>
          <a:noFill/>
          <a:ln>
            <a:noFill/>
          </a:ln>
        </p:spPr>
        <p:txBody>
          <a:bodyPr spcFirstLastPara="1" wrap="square" lIns="365750" tIns="182875" rIns="91425" bIns="45700" anchor="t" anchorCtr="0">
            <a:normAutofit lnSpcReduction="10000"/>
          </a:bodyPr>
          <a:lstStyle/>
          <a:p>
            <a:pPr marL="533415" lvl="0" indent="-330215">
              <a:lnSpc>
                <a:spcPct val="150000"/>
              </a:lnSpc>
              <a:spcBef>
                <a:spcPts val="0"/>
              </a:spcBef>
              <a:buSzPts val="3200"/>
              <a:buNone/>
            </a:pPr>
            <a:r>
              <a:rPr lang="es-AR" sz="3600" dirty="0">
                <a:latin typeface="Arial"/>
                <a:ea typeface="Arial"/>
                <a:cs typeface="Arial"/>
                <a:sym typeface="Arial"/>
              </a:rPr>
              <a:t>El presente trabajo forma parte de un estudio en desarrollo, enmarcado en una tesis de Licenciatura en Ciencias de la Educación, Facultad de Humanidades de la Universidad Nacional del </a:t>
            </a:r>
            <a:r>
              <a:rPr lang="es-AR" sz="3600" dirty="0" smtClean="0">
                <a:latin typeface="Arial"/>
                <a:ea typeface="Arial"/>
                <a:cs typeface="Arial"/>
                <a:sym typeface="Arial"/>
              </a:rPr>
              <a:t>Nordeste.</a:t>
            </a:r>
          </a:p>
          <a:p>
            <a:pPr marL="533415" lvl="0" indent="-330215">
              <a:lnSpc>
                <a:spcPct val="150000"/>
              </a:lnSpc>
              <a:spcBef>
                <a:spcPts val="0"/>
              </a:spcBef>
              <a:buSzPts val="3200"/>
              <a:buNone/>
            </a:pPr>
            <a:r>
              <a:rPr lang="es-AR" sz="3600" dirty="0" smtClean="0">
                <a:latin typeface="Arial"/>
                <a:ea typeface="Arial"/>
                <a:cs typeface="Arial"/>
                <a:sym typeface="Arial"/>
              </a:rPr>
              <a:t>Trabajos </a:t>
            </a:r>
            <a:r>
              <a:rPr lang="es-AR" sz="3600" dirty="0">
                <a:latin typeface="Arial"/>
                <a:ea typeface="Arial"/>
                <a:cs typeface="Arial"/>
                <a:sym typeface="Arial"/>
              </a:rPr>
              <a:t>como los de </a:t>
            </a:r>
            <a:r>
              <a:rPr lang="es-AR" sz="3600" dirty="0" smtClean="0">
                <a:latin typeface="Arial"/>
                <a:ea typeface="Arial"/>
                <a:cs typeface="Arial"/>
                <a:sym typeface="Arial"/>
              </a:rPr>
              <a:t>Ojeda </a:t>
            </a:r>
            <a:r>
              <a:rPr lang="es-AR" sz="3600" dirty="0">
                <a:latin typeface="Arial"/>
                <a:ea typeface="Arial"/>
                <a:cs typeface="Arial"/>
                <a:sym typeface="Arial"/>
              </a:rPr>
              <a:t> </a:t>
            </a:r>
            <a:r>
              <a:rPr lang="es-AR" sz="3600" dirty="0" smtClean="0">
                <a:latin typeface="Arial"/>
                <a:ea typeface="Arial"/>
                <a:cs typeface="Arial"/>
                <a:sym typeface="Arial"/>
              </a:rPr>
              <a:t>et al. (2023) </a:t>
            </a:r>
            <a:r>
              <a:rPr lang="es-AR" sz="3600" dirty="0">
                <a:latin typeface="Arial"/>
                <a:ea typeface="Arial"/>
                <a:cs typeface="Arial"/>
                <a:sym typeface="Arial"/>
              </a:rPr>
              <a:t>y Sánchez Mendiola y Carbajal </a:t>
            </a:r>
            <a:r>
              <a:rPr lang="es-AR" sz="3600" dirty="0" err="1" smtClean="0">
                <a:latin typeface="Arial"/>
                <a:ea typeface="Arial"/>
                <a:cs typeface="Arial"/>
                <a:sym typeface="Arial"/>
              </a:rPr>
              <a:t>Degante</a:t>
            </a:r>
            <a:r>
              <a:rPr lang="es-AR" sz="3600" dirty="0" smtClean="0">
                <a:latin typeface="Arial"/>
                <a:ea typeface="Arial"/>
                <a:cs typeface="Arial"/>
                <a:sym typeface="Arial"/>
              </a:rPr>
              <a:t> (2023) destacan </a:t>
            </a:r>
            <a:r>
              <a:rPr lang="es-AR" sz="3600" dirty="0">
                <a:latin typeface="Arial"/>
                <a:ea typeface="Arial"/>
                <a:cs typeface="Arial"/>
                <a:sym typeface="Arial"/>
              </a:rPr>
              <a:t>cómo </a:t>
            </a:r>
            <a:r>
              <a:rPr lang="es-AR" sz="3600" dirty="0" err="1">
                <a:latin typeface="Arial"/>
                <a:ea typeface="Arial"/>
                <a:cs typeface="Arial"/>
                <a:sym typeface="Arial"/>
              </a:rPr>
              <a:t>ChatGPT</a:t>
            </a:r>
            <a:r>
              <a:rPr lang="es-AR" sz="3600" dirty="0">
                <a:latin typeface="Arial"/>
                <a:ea typeface="Arial"/>
                <a:cs typeface="Arial"/>
                <a:sym typeface="Arial"/>
              </a:rPr>
              <a:t> puede enriquecer el aprendizaje, personalizar la enseñanza y optimizar el tiempo docente, reforzando la hipótesis de la IAG como potenciadora de habilidades cognitivas avanzadas; por otro, estudios como el de </a:t>
            </a:r>
            <a:r>
              <a:rPr lang="es-AR" sz="3600" dirty="0" err="1">
                <a:latin typeface="Arial"/>
                <a:ea typeface="Arial"/>
                <a:cs typeface="Arial"/>
                <a:sym typeface="Arial"/>
              </a:rPr>
              <a:t>Ambrosini</a:t>
            </a:r>
            <a:r>
              <a:rPr lang="es-AR" sz="3600" dirty="0">
                <a:latin typeface="Arial"/>
                <a:ea typeface="Arial"/>
                <a:cs typeface="Arial"/>
                <a:sym typeface="Arial"/>
              </a:rPr>
              <a:t> et al</a:t>
            </a:r>
            <a:r>
              <a:rPr lang="es-AR" sz="3600" dirty="0" smtClean="0">
                <a:latin typeface="Arial"/>
                <a:ea typeface="Arial"/>
                <a:cs typeface="Arial"/>
                <a:sym typeface="Arial"/>
              </a:rPr>
              <a:t>. (2023), y Juca‑Maldonado (2023) </a:t>
            </a:r>
            <a:r>
              <a:rPr lang="es-AR" sz="3600" dirty="0">
                <a:latin typeface="Arial"/>
                <a:ea typeface="Arial"/>
                <a:cs typeface="Arial"/>
                <a:sym typeface="Arial"/>
              </a:rPr>
              <a:t>alertan sobre la posibilidad de aprobar evaluaciones sin desarrollar competencias profundas, la deshonestidad académica y la erosión del pensamiento crítico, validando la percepción de la IAG como sustituto riesgoso de los procesos cognitivos; en conjunto, este cuerpo teórico explica la coexistencia de entusiasmo y cautela que se manifiesta empíricamente en la muestra y subraya la </a:t>
            </a:r>
            <a:r>
              <a:rPr lang="es-AR" sz="3600" dirty="0" smtClean="0">
                <a:latin typeface="Arial"/>
                <a:ea typeface="Arial"/>
                <a:cs typeface="Arial"/>
                <a:sym typeface="Arial"/>
              </a:rPr>
              <a:t>necesidad -anticipada </a:t>
            </a:r>
            <a:r>
              <a:rPr lang="es-AR" sz="3600" dirty="0">
                <a:latin typeface="Arial"/>
                <a:ea typeface="Arial"/>
                <a:cs typeface="Arial"/>
                <a:sym typeface="Arial"/>
              </a:rPr>
              <a:t>por la </a:t>
            </a:r>
            <a:r>
              <a:rPr lang="es-AR" sz="3600" dirty="0" smtClean="0">
                <a:latin typeface="Arial"/>
                <a:ea typeface="Arial"/>
                <a:cs typeface="Arial"/>
                <a:sym typeface="Arial"/>
              </a:rPr>
              <a:t>UNESCO- de </a:t>
            </a:r>
            <a:r>
              <a:rPr lang="es-AR" sz="3600" dirty="0">
                <a:latin typeface="Arial"/>
                <a:ea typeface="Arial"/>
                <a:cs typeface="Arial"/>
                <a:sym typeface="Arial"/>
              </a:rPr>
              <a:t>alfabetizar críticamente en el uso ético y reflexivo de la inteligencia artificial en la formación docente.</a:t>
            </a:r>
            <a:endParaRPr sz="3600" dirty="0">
              <a:latin typeface="Arial"/>
              <a:ea typeface="Arial"/>
              <a:cs typeface="Arial"/>
              <a:sym typeface="Arial"/>
            </a:endParaRPr>
          </a:p>
        </p:txBody>
      </p:sp>
      <p:sp>
        <p:nvSpPr>
          <p:cNvPr id="53" name="Google Shape;53;p1"/>
          <p:cNvSpPr>
            <a:spLocks noGrp="1"/>
          </p:cNvSpPr>
          <p:nvPr>
            <p:ph type="body" idx="8"/>
          </p:nvPr>
        </p:nvSpPr>
        <p:spPr>
          <a:xfrm>
            <a:off x="1813560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ctr" rtl="0">
              <a:lnSpc>
                <a:spcPct val="100000"/>
              </a:lnSpc>
              <a:spcBef>
                <a:spcPts val="0"/>
              </a:spcBef>
              <a:spcAft>
                <a:spcPts val="0"/>
              </a:spcAft>
              <a:buSzPts val="4400"/>
              <a:buNone/>
            </a:pPr>
            <a:r>
              <a:rPr lang="es-AR" sz="4400" b="1" dirty="0">
                <a:effectLst>
                  <a:outerShdw blurRad="38100" dist="38100" dir="2700000" algn="tl">
                    <a:srgbClr val="000000">
                      <a:alpha val="43137"/>
                    </a:srgbClr>
                  </a:outerShdw>
                </a:effectLst>
                <a:latin typeface="Arial"/>
                <a:ea typeface="Arial"/>
                <a:cs typeface="Arial"/>
                <a:sym typeface="Arial"/>
              </a:rPr>
              <a:t>DESARROLLO </a:t>
            </a:r>
            <a:endParaRPr sz="4400" b="1" dirty="0">
              <a:effectLst>
                <a:outerShdw blurRad="38100" dist="38100" dir="2700000" algn="tl">
                  <a:srgbClr val="000000">
                    <a:alpha val="43137"/>
                  </a:srgbClr>
                </a:outerShdw>
              </a:effectLst>
              <a:latin typeface="Arial"/>
              <a:ea typeface="Arial"/>
              <a:cs typeface="Arial"/>
              <a:sym typeface="Arial"/>
            </a:endParaRPr>
          </a:p>
        </p:txBody>
      </p:sp>
      <p:sp>
        <p:nvSpPr>
          <p:cNvPr id="54" name="Google Shape;54;p1"/>
          <p:cNvSpPr txBox="1">
            <a:spLocks noGrp="1"/>
          </p:cNvSpPr>
          <p:nvPr>
            <p:ph type="body" idx="9"/>
          </p:nvPr>
        </p:nvSpPr>
        <p:spPr>
          <a:xfrm>
            <a:off x="18135600" y="6478388"/>
            <a:ext cx="14935200" cy="4000500"/>
          </a:xfrm>
          <a:prstGeom prst="rect">
            <a:avLst/>
          </a:prstGeom>
          <a:noFill/>
          <a:ln>
            <a:noFill/>
          </a:ln>
        </p:spPr>
        <p:txBody>
          <a:bodyPr spcFirstLastPara="1" wrap="square" lIns="365750" tIns="182875" rIns="91425" bIns="45700" anchor="t" anchorCtr="0">
            <a:normAutofit/>
          </a:bodyPr>
          <a:lstStyle/>
          <a:p>
            <a:pPr marL="533415" lvl="0" indent="-330215">
              <a:lnSpc>
                <a:spcPct val="150000"/>
              </a:lnSpc>
              <a:spcBef>
                <a:spcPts val="0"/>
              </a:spcBef>
              <a:buSzPts val="3200"/>
              <a:buNone/>
            </a:pPr>
            <a:r>
              <a:rPr lang="es-AR" sz="3800" dirty="0">
                <a:latin typeface="Arial"/>
                <a:ea typeface="Arial"/>
                <a:cs typeface="Arial"/>
                <a:sym typeface="Arial"/>
              </a:rPr>
              <a:t>Diseño </a:t>
            </a:r>
            <a:r>
              <a:rPr lang="es-AR" sz="3800" dirty="0" smtClean="0">
                <a:latin typeface="Arial"/>
                <a:ea typeface="Arial"/>
                <a:cs typeface="Arial"/>
                <a:sym typeface="Arial"/>
              </a:rPr>
              <a:t>metodológico </a:t>
            </a:r>
            <a:r>
              <a:rPr lang="es-AR" sz="3800" dirty="0" smtClean="0">
                <a:latin typeface="Arial"/>
                <a:ea typeface="Arial"/>
                <a:cs typeface="Arial"/>
                <a:sym typeface="Arial"/>
              </a:rPr>
              <a:t>exploratorio-descriptivo. Instrumento </a:t>
            </a:r>
            <a:r>
              <a:rPr lang="es-AR" sz="3800" dirty="0">
                <a:latin typeface="Arial"/>
                <a:ea typeface="Arial"/>
                <a:cs typeface="Arial"/>
                <a:sym typeface="Arial"/>
              </a:rPr>
              <a:t>fue diseñado ad hoc, aplicando un </a:t>
            </a:r>
            <a:r>
              <a:rPr lang="es-AR" sz="3800" dirty="0" smtClean="0">
                <a:latin typeface="Arial"/>
                <a:ea typeface="Arial"/>
                <a:cs typeface="Arial"/>
                <a:sym typeface="Arial"/>
              </a:rPr>
              <a:t>cuestionario </a:t>
            </a:r>
            <a:r>
              <a:rPr lang="es-AR" sz="3800" dirty="0" err="1" smtClean="0">
                <a:latin typeface="Arial"/>
                <a:ea typeface="Arial"/>
                <a:cs typeface="Arial"/>
                <a:sym typeface="Arial"/>
              </a:rPr>
              <a:t>autoadministrado</a:t>
            </a:r>
            <a:r>
              <a:rPr lang="es-AR" sz="3800" dirty="0" smtClean="0">
                <a:latin typeface="Arial"/>
                <a:ea typeface="Arial"/>
                <a:cs typeface="Arial"/>
                <a:sym typeface="Arial"/>
              </a:rPr>
              <a:t> </a:t>
            </a:r>
            <a:r>
              <a:rPr lang="es-AR" sz="3800" dirty="0">
                <a:latin typeface="Arial"/>
                <a:ea typeface="Arial"/>
                <a:cs typeface="Arial"/>
                <a:sym typeface="Arial"/>
              </a:rPr>
              <a:t>que combinó preguntas cerradas y abiertas. </a:t>
            </a:r>
            <a:endParaRPr sz="3800" dirty="0">
              <a:latin typeface="Arial"/>
              <a:ea typeface="Arial"/>
              <a:cs typeface="Arial"/>
              <a:sym typeface="Arial"/>
            </a:endParaRPr>
          </a:p>
        </p:txBody>
      </p:sp>
      <p:sp>
        <p:nvSpPr>
          <p:cNvPr id="55" name="Google Shape;55;p1"/>
          <p:cNvSpPr txBox="1">
            <a:spLocks noGrp="1"/>
          </p:cNvSpPr>
          <p:nvPr>
            <p:ph type="body" idx="13"/>
          </p:nvPr>
        </p:nvSpPr>
        <p:spPr>
          <a:xfrm>
            <a:off x="18135600" y="9028091"/>
            <a:ext cx="14935200" cy="13884787"/>
          </a:xfrm>
          <a:prstGeom prst="rect">
            <a:avLst/>
          </a:prstGeom>
          <a:noFill/>
          <a:ln>
            <a:noFill/>
          </a:ln>
        </p:spPr>
        <p:txBody>
          <a:bodyPr spcFirstLastPara="1" wrap="square" lIns="365750" tIns="182875" rIns="91425" bIns="45700" anchor="t" anchorCtr="0">
            <a:normAutofit/>
          </a:bodyPr>
          <a:lstStyle/>
          <a:p>
            <a:pPr marL="533415" lvl="0" indent="-330215" algn="just">
              <a:lnSpc>
                <a:spcPct val="150000"/>
              </a:lnSpc>
              <a:spcBef>
                <a:spcPts val="0"/>
              </a:spcBef>
              <a:buSzPts val="3200"/>
              <a:buNone/>
            </a:pPr>
            <a:r>
              <a:rPr lang="es-AR" sz="3800" dirty="0">
                <a:latin typeface="Arial"/>
                <a:ea typeface="Arial"/>
                <a:cs typeface="Arial"/>
                <a:sym typeface="Arial"/>
              </a:rPr>
              <a:t>Muestra conformada por 99 estudiantes avanzados pertenecientes a siete profesorados de un Instituto Superior de Formación Docente de la ciudad de Bella Vista, provincia de </a:t>
            </a:r>
            <a:r>
              <a:rPr lang="es-AR" sz="3800" dirty="0" smtClean="0">
                <a:latin typeface="Arial"/>
                <a:ea typeface="Arial"/>
                <a:cs typeface="Arial"/>
                <a:sym typeface="Arial"/>
              </a:rPr>
              <a:t>Corrientes</a:t>
            </a:r>
            <a:r>
              <a:rPr lang="es-AR" sz="3800" dirty="0">
                <a:latin typeface="Arial"/>
                <a:ea typeface="Arial"/>
                <a:cs typeface="Arial"/>
                <a:sym typeface="Arial"/>
              </a:rPr>
              <a:t>. </a:t>
            </a:r>
            <a:endParaRPr lang="es-AR" sz="3800" dirty="0" smtClean="0">
              <a:latin typeface="Arial"/>
              <a:ea typeface="Arial"/>
              <a:cs typeface="Arial"/>
              <a:sym typeface="Arial"/>
            </a:endParaRPr>
          </a:p>
          <a:p>
            <a:pPr marL="533415" lvl="0" indent="-330215" algn="ctr">
              <a:spcBef>
                <a:spcPts val="0"/>
              </a:spcBef>
              <a:buSzPts val="3200"/>
              <a:buNone/>
            </a:pPr>
            <a:r>
              <a:rPr lang="es-AR" sz="3800" b="1" dirty="0" smtClean="0">
                <a:latin typeface="Arial"/>
                <a:ea typeface="Arial"/>
                <a:cs typeface="Arial"/>
                <a:sym typeface="Arial"/>
              </a:rPr>
              <a:t>Tabla </a:t>
            </a:r>
            <a:r>
              <a:rPr lang="es-AR" sz="3800" b="1" dirty="0">
                <a:latin typeface="Arial"/>
                <a:ea typeface="Arial"/>
                <a:cs typeface="Arial"/>
                <a:sym typeface="Arial"/>
              </a:rPr>
              <a:t>1- La dependencia </a:t>
            </a:r>
            <a:r>
              <a:rPr lang="es-AR" sz="3800" b="1" dirty="0" smtClean="0">
                <a:latin typeface="Arial"/>
                <a:ea typeface="Arial"/>
                <a:cs typeface="Arial"/>
                <a:sym typeface="Arial"/>
              </a:rPr>
              <a:t>de </a:t>
            </a:r>
            <a:r>
              <a:rPr lang="es-AR" sz="3800" b="1" dirty="0">
                <a:latin typeface="Arial"/>
                <a:ea typeface="Arial"/>
                <a:cs typeface="Arial"/>
                <a:sym typeface="Arial"/>
              </a:rPr>
              <a:t>la IAG puede limitar </a:t>
            </a:r>
            <a:r>
              <a:rPr lang="es-AR" sz="3800" b="1" dirty="0" smtClean="0">
                <a:latin typeface="Arial"/>
                <a:ea typeface="Arial"/>
                <a:cs typeface="Arial"/>
                <a:sym typeface="Arial"/>
              </a:rPr>
              <a:t>la capacidad </a:t>
            </a:r>
            <a:r>
              <a:rPr lang="es-AR" sz="3800" b="1" dirty="0">
                <a:latin typeface="Arial"/>
                <a:ea typeface="Arial"/>
                <a:cs typeface="Arial"/>
                <a:sym typeface="Arial"/>
              </a:rPr>
              <a:t>para aprender de manera autónoma y creativa</a:t>
            </a:r>
            <a:endParaRPr lang="es-AR" sz="3800" b="1" dirty="0" smtClean="0">
              <a:latin typeface="Arial"/>
              <a:ea typeface="Arial"/>
              <a:cs typeface="Arial"/>
              <a:sym typeface="Arial"/>
            </a:endParaRPr>
          </a:p>
          <a:p>
            <a:pPr marL="533415" lvl="0" indent="-330215" algn="ctr">
              <a:spcBef>
                <a:spcPts val="0"/>
              </a:spcBef>
              <a:buSzPts val="3200"/>
              <a:buNone/>
            </a:pPr>
            <a:endParaRPr sz="3800" b="1" dirty="0">
              <a:latin typeface="Arial"/>
              <a:ea typeface="Arial"/>
              <a:cs typeface="Arial"/>
              <a:sym typeface="Arial"/>
            </a:endParaRPr>
          </a:p>
        </p:txBody>
      </p:sp>
      <p:sp>
        <p:nvSpPr>
          <p:cNvPr id="57" name="Google Shape;57;p1"/>
          <p:cNvSpPr>
            <a:spLocks noGrp="1"/>
          </p:cNvSpPr>
          <p:nvPr>
            <p:ph type="body" idx="17"/>
          </p:nvPr>
        </p:nvSpPr>
        <p:spPr>
          <a:xfrm>
            <a:off x="3488436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ctr" rtl="0">
              <a:lnSpc>
                <a:spcPct val="100000"/>
              </a:lnSpc>
              <a:spcBef>
                <a:spcPts val="0"/>
              </a:spcBef>
              <a:spcAft>
                <a:spcPts val="0"/>
              </a:spcAft>
              <a:buSzPts val="4400"/>
              <a:buNone/>
            </a:pPr>
            <a:r>
              <a:rPr lang="es-AR" sz="4400" b="1" dirty="0" smtClean="0">
                <a:effectLst>
                  <a:outerShdw blurRad="38100" dist="38100" dir="2700000" algn="tl">
                    <a:srgbClr val="000000">
                      <a:alpha val="43137"/>
                    </a:srgbClr>
                  </a:outerShdw>
                </a:effectLst>
                <a:latin typeface="Arial"/>
                <a:ea typeface="Arial"/>
                <a:cs typeface="Arial"/>
                <a:sym typeface="Arial"/>
              </a:rPr>
              <a:t>RESULTADOS </a:t>
            </a:r>
            <a:endParaRPr sz="4400" b="1" dirty="0">
              <a:effectLst>
                <a:outerShdw blurRad="38100" dist="38100" dir="2700000" algn="tl">
                  <a:srgbClr val="000000">
                    <a:alpha val="43137"/>
                  </a:srgbClr>
                </a:outerShdw>
              </a:effectLst>
              <a:latin typeface="Arial"/>
              <a:ea typeface="Arial"/>
              <a:cs typeface="Arial"/>
              <a:sym typeface="Arial"/>
            </a:endParaRPr>
          </a:p>
        </p:txBody>
      </p:sp>
      <p:sp>
        <p:nvSpPr>
          <p:cNvPr id="58" name="Google Shape;58;p1"/>
          <p:cNvSpPr txBox="1">
            <a:spLocks noGrp="1"/>
          </p:cNvSpPr>
          <p:nvPr>
            <p:ph type="body" idx="18"/>
          </p:nvPr>
        </p:nvSpPr>
        <p:spPr>
          <a:xfrm>
            <a:off x="34884360" y="6478388"/>
            <a:ext cx="14935200" cy="14650784"/>
          </a:xfrm>
          <a:prstGeom prst="rect">
            <a:avLst/>
          </a:prstGeom>
          <a:noFill/>
          <a:ln>
            <a:noFill/>
          </a:ln>
        </p:spPr>
        <p:txBody>
          <a:bodyPr spcFirstLastPara="1" wrap="square" lIns="365750" tIns="182875" rIns="91425" bIns="45700" anchor="t" anchorCtr="0">
            <a:normAutofit/>
          </a:bodyPr>
          <a:lstStyle/>
          <a:p>
            <a:pPr marL="533415" lvl="0" indent="-330215" algn="just">
              <a:lnSpc>
                <a:spcPct val="150000"/>
              </a:lnSpc>
              <a:spcBef>
                <a:spcPts val="0"/>
              </a:spcBef>
              <a:buSzPts val="3200"/>
              <a:buNone/>
            </a:pPr>
            <a:r>
              <a:rPr lang="es-AR" sz="3800" dirty="0">
                <a:latin typeface="+mn-lt"/>
              </a:rPr>
              <a:t>Los resultados muestran una polarización significativa: Mientras un sector del </a:t>
            </a:r>
            <a:r>
              <a:rPr lang="es-AR" sz="3800" dirty="0" smtClean="0">
                <a:latin typeface="+mn-lt"/>
              </a:rPr>
              <a:t>estudiantado destaca </a:t>
            </a:r>
            <a:r>
              <a:rPr lang="es-AR" sz="3800" dirty="0">
                <a:latin typeface="+mn-lt"/>
              </a:rPr>
              <a:t>el potencial pedagógico de la IAG -como facilitadora de la comprensión, </a:t>
            </a:r>
            <a:r>
              <a:rPr lang="es-AR" sz="3800" dirty="0" smtClean="0">
                <a:latin typeface="+mn-lt"/>
              </a:rPr>
              <a:t>promotora de </a:t>
            </a:r>
            <a:r>
              <a:rPr lang="es-AR" sz="3800" dirty="0">
                <a:latin typeface="+mn-lt"/>
              </a:rPr>
              <a:t>la creatividad y apoyo para la organización de la información-, otro </a:t>
            </a:r>
            <a:r>
              <a:rPr lang="es-AR" sz="3800" dirty="0" smtClean="0">
                <a:latin typeface="+mn-lt"/>
              </a:rPr>
              <a:t>expresa preocupaciones </a:t>
            </a:r>
            <a:r>
              <a:rPr lang="es-AR" sz="3800" dirty="0">
                <a:latin typeface="+mn-lt"/>
              </a:rPr>
              <a:t>en torno a una posible dependencia tecnológica, la pérdida de autonomía </a:t>
            </a:r>
            <a:r>
              <a:rPr lang="es-AR" sz="3800" dirty="0" smtClean="0">
                <a:latin typeface="+mn-lt"/>
              </a:rPr>
              <a:t>en el </a:t>
            </a:r>
            <a:r>
              <a:rPr lang="es-AR" sz="3800" dirty="0">
                <a:latin typeface="+mn-lt"/>
              </a:rPr>
              <a:t>aprendizaje y una marcada desconfianza hacia estas herramientas</a:t>
            </a:r>
            <a:r>
              <a:rPr lang="es-AR" sz="3800" dirty="0" smtClean="0">
                <a:latin typeface="+mn-lt"/>
              </a:rPr>
              <a:t>.</a:t>
            </a:r>
          </a:p>
          <a:p>
            <a:pPr marL="533415" lvl="0" indent="-330215" algn="just">
              <a:lnSpc>
                <a:spcPct val="150000"/>
              </a:lnSpc>
              <a:spcBef>
                <a:spcPts val="0"/>
              </a:spcBef>
              <a:buSzPts val="3200"/>
              <a:buNone/>
            </a:pPr>
            <a:r>
              <a:rPr lang="es-AR" sz="3800" dirty="0">
                <a:latin typeface="+mn-lt"/>
              </a:rPr>
              <a:t>Esta polarización se interpreta como expresión de un momento de transición pedagógica, que interpela a las instituciones formadoras a asumir un rol activo en la alfabetización crítica sobre el uso de la IAG. Así, el estudio no solo evidencia tensiones, sino también oportunidades para repensar el vínculo entre tecnología, enseñanza y profesionalización docente. En este escenario, formarse entre humanos y algoritmos no constituye un dilema técnico, sino una disputa ética y pedagógica aún </a:t>
            </a:r>
            <a:r>
              <a:rPr lang="es-AR" sz="3800" dirty="0" smtClean="0">
                <a:latin typeface="+mn-lt"/>
              </a:rPr>
              <a:t>abierta</a:t>
            </a:r>
            <a:r>
              <a:rPr lang="es-AR" sz="3800" dirty="0">
                <a:latin typeface="+mn-lt"/>
              </a:rPr>
              <a:t>.</a:t>
            </a:r>
            <a:endParaRPr lang="es-AR" sz="3800" dirty="0">
              <a:latin typeface="+mn-lt"/>
            </a:endParaRPr>
          </a:p>
        </p:txBody>
      </p:sp>
      <p:sp>
        <p:nvSpPr>
          <p:cNvPr id="63" name="Google Shape;63;p1"/>
          <p:cNvSpPr txBox="1">
            <a:spLocks noGrp="1"/>
          </p:cNvSpPr>
          <p:nvPr>
            <p:ph type="body" idx="1"/>
          </p:nvPr>
        </p:nvSpPr>
        <p:spPr>
          <a:xfrm>
            <a:off x="34854572" y="3578312"/>
            <a:ext cx="16919074" cy="60985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2800"/>
              <a:buNone/>
            </a:pPr>
            <a:r>
              <a:rPr lang="es-AR" b="1" dirty="0">
                <a:solidFill>
                  <a:schemeClr val="dk1"/>
                </a:solidFill>
              </a:rPr>
              <a:t>PERTENENCIA  </a:t>
            </a:r>
            <a:r>
              <a:rPr lang="es-AR" dirty="0"/>
              <a:t>      </a:t>
            </a:r>
            <a:r>
              <a:rPr lang="es-AR" dirty="0" smtClean="0"/>
              <a:t>Universidad Nacional del Nordeste – Facultad de Humanidades   </a:t>
            </a:r>
            <a:endParaRPr dirty="0"/>
          </a:p>
        </p:txBody>
      </p:sp>
      <p:sp>
        <p:nvSpPr>
          <p:cNvPr id="64" name="Google Shape;64;p1"/>
          <p:cNvSpPr/>
          <p:nvPr/>
        </p:nvSpPr>
        <p:spPr>
          <a:xfrm>
            <a:off x="816641" y="3355848"/>
            <a:ext cx="2022886" cy="92535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rgbClr val="FFCE3A"/>
              </a:solidFill>
              <a:latin typeface="Calibri"/>
              <a:ea typeface="Calibri"/>
              <a:cs typeface="Calibri"/>
              <a:sym typeface="Calibri"/>
            </a:endParaRPr>
          </a:p>
        </p:txBody>
      </p:sp>
      <p:sp>
        <p:nvSpPr>
          <p:cNvPr id="65" name="Google Shape;65;p1"/>
          <p:cNvSpPr txBox="1">
            <a:spLocks noGrp="1"/>
          </p:cNvSpPr>
          <p:nvPr>
            <p:ph type="body" idx="1"/>
          </p:nvPr>
        </p:nvSpPr>
        <p:spPr>
          <a:xfrm>
            <a:off x="1066780" y="3559278"/>
            <a:ext cx="32433986" cy="808432"/>
          </a:xfrm>
          <a:prstGeom prst="rect">
            <a:avLst/>
          </a:prstGeom>
          <a:noFill/>
          <a:ln>
            <a:noFill/>
          </a:ln>
        </p:spPr>
        <p:txBody>
          <a:bodyPr spcFirstLastPara="1" wrap="square" lIns="91425" tIns="45700" rIns="91425" bIns="45700" anchor="t" anchorCtr="0">
            <a:noAutofit/>
          </a:bodyPr>
          <a:lstStyle/>
          <a:p>
            <a:pPr marL="0" lvl="0" indent="0"/>
            <a:r>
              <a:rPr lang="es-AR" b="1" dirty="0">
                <a:solidFill>
                  <a:schemeClr val="dk1"/>
                </a:solidFill>
              </a:rPr>
              <a:t>AUTORES       </a:t>
            </a:r>
            <a:r>
              <a:rPr lang="es-AR" dirty="0" smtClean="0"/>
              <a:t>Gabriel Ignacio Figueroa</a:t>
            </a:r>
            <a:r>
              <a:rPr lang="es-AR" dirty="0"/>
              <a:t>, </a:t>
            </a:r>
            <a:r>
              <a:rPr lang="es-AR" dirty="0" smtClean="0"/>
              <a:t>gabrielfigue854@gmail.com /  Fernando Agustín S. Flores</a:t>
            </a:r>
            <a:r>
              <a:rPr lang="es-AR" dirty="0"/>
              <a:t>, fernando.as.flores@comunidad.unne.edu.ar/ </a:t>
            </a:r>
            <a:r>
              <a:rPr lang="es-AR" dirty="0" smtClean="0"/>
              <a:t>Lucas Hernán Rigoni</a:t>
            </a:r>
            <a:r>
              <a:rPr lang="es-AR" dirty="0"/>
              <a:t>, lr161220@gmail.com</a:t>
            </a:r>
            <a:endParaRPr dirty="0"/>
          </a:p>
        </p:txBody>
      </p:sp>
      <p:sp>
        <p:nvSpPr>
          <p:cNvPr id="66" name="Google Shape;66;p1"/>
          <p:cNvSpPr txBox="1"/>
          <p:nvPr/>
        </p:nvSpPr>
        <p:spPr>
          <a:xfrm>
            <a:off x="4628028" y="600650"/>
            <a:ext cx="39583211" cy="2200223"/>
          </a:xfrm>
          <a:prstGeom prst="rect">
            <a:avLst/>
          </a:prstGeom>
          <a:noFill/>
          <a:ln>
            <a:noFill/>
          </a:ln>
        </p:spPr>
        <p:txBody>
          <a:bodyPr spcFirstLastPara="1" wrap="square" lIns="91425" tIns="45700" rIns="91425" bIns="45700" anchor="b" anchorCtr="0">
            <a:noAutofit/>
          </a:bodyPr>
          <a:lstStyle/>
          <a:p>
            <a:pPr marL="0" marR="0" lvl="0" indent="0" algn="ctr" rtl="0">
              <a:lnSpc>
                <a:spcPct val="90000"/>
              </a:lnSpc>
              <a:spcBef>
                <a:spcPts val="0"/>
              </a:spcBef>
              <a:spcAft>
                <a:spcPts val="0"/>
              </a:spcAft>
              <a:buClr>
                <a:schemeClr val="lt1"/>
              </a:buClr>
              <a:buSzPts val="8200"/>
              <a:buFont typeface="Arial"/>
              <a:buNone/>
            </a:pPr>
            <a:r>
              <a:rPr lang="es-AR" sz="8200" b="1" dirty="0" smtClean="0">
                <a:solidFill>
                  <a:schemeClr val="lt1"/>
                </a:solidFill>
              </a:rPr>
              <a:t>Formarse</a:t>
            </a:r>
            <a:r>
              <a:rPr lang="es-AR" sz="8200" b="1" i="0" u="none" strike="noStrike" cap="none" dirty="0" smtClean="0">
                <a:solidFill>
                  <a:schemeClr val="lt1"/>
                </a:solidFill>
                <a:latin typeface="Arial"/>
                <a:ea typeface="Arial"/>
                <a:cs typeface="Arial"/>
                <a:sym typeface="Arial"/>
              </a:rPr>
              <a:t> entre alumnos y algoritmos: Polarización de percepciones estudiantiles sobre el uso de IAG en la formación docente</a:t>
            </a:r>
          </a:p>
          <a:p>
            <a:pPr lvl="0" algn="ctr">
              <a:lnSpc>
                <a:spcPct val="90000"/>
              </a:lnSpc>
              <a:buClr>
                <a:schemeClr val="lt1"/>
              </a:buClr>
              <a:buSzPts val="8200"/>
            </a:pPr>
            <a:r>
              <a:rPr lang="es-AR" sz="3200" b="1" smtClean="0">
                <a:solidFill>
                  <a:schemeClr val="lt1"/>
                </a:solidFill>
              </a:rPr>
              <a:t>PALABRAS CLAVE: </a:t>
            </a:r>
            <a:r>
              <a:rPr lang="es-AR" sz="3200" b="1" dirty="0">
                <a:solidFill>
                  <a:schemeClr val="lt1"/>
                </a:solidFill>
              </a:rPr>
              <a:t>Inteligencia artificial generativa; Percepciones y expectativas; Estudiantes de profesorados</a:t>
            </a:r>
            <a:endParaRPr sz="3200" b="1" i="0" u="none" strike="noStrike" cap="none" dirty="0">
              <a:solidFill>
                <a:schemeClr val="lt1"/>
              </a:solidFill>
              <a:sym typeface="Arial"/>
            </a:endParaRPr>
          </a:p>
        </p:txBody>
      </p:sp>
      <p:pic>
        <p:nvPicPr>
          <p:cNvPr id="22" name="Imagen 21" descr="capacidad aprender autonoma"/>
          <p:cNvPicPr/>
          <p:nvPr/>
        </p:nvPicPr>
        <p:blipFill>
          <a:blip r:embed="rId4">
            <a:extLst>
              <a:ext uri="{28A0092B-C50C-407E-A947-70E740481C1C}">
                <a14:useLocalDpi xmlns:a14="http://schemas.microsoft.com/office/drawing/2010/main" val="0"/>
              </a:ext>
            </a:extLst>
          </a:blip>
          <a:srcRect t="14966"/>
          <a:stretch>
            <a:fillRect/>
          </a:stretch>
        </p:blipFill>
        <p:spPr bwMode="auto">
          <a:xfrm>
            <a:off x="18135600" y="13977992"/>
            <a:ext cx="14935200" cy="6889922"/>
          </a:xfrm>
          <a:prstGeom prst="rect">
            <a:avLst/>
          </a:prstGeom>
          <a:ln>
            <a:noFill/>
          </a:ln>
          <a:effectLst>
            <a:outerShdw blurRad="190500" algn="tl" rotWithShape="0">
              <a:srgbClr val="000000">
                <a:alpha val="70000"/>
              </a:srgbClr>
            </a:outerShdw>
          </a:effectLst>
        </p:spPr>
      </p:pic>
      <p:pic>
        <p:nvPicPr>
          <p:cNvPr id="25" name="Imagen 24" descr="capacidad para analizar y sintetizar informacion"/>
          <p:cNvPicPr/>
          <p:nvPr/>
        </p:nvPicPr>
        <p:blipFill>
          <a:blip r:embed="rId5">
            <a:extLst>
              <a:ext uri="{28A0092B-C50C-407E-A947-70E740481C1C}">
                <a14:useLocalDpi xmlns:a14="http://schemas.microsoft.com/office/drawing/2010/main" val="0"/>
              </a:ext>
            </a:extLst>
          </a:blip>
          <a:srcRect t="14351"/>
          <a:stretch>
            <a:fillRect/>
          </a:stretch>
        </p:blipFill>
        <p:spPr bwMode="auto">
          <a:xfrm>
            <a:off x="18135600" y="22272172"/>
            <a:ext cx="14935200" cy="6226694"/>
          </a:xfrm>
          <a:prstGeom prst="rect">
            <a:avLst/>
          </a:prstGeom>
          <a:ln>
            <a:noFill/>
          </a:ln>
          <a:effectLst>
            <a:outerShdw blurRad="190500" algn="tl" rotWithShape="0">
              <a:srgbClr val="000000">
                <a:alpha val="70000"/>
              </a:srgbClr>
            </a:outerShdw>
          </a:effectLst>
        </p:spPr>
      </p:pic>
      <p:sp>
        <p:nvSpPr>
          <p:cNvPr id="4" name="Rectángulo 3"/>
          <p:cNvSpPr/>
          <p:nvPr/>
        </p:nvSpPr>
        <p:spPr>
          <a:xfrm>
            <a:off x="18135601" y="21129171"/>
            <a:ext cx="14935200" cy="1200329"/>
          </a:xfrm>
          <a:prstGeom prst="rect">
            <a:avLst/>
          </a:prstGeom>
        </p:spPr>
        <p:txBody>
          <a:bodyPr wrap="square">
            <a:spAutoFit/>
          </a:bodyPr>
          <a:lstStyle/>
          <a:p>
            <a:pPr algn="ctr"/>
            <a:r>
              <a:rPr lang="es-AR" sz="3600" b="1" dirty="0" smtClean="0">
                <a:latin typeface="+mn-lt"/>
                <a:ea typeface="Arial" panose="020B0604020202020204" pitchFamily="34" charset="0"/>
              </a:rPr>
              <a:t>Tabla 2- El </a:t>
            </a:r>
            <a:r>
              <a:rPr lang="es-AR" sz="3600" b="1" dirty="0">
                <a:latin typeface="+mn-lt"/>
                <a:ea typeface="Arial" panose="020B0604020202020204" pitchFamily="34" charset="0"/>
              </a:rPr>
              <a:t>uso de la IAG mejora la capacidad para sintetizar y analizar mayor cantidad de información</a:t>
            </a:r>
            <a:endParaRPr lang="es-AR" sz="3600" dirty="0">
              <a:latin typeface="+mn-lt"/>
            </a:endParaRPr>
          </a:p>
        </p:txBody>
      </p:sp>
      <p:sp>
        <p:nvSpPr>
          <p:cNvPr id="27" name="Google Shape;60;p1"/>
          <p:cNvSpPr txBox="1">
            <a:spLocks/>
          </p:cNvSpPr>
          <p:nvPr/>
        </p:nvSpPr>
        <p:spPr>
          <a:xfrm>
            <a:off x="34937700" y="21262700"/>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defPPr marR="0" lvl="0" algn="l" rtl="0">
              <a:lnSpc>
                <a:spcPct val="100000"/>
              </a:lnSpc>
              <a:spcBef>
                <a:spcPts val="0"/>
              </a:spcBef>
              <a:spcAft>
                <a:spcPts val="0"/>
              </a:spcAft>
            </a:defPPr>
            <a:lvl1pPr marL="457200" marR="0" lvl="0" indent="-228600" algn="l" rtl="0">
              <a:lnSpc>
                <a:spcPct val="100000"/>
              </a:lnSpc>
              <a:spcBef>
                <a:spcPts val="0"/>
              </a:spcBef>
              <a:spcAft>
                <a:spcPts val="0"/>
              </a:spcAft>
              <a:buClr>
                <a:schemeClr val="accent2"/>
              </a:buClr>
              <a:buSzPts val="7000"/>
              <a:buFont typeface="Arial"/>
              <a:buNone/>
              <a:defRPr sz="7000" b="0" i="0" u="none" strike="noStrike" cap="none">
                <a:solidFill>
                  <a:schemeClr val="lt1"/>
                </a:solidFill>
                <a:latin typeface="Cambria"/>
                <a:ea typeface="Cambria"/>
                <a:cs typeface="Cambria"/>
                <a:sym typeface="Cambria"/>
              </a:defRPr>
            </a:lvl1pPr>
            <a:lvl2pPr marL="914400" marR="0" lvl="1" indent="-228600" algn="l" rtl="0">
              <a:lnSpc>
                <a:spcPct val="100000"/>
              </a:lnSpc>
              <a:spcBef>
                <a:spcPts val="0"/>
              </a:spcBef>
              <a:spcAft>
                <a:spcPts val="0"/>
              </a:spcAft>
              <a:buClr>
                <a:schemeClr val="accent2"/>
              </a:buClr>
              <a:buSzPts val="7000"/>
              <a:buFont typeface="Arial"/>
              <a:buNone/>
              <a:defRPr sz="7000" b="0" i="0" u="none" strike="noStrike" cap="none">
                <a:solidFill>
                  <a:schemeClr val="lt1"/>
                </a:solidFill>
                <a:latin typeface="Cambria"/>
                <a:ea typeface="Cambria"/>
                <a:cs typeface="Cambria"/>
                <a:sym typeface="Cambria"/>
              </a:defRPr>
            </a:lvl2pPr>
            <a:lvl3pPr marL="1371600" marR="0" lvl="2" indent="-228600" algn="l" rtl="0">
              <a:lnSpc>
                <a:spcPct val="100000"/>
              </a:lnSpc>
              <a:spcBef>
                <a:spcPts val="0"/>
              </a:spcBef>
              <a:spcAft>
                <a:spcPts val="0"/>
              </a:spcAft>
              <a:buClr>
                <a:schemeClr val="accent2"/>
              </a:buClr>
              <a:buSzPts val="7000"/>
              <a:buFont typeface="Arial"/>
              <a:buNone/>
              <a:defRPr sz="7000" b="0" i="0" u="none" strike="noStrike" cap="none">
                <a:solidFill>
                  <a:schemeClr val="lt1"/>
                </a:solidFill>
                <a:latin typeface="Cambria"/>
                <a:ea typeface="Cambria"/>
                <a:cs typeface="Cambria"/>
                <a:sym typeface="Cambria"/>
              </a:defRPr>
            </a:lvl3pPr>
            <a:lvl4pPr marL="1828800" marR="0" lvl="3" indent="-228600" algn="l" rtl="0">
              <a:lnSpc>
                <a:spcPct val="100000"/>
              </a:lnSpc>
              <a:spcBef>
                <a:spcPts val="0"/>
              </a:spcBef>
              <a:spcAft>
                <a:spcPts val="0"/>
              </a:spcAft>
              <a:buClr>
                <a:schemeClr val="accent2"/>
              </a:buClr>
              <a:buSzPts val="7000"/>
              <a:buFont typeface="Arial"/>
              <a:buNone/>
              <a:defRPr sz="7000" b="0" i="0" u="none" strike="noStrike" cap="none">
                <a:solidFill>
                  <a:schemeClr val="lt1"/>
                </a:solidFill>
                <a:latin typeface="Cambria"/>
                <a:ea typeface="Cambria"/>
                <a:cs typeface="Cambria"/>
                <a:sym typeface="Cambria"/>
              </a:defRPr>
            </a:lvl4pPr>
            <a:lvl5pPr marL="2286000" marR="0" lvl="4" indent="-228600" algn="l" rtl="0">
              <a:lnSpc>
                <a:spcPct val="100000"/>
              </a:lnSpc>
              <a:spcBef>
                <a:spcPts val="0"/>
              </a:spcBef>
              <a:spcAft>
                <a:spcPts val="0"/>
              </a:spcAft>
              <a:buClr>
                <a:schemeClr val="accent2"/>
              </a:buClr>
              <a:buSzPts val="7000"/>
              <a:buFont typeface="Arial"/>
              <a:buNone/>
              <a:defRPr sz="7000" b="0" i="0" u="none" strike="noStrike" cap="none">
                <a:solidFill>
                  <a:schemeClr val="lt1"/>
                </a:solidFill>
                <a:latin typeface="Cambria"/>
                <a:ea typeface="Cambria"/>
                <a:cs typeface="Cambria"/>
                <a:sym typeface="Cambria"/>
              </a:defRPr>
            </a:lvl5pPr>
            <a:lvl6pPr marL="2743200" marR="0" lvl="5" indent="-228600" algn="l" rtl="0">
              <a:lnSpc>
                <a:spcPct val="100000"/>
              </a:lnSpc>
              <a:spcBef>
                <a:spcPts val="0"/>
              </a:spcBef>
              <a:spcAft>
                <a:spcPts val="0"/>
              </a:spcAft>
              <a:buClr>
                <a:schemeClr val="accent2"/>
              </a:buClr>
              <a:buSzPts val="7000"/>
              <a:buFont typeface="Arial"/>
              <a:buNone/>
              <a:defRPr sz="7000" b="0" i="0" u="none" strike="noStrike" cap="none">
                <a:solidFill>
                  <a:schemeClr val="lt1"/>
                </a:solidFill>
                <a:latin typeface="Cambria"/>
                <a:ea typeface="Cambria"/>
                <a:cs typeface="Cambria"/>
                <a:sym typeface="Cambria"/>
              </a:defRPr>
            </a:lvl6pPr>
            <a:lvl7pPr marL="3200400" marR="0" lvl="6" indent="-228600" algn="l" rtl="0">
              <a:lnSpc>
                <a:spcPct val="100000"/>
              </a:lnSpc>
              <a:spcBef>
                <a:spcPts val="0"/>
              </a:spcBef>
              <a:spcAft>
                <a:spcPts val="0"/>
              </a:spcAft>
              <a:buClr>
                <a:schemeClr val="accent2"/>
              </a:buClr>
              <a:buSzPts val="7000"/>
              <a:buFont typeface="Arial"/>
              <a:buNone/>
              <a:defRPr sz="7000" b="0" i="0" u="none" strike="noStrike" cap="none">
                <a:solidFill>
                  <a:schemeClr val="lt1"/>
                </a:solidFill>
                <a:latin typeface="Cambria"/>
                <a:ea typeface="Cambria"/>
                <a:cs typeface="Cambria"/>
                <a:sym typeface="Cambria"/>
              </a:defRPr>
            </a:lvl7pPr>
            <a:lvl8pPr marL="3657600" marR="0" lvl="7" indent="-228600" algn="l" rtl="0">
              <a:lnSpc>
                <a:spcPct val="100000"/>
              </a:lnSpc>
              <a:spcBef>
                <a:spcPts val="0"/>
              </a:spcBef>
              <a:spcAft>
                <a:spcPts val="0"/>
              </a:spcAft>
              <a:buClr>
                <a:schemeClr val="accent2"/>
              </a:buClr>
              <a:buSzPts val="7000"/>
              <a:buFont typeface="Arial"/>
              <a:buNone/>
              <a:defRPr sz="7000" b="0" i="0" u="none" strike="noStrike" cap="none">
                <a:solidFill>
                  <a:schemeClr val="lt1"/>
                </a:solidFill>
                <a:latin typeface="Cambria"/>
                <a:ea typeface="Cambria"/>
                <a:cs typeface="Cambria"/>
                <a:sym typeface="Cambria"/>
              </a:defRPr>
            </a:lvl8pPr>
            <a:lvl9pPr marL="4114800" marR="0" lvl="8" indent="-228600" algn="l" rtl="0">
              <a:lnSpc>
                <a:spcPct val="100000"/>
              </a:lnSpc>
              <a:spcBef>
                <a:spcPts val="0"/>
              </a:spcBef>
              <a:spcAft>
                <a:spcPts val="0"/>
              </a:spcAft>
              <a:buClr>
                <a:schemeClr val="accent2"/>
              </a:buClr>
              <a:buSzPts val="7000"/>
              <a:buFont typeface="Arial"/>
              <a:buNone/>
              <a:defRPr sz="7000" b="0" i="0" u="none" strike="noStrike" cap="none">
                <a:solidFill>
                  <a:schemeClr val="lt1"/>
                </a:solidFill>
                <a:latin typeface="Cambria"/>
                <a:ea typeface="Cambria"/>
                <a:cs typeface="Cambria"/>
                <a:sym typeface="Cambria"/>
              </a:defRPr>
            </a:lvl9pPr>
          </a:lstStyle>
          <a:p>
            <a:pPr marL="0" indent="0">
              <a:buSzPts val="4400"/>
            </a:pPr>
            <a:r>
              <a:rPr lang="es-AR" sz="4400" b="1" smtClean="0">
                <a:latin typeface="Arial"/>
                <a:ea typeface="Arial"/>
                <a:cs typeface="Arial"/>
                <a:sym typeface="Arial"/>
              </a:rPr>
              <a:t>REFERENCIAS</a:t>
            </a:r>
            <a:endParaRPr lang="es-AR" sz="4400" b="1">
              <a:latin typeface="Arial"/>
              <a:ea typeface="Arial"/>
              <a:cs typeface="Arial"/>
              <a:sym typeface="Arial"/>
            </a:endParaRPr>
          </a:p>
        </p:txBody>
      </p:sp>
      <p:sp>
        <p:nvSpPr>
          <p:cNvPr id="28" name="Google Shape;61;p1"/>
          <p:cNvSpPr txBox="1">
            <a:spLocks/>
          </p:cNvSpPr>
          <p:nvPr/>
        </p:nvSpPr>
        <p:spPr>
          <a:xfrm>
            <a:off x="34854572" y="22463028"/>
            <a:ext cx="14935200" cy="6035838"/>
          </a:xfrm>
          <a:prstGeom prst="rect">
            <a:avLst/>
          </a:prstGeom>
          <a:noFill/>
          <a:ln>
            <a:noFill/>
          </a:ln>
        </p:spPr>
        <p:txBody>
          <a:bodyPr spcFirstLastPara="1" wrap="square" lIns="365750" tIns="182875" rIns="91425" bIns="45700" anchor="t" anchorCtr="0">
            <a:normAutofit fontScale="92500" lnSpcReduction="10000"/>
          </a:bodyPr>
          <a:lstStyle>
            <a:defPPr marR="0" lvl="0" algn="l" rtl="0">
              <a:lnSpc>
                <a:spcPct val="100000"/>
              </a:lnSpc>
              <a:spcBef>
                <a:spcPts val="0"/>
              </a:spcBef>
              <a:spcAft>
                <a:spcPts val="0"/>
              </a:spcAft>
            </a:defPPr>
            <a:lvl1pPr marL="457200" marR="0" lvl="0" indent="-436054" algn="l" rtl="0">
              <a:lnSpc>
                <a:spcPct val="100000"/>
              </a:lnSpc>
              <a:spcBef>
                <a:spcPts val="1400"/>
              </a:spcBef>
              <a:spcAft>
                <a:spcPts val="0"/>
              </a:spcAft>
              <a:buClr>
                <a:schemeClr val="accent2"/>
              </a:buClr>
              <a:buSzPts val="3267"/>
              <a:buFont typeface="Arial"/>
              <a:buChar char="•"/>
              <a:defRPr sz="3266" b="0" i="0" u="none" strike="noStrike" cap="none">
                <a:solidFill>
                  <a:schemeClr val="dk1"/>
                </a:solidFill>
                <a:latin typeface="Calibri"/>
                <a:ea typeface="Calibri"/>
                <a:cs typeface="Calibri"/>
                <a:sym typeface="Calibri"/>
              </a:defRPr>
            </a:lvl1pPr>
            <a:lvl2pPr marL="914400" marR="0" lvl="1" indent="-342900" algn="l" rtl="0">
              <a:lnSpc>
                <a:spcPct val="100000"/>
              </a:lnSpc>
              <a:spcBef>
                <a:spcPts val="1400"/>
              </a:spcBef>
              <a:spcAft>
                <a:spcPts val="0"/>
              </a:spcAft>
              <a:buClr>
                <a:schemeClr val="accent2"/>
              </a:buClr>
              <a:buSzPts val="1800"/>
              <a:buFont typeface="Arial"/>
              <a:buChar char="•"/>
              <a:defRPr sz="2800" b="0" i="0" u="none" strike="noStrike" cap="none">
                <a:solidFill>
                  <a:schemeClr val="dk1"/>
                </a:solidFill>
                <a:latin typeface="Calibri"/>
                <a:ea typeface="Calibri"/>
                <a:cs typeface="Calibri"/>
                <a:sym typeface="Calibri"/>
              </a:defRPr>
            </a:lvl2pPr>
            <a:lvl3pPr marL="1371600" marR="0" lvl="2" indent="-342900" algn="l" rtl="0">
              <a:lnSpc>
                <a:spcPct val="100000"/>
              </a:lnSpc>
              <a:spcBef>
                <a:spcPts val="1400"/>
              </a:spcBef>
              <a:spcAft>
                <a:spcPts val="0"/>
              </a:spcAft>
              <a:buClr>
                <a:schemeClr val="accent2"/>
              </a:buClr>
              <a:buSzPts val="1800"/>
              <a:buFont typeface="Arial"/>
              <a:buChar char="•"/>
              <a:defRPr sz="2800" b="0" i="0" u="none" strike="noStrike" cap="none">
                <a:solidFill>
                  <a:schemeClr val="dk1"/>
                </a:solidFill>
                <a:latin typeface="Calibri"/>
                <a:ea typeface="Calibri"/>
                <a:cs typeface="Calibri"/>
                <a:sym typeface="Calibri"/>
              </a:defRPr>
            </a:lvl3pPr>
            <a:lvl4pPr marL="1828800" marR="0" lvl="3" indent="-342900" algn="l" rtl="0">
              <a:lnSpc>
                <a:spcPct val="100000"/>
              </a:lnSpc>
              <a:spcBef>
                <a:spcPts val="1400"/>
              </a:spcBef>
              <a:spcAft>
                <a:spcPts val="0"/>
              </a:spcAft>
              <a:buClr>
                <a:schemeClr val="accent2"/>
              </a:buClr>
              <a:buSzPts val="1800"/>
              <a:buFont typeface="Arial"/>
              <a:buChar char="•"/>
              <a:defRPr sz="2800" b="0" i="0" u="none" strike="noStrike" cap="none">
                <a:solidFill>
                  <a:schemeClr val="dk1"/>
                </a:solidFill>
                <a:latin typeface="Calibri"/>
                <a:ea typeface="Calibri"/>
                <a:cs typeface="Calibri"/>
                <a:sym typeface="Calibri"/>
              </a:defRPr>
            </a:lvl4pPr>
            <a:lvl5pPr marL="2286000" marR="0" lvl="4"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5pPr>
            <a:lvl6pPr marL="2743200" marR="0" lvl="5"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6pPr>
            <a:lvl7pPr marL="3200400" marR="0" lvl="6"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7pPr>
            <a:lvl8pPr marL="3657600" marR="0" lvl="7"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8pPr>
            <a:lvl9pPr marL="4114800" marR="0" lvl="8"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9pPr>
          </a:lstStyle>
          <a:p>
            <a:pPr marL="533415" indent="-330215">
              <a:spcBef>
                <a:spcPts val="0"/>
              </a:spcBef>
              <a:buSzPts val="3200"/>
              <a:buNone/>
            </a:pPr>
            <a:r>
              <a:rPr lang="es-AR" sz="3200" dirty="0" err="1">
                <a:latin typeface="Arial"/>
                <a:ea typeface="Arial"/>
                <a:cs typeface="Arial"/>
                <a:sym typeface="Arial"/>
              </a:rPr>
              <a:t>Ambrosini</a:t>
            </a:r>
            <a:r>
              <a:rPr lang="es-AR" sz="3200" dirty="0">
                <a:latin typeface="Arial"/>
                <a:ea typeface="Arial"/>
                <a:cs typeface="Arial"/>
                <a:sym typeface="Arial"/>
              </a:rPr>
              <a:t>, A., </a:t>
            </a:r>
            <a:r>
              <a:rPr lang="es-AR" sz="3200" dirty="0" err="1">
                <a:latin typeface="Arial"/>
                <a:ea typeface="Arial"/>
                <a:cs typeface="Arial"/>
                <a:sym typeface="Arial"/>
              </a:rPr>
              <a:t>Bottini</a:t>
            </a:r>
            <a:r>
              <a:rPr lang="es-AR" sz="3200" dirty="0">
                <a:latin typeface="Arial"/>
                <a:ea typeface="Arial"/>
                <a:cs typeface="Arial"/>
                <a:sym typeface="Arial"/>
              </a:rPr>
              <a:t>, F., Robledo, V., </a:t>
            </a:r>
            <a:r>
              <a:rPr lang="es-AR" sz="3200" dirty="0" err="1">
                <a:latin typeface="Arial"/>
                <a:ea typeface="Arial"/>
                <a:cs typeface="Arial"/>
                <a:sym typeface="Arial"/>
              </a:rPr>
              <a:t>Lavezzari</a:t>
            </a:r>
            <a:r>
              <a:rPr lang="es-AR" sz="3200" dirty="0">
                <a:latin typeface="Arial"/>
                <a:ea typeface="Arial"/>
                <a:cs typeface="Arial"/>
                <a:sym typeface="Arial"/>
              </a:rPr>
              <a:t>, F., y </a:t>
            </a:r>
            <a:r>
              <a:rPr lang="es-AR" sz="3200" dirty="0" err="1">
                <a:latin typeface="Arial"/>
                <a:ea typeface="Arial"/>
                <a:cs typeface="Arial"/>
                <a:sym typeface="Arial"/>
              </a:rPr>
              <a:t>Lencina</a:t>
            </a:r>
            <a:r>
              <a:rPr lang="es-AR" sz="3200" dirty="0">
                <a:latin typeface="Arial"/>
                <a:ea typeface="Arial"/>
                <a:cs typeface="Arial"/>
                <a:sym typeface="Arial"/>
              </a:rPr>
              <a:t>, A., </a:t>
            </a:r>
            <a:r>
              <a:rPr lang="es-AR" sz="3200" dirty="0" smtClean="0">
                <a:latin typeface="Arial"/>
                <a:ea typeface="Arial"/>
                <a:cs typeface="Arial"/>
                <a:sym typeface="Arial"/>
              </a:rPr>
              <a:t>(2023). Estudio </a:t>
            </a:r>
            <a:r>
              <a:rPr lang="es-AR" sz="3200" dirty="0">
                <a:latin typeface="Arial"/>
                <a:ea typeface="Arial"/>
                <a:cs typeface="Arial"/>
                <a:sym typeface="Arial"/>
              </a:rPr>
              <a:t>del impacto de </a:t>
            </a:r>
            <a:r>
              <a:rPr lang="es-AR" sz="3200" dirty="0" err="1">
                <a:latin typeface="Arial"/>
                <a:ea typeface="Arial"/>
                <a:cs typeface="Arial"/>
                <a:sym typeface="Arial"/>
              </a:rPr>
              <a:t>ChatGPT</a:t>
            </a:r>
            <a:r>
              <a:rPr lang="es-AR" sz="3200" dirty="0">
                <a:latin typeface="Arial"/>
                <a:ea typeface="Arial"/>
                <a:cs typeface="Arial"/>
                <a:sym typeface="Arial"/>
              </a:rPr>
              <a:t> en la enseñanza de materias introductorias a </a:t>
            </a:r>
            <a:r>
              <a:rPr lang="es-AR" sz="3200" dirty="0" smtClean="0">
                <a:latin typeface="Arial"/>
                <a:ea typeface="Arial"/>
                <a:cs typeface="Arial"/>
                <a:sym typeface="Arial"/>
              </a:rPr>
              <a:t>la programación</a:t>
            </a:r>
            <a:r>
              <a:rPr lang="es-AR" sz="3200" dirty="0">
                <a:latin typeface="Arial"/>
                <a:ea typeface="Arial"/>
                <a:cs typeface="Arial"/>
                <a:sym typeface="Arial"/>
              </a:rPr>
              <a:t>. 21st LACCEI International </a:t>
            </a:r>
            <a:r>
              <a:rPr lang="es-AR" sz="3200" dirty="0" smtClean="0">
                <a:latin typeface="Arial"/>
                <a:ea typeface="Arial"/>
                <a:cs typeface="Arial"/>
                <a:sym typeface="Arial"/>
              </a:rPr>
              <a:t>Multi-</a:t>
            </a:r>
            <a:r>
              <a:rPr lang="es-AR" sz="3200" dirty="0" err="1" smtClean="0">
                <a:latin typeface="Arial"/>
                <a:ea typeface="Arial"/>
                <a:cs typeface="Arial"/>
                <a:sym typeface="Arial"/>
              </a:rPr>
              <a:t>Conference</a:t>
            </a:r>
            <a:r>
              <a:rPr lang="es-AR" sz="3200" dirty="0" smtClean="0">
                <a:latin typeface="Arial"/>
                <a:ea typeface="Arial"/>
                <a:cs typeface="Arial"/>
                <a:sym typeface="Arial"/>
              </a:rPr>
              <a:t> </a:t>
            </a:r>
            <a:r>
              <a:rPr lang="es-AR" sz="3200" dirty="0" err="1" smtClean="0">
                <a:latin typeface="Arial"/>
                <a:ea typeface="Arial"/>
                <a:cs typeface="Arial"/>
                <a:sym typeface="Arial"/>
              </a:rPr>
              <a:t>for</a:t>
            </a:r>
            <a:r>
              <a:rPr lang="es-AR" sz="3200" dirty="0" smtClean="0">
                <a:latin typeface="Arial"/>
                <a:ea typeface="Arial"/>
                <a:cs typeface="Arial"/>
                <a:sym typeface="Arial"/>
              </a:rPr>
              <a:t> </a:t>
            </a:r>
            <a:r>
              <a:rPr lang="es-AR" sz="3200" dirty="0" err="1" smtClean="0">
                <a:latin typeface="Arial"/>
                <a:ea typeface="Arial"/>
                <a:cs typeface="Arial"/>
                <a:sym typeface="Arial"/>
              </a:rPr>
              <a:t>Engineering</a:t>
            </a:r>
            <a:r>
              <a:rPr lang="es-AR" sz="3200" dirty="0" smtClean="0">
                <a:latin typeface="Arial"/>
                <a:ea typeface="Arial"/>
                <a:cs typeface="Arial"/>
                <a:sym typeface="Arial"/>
              </a:rPr>
              <a:t>, </a:t>
            </a:r>
            <a:r>
              <a:rPr lang="es-AR" sz="3200" dirty="0" err="1" smtClean="0">
                <a:latin typeface="Arial"/>
                <a:ea typeface="Arial"/>
                <a:cs typeface="Arial"/>
                <a:sym typeface="Arial"/>
              </a:rPr>
              <a:t>Education</a:t>
            </a:r>
            <a:r>
              <a:rPr lang="es-AR" sz="3200" dirty="0">
                <a:latin typeface="Arial"/>
                <a:ea typeface="Arial"/>
                <a:cs typeface="Arial"/>
                <a:sym typeface="Arial"/>
              </a:rPr>
              <a:t>, and </a:t>
            </a:r>
            <a:r>
              <a:rPr lang="es-AR" sz="3200" dirty="0" err="1">
                <a:latin typeface="Arial"/>
                <a:ea typeface="Arial"/>
                <a:cs typeface="Arial"/>
                <a:sym typeface="Arial"/>
              </a:rPr>
              <a:t>Technology</a:t>
            </a:r>
            <a:endParaRPr lang="es-AR" sz="3200" dirty="0">
              <a:latin typeface="Arial"/>
              <a:ea typeface="Arial"/>
              <a:cs typeface="Arial"/>
              <a:sym typeface="Arial"/>
            </a:endParaRPr>
          </a:p>
          <a:p>
            <a:pPr marL="533415" indent="-330215">
              <a:spcBef>
                <a:spcPts val="0"/>
              </a:spcBef>
              <a:buSzPts val="3200"/>
              <a:buNone/>
            </a:pPr>
            <a:r>
              <a:rPr lang="es-AR" sz="3200" dirty="0" smtClean="0">
                <a:latin typeface="Arial"/>
                <a:ea typeface="Arial"/>
                <a:cs typeface="Arial"/>
                <a:sym typeface="Arial"/>
              </a:rPr>
              <a:t>Juca-Maldonado</a:t>
            </a:r>
            <a:r>
              <a:rPr lang="es-AR" sz="3200" dirty="0">
                <a:latin typeface="Arial"/>
                <a:ea typeface="Arial"/>
                <a:cs typeface="Arial"/>
                <a:sym typeface="Arial"/>
              </a:rPr>
              <a:t>, F. (2023). El impacto de la inteligencia artificial en los trabajos </a:t>
            </a:r>
            <a:r>
              <a:rPr lang="es-AR" sz="3200" dirty="0" smtClean="0">
                <a:latin typeface="Arial"/>
                <a:ea typeface="Arial"/>
                <a:cs typeface="Arial"/>
                <a:sym typeface="Arial"/>
              </a:rPr>
              <a:t>académicos y </a:t>
            </a:r>
            <a:r>
              <a:rPr lang="es-AR" sz="3200" dirty="0">
                <a:latin typeface="Arial"/>
                <a:ea typeface="Arial"/>
                <a:cs typeface="Arial"/>
                <a:sym typeface="Arial"/>
              </a:rPr>
              <a:t>de investigación. Revista Metropolitana de Ciencias Aplicadas, 6(S1), 289-296</a:t>
            </a:r>
            <a:r>
              <a:rPr lang="es-AR" sz="3200" dirty="0" smtClean="0">
                <a:latin typeface="Arial"/>
                <a:ea typeface="Arial"/>
                <a:cs typeface="Arial"/>
                <a:sym typeface="Arial"/>
              </a:rPr>
              <a:t>.</a:t>
            </a:r>
          </a:p>
          <a:p>
            <a:pPr marL="533415" indent="-330215">
              <a:spcBef>
                <a:spcPts val="0"/>
              </a:spcBef>
              <a:buSzPts val="3200"/>
              <a:buNone/>
            </a:pPr>
            <a:r>
              <a:rPr lang="es-AR" sz="3200" dirty="0">
                <a:latin typeface="Arial"/>
                <a:ea typeface="Arial"/>
                <a:cs typeface="Arial"/>
                <a:sym typeface="Arial"/>
              </a:rPr>
              <a:t>Ojeda, A. Solano-</a:t>
            </a:r>
            <a:r>
              <a:rPr lang="es-AR" sz="3200" dirty="0" err="1">
                <a:latin typeface="Arial"/>
                <a:ea typeface="Arial"/>
                <a:cs typeface="Arial"/>
                <a:sym typeface="Arial"/>
              </a:rPr>
              <a:t>Barliz</a:t>
            </a:r>
            <a:r>
              <a:rPr lang="es-AR" sz="3200" dirty="0">
                <a:latin typeface="Arial"/>
                <a:ea typeface="Arial"/>
                <a:cs typeface="Arial"/>
                <a:sym typeface="Arial"/>
              </a:rPr>
              <a:t>, A. Ortega </a:t>
            </a:r>
            <a:r>
              <a:rPr lang="es-AR" sz="3200" dirty="0" smtClean="0">
                <a:latin typeface="Arial"/>
                <a:ea typeface="Arial"/>
                <a:cs typeface="Arial"/>
                <a:sym typeface="Arial"/>
              </a:rPr>
              <a:t>Álvarez, </a:t>
            </a:r>
            <a:r>
              <a:rPr lang="es-AR" sz="3200" dirty="0">
                <a:latin typeface="Arial"/>
                <a:ea typeface="Arial"/>
                <a:cs typeface="Arial"/>
                <a:sym typeface="Arial"/>
              </a:rPr>
              <a:t>D. Cárcamo, E. (2023). Análisis </a:t>
            </a:r>
            <a:r>
              <a:rPr lang="es-AR" sz="3200" dirty="0" smtClean="0">
                <a:latin typeface="Arial"/>
                <a:ea typeface="Arial"/>
                <a:cs typeface="Arial"/>
                <a:sym typeface="Arial"/>
              </a:rPr>
              <a:t>del impacto </a:t>
            </a:r>
            <a:r>
              <a:rPr lang="es-AR" sz="3200" dirty="0">
                <a:latin typeface="Arial"/>
                <a:ea typeface="Arial"/>
                <a:cs typeface="Arial"/>
                <a:sym typeface="Arial"/>
              </a:rPr>
              <a:t>de </a:t>
            </a:r>
            <a:r>
              <a:rPr lang="es-AR" sz="3200" dirty="0" smtClean="0">
                <a:latin typeface="Arial"/>
                <a:ea typeface="Arial"/>
                <a:cs typeface="Arial"/>
                <a:sym typeface="Arial"/>
              </a:rPr>
              <a:t>la inteligencia </a:t>
            </a:r>
            <a:r>
              <a:rPr lang="es-AR" sz="3200" dirty="0">
                <a:latin typeface="Arial"/>
                <a:ea typeface="Arial"/>
                <a:cs typeface="Arial"/>
                <a:sym typeface="Arial"/>
              </a:rPr>
              <a:t>artificial </a:t>
            </a:r>
            <a:r>
              <a:rPr lang="es-AR" sz="3200" dirty="0" err="1">
                <a:latin typeface="Arial"/>
                <a:ea typeface="Arial"/>
                <a:cs typeface="Arial"/>
                <a:sym typeface="Arial"/>
              </a:rPr>
              <a:t>ChatGPT</a:t>
            </a:r>
            <a:r>
              <a:rPr lang="es-AR" sz="3200" dirty="0">
                <a:latin typeface="Arial"/>
                <a:ea typeface="Arial"/>
                <a:cs typeface="Arial"/>
                <a:sym typeface="Arial"/>
              </a:rPr>
              <a:t> en los procesos de enseñanza y aprendizaje en </a:t>
            </a:r>
            <a:r>
              <a:rPr lang="es-AR" sz="3200" dirty="0" smtClean="0">
                <a:latin typeface="Arial"/>
                <a:ea typeface="Arial"/>
                <a:cs typeface="Arial"/>
                <a:sym typeface="Arial"/>
              </a:rPr>
              <a:t>la educación </a:t>
            </a:r>
            <a:r>
              <a:rPr lang="es-AR" sz="3200" dirty="0">
                <a:latin typeface="Arial"/>
                <a:ea typeface="Arial"/>
                <a:cs typeface="Arial"/>
                <a:sym typeface="Arial"/>
              </a:rPr>
              <a:t>universitaria. Formación Universitaria. Vol. 16(6), 61-70 (2023). </a:t>
            </a:r>
            <a:endParaRPr lang="es-AR" sz="3200" dirty="0" smtClean="0">
              <a:latin typeface="Arial"/>
              <a:ea typeface="Arial"/>
              <a:cs typeface="Arial"/>
              <a:sym typeface="Arial"/>
            </a:endParaRPr>
          </a:p>
          <a:p>
            <a:pPr marL="533415" indent="-330215">
              <a:spcBef>
                <a:spcPts val="0"/>
              </a:spcBef>
              <a:buSzPts val="3200"/>
              <a:buNone/>
            </a:pPr>
            <a:r>
              <a:rPr lang="es-AR" sz="3200" dirty="0">
                <a:latin typeface="Arial"/>
                <a:ea typeface="Arial"/>
                <a:cs typeface="Arial"/>
                <a:sym typeface="Arial"/>
              </a:rPr>
              <a:t>Sánchez Mendiola, M., &amp; Carbajal </a:t>
            </a:r>
            <a:r>
              <a:rPr lang="es-AR" sz="3200" dirty="0" err="1">
                <a:latin typeface="Arial"/>
                <a:ea typeface="Arial"/>
                <a:cs typeface="Arial"/>
                <a:sym typeface="Arial"/>
              </a:rPr>
              <a:t>Degante</a:t>
            </a:r>
            <a:r>
              <a:rPr lang="es-AR" sz="3200" dirty="0">
                <a:latin typeface="Arial"/>
                <a:ea typeface="Arial"/>
                <a:cs typeface="Arial"/>
                <a:sym typeface="Arial"/>
              </a:rPr>
              <a:t>, E. (2023). La inteligencia artificial generativa y </a:t>
            </a:r>
            <a:r>
              <a:rPr lang="es-AR" sz="3200" dirty="0" smtClean="0">
                <a:latin typeface="Arial"/>
                <a:ea typeface="Arial"/>
                <a:cs typeface="Arial"/>
                <a:sym typeface="Arial"/>
              </a:rPr>
              <a:t>la educación </a:t>
            </a:r>
            <a:r>
              <a:rPr lang="es-AR" sz="3200" dirty="0">
                <a:latin typeface="Arial"/>
                <a:ea typeface="Arial"/>
                <a:cs typeface="Arial"/>
                <a:sym typeface="Arial"/>
              </a:rPr>
              <a:t>universitaria: ¿Salió el genio de la lámpara?. Perfiles </a:t>
            </a:r>
            <a:r>
              <a:rPr lang="es-AR" sz="3200" dirty="0" smtClean="0">
                <a:latin typeface="Arial"/>
                <a:ea typeface="Arial"/>
                <a:cs typeface="Arial"/>
                <a:sym typeface="Arial"/>
              </a:rPr>
              <a:t>Educativos, 45(Especial</a:t>
            </a:r>
            <a:r>
              <a:rPr lang="es-AR" sz="3200" dirty="0">
                <a:latin typeface="Arial"/>
                <a:ea typeface="Arial"/>
                <a:cs typeface="Arial"/>
                <a:sym typeface="Arial"/>
              </a:rPr>
              <a:t>), 70–86.</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óster de medicina">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415</TotalTime>
  <Words>575</Words>
  <Application>Microsoft Office PowerPoint</Application>
  <PresentationFormat>Personalizado</PresentationFormat>
  <Paragraphs>27</Paragraphs>
  <Slides>1</Slides>
  <Notes>1</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vt:i4>
      </vt:variant>
    </vt:vector>
  </HeadingPairs>
  <TitlesOfParts>
    <vt:vector size="5" baseType="lpstr">
      <vt:lpstr>Arial</vt:lpstr>
      <vt:lpstr>Calibri</vt:lpstr>
      <vt:lpstr>Cambria</vt:lpstr>
      <vt:lpstr>Póster de medicina</vt:lpstr>
      <vt:lpstr>EJE 10</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EJE 1</dc:title>
  <dc:creator>Summer</dc:creator>
  <cp:lastModifiedBy>alumno</cp:lastModifiedBy>
  <cp:revision>27</cp:revision>
  <dcterms:created xsi:type="dcterms:W3CDTF">2013-04-05T20:27:31Z</dcterms:created>
  <dcterms:modified xsi:type="dcterms:W3CDTF">2025-07-22T17:02:23Z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0x0101007C1D5F340F01F94FA2FD29A5E6DC872E</vt:lpwstr>
  </property>
</Properties>
</file>