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29"/>
    <p:restoredTop sz="94717"/>
  </p:normalViewPr>
  <p:slideViewPr>
    <p:cSldViewPr snapToGrid="0">
      <p:cViewPr>
        <p:scale>
          <a:sx n="65" d="100"/>
          <a:sy n="65" d="100"/>
        </p:scale>
        <p:origin x="-14032" y="-8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microsoft.com/office/2007/relationships/hdphoto" Target="../media/hdphoto2.wdp"/><Relationship Id="rId18" Type="http://schemas.microsoft.com/office/2007/relationships/hdphoto" Target="../media/hdphoto4.wdp"/><Relationship Id="rId3" Type="http://schemas.openxmlformats.org/officeDocument/2006/relationships/image" Target="../media/image1.png"/><Relationship Id="rId21" Type="http://schemas.openxmlformats.org/officeDocument/2006/relationships/image" Target="../media/image10.png"/><Relationship Id="rId7" Type="http://schemas.openxmlformats.org/officeDocument/2006/relationships/hyperlink" Target="https://riuma.uma.es/xmlui/handle/10630/7821" TargetMode="External"/><Relationship Id="rId12" Type="http://schemas.openxmlformats.org/officeDocument/2006/relationships/image" Target="../media/image5.png"/><Relationship Id="rId1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.png"/><Relationship Id="rId20" Type="http://schemas.microsoft.com/office/2007/relationships/hdphoto" Target="../media/hdphoto5.wdp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ent.org.ar/institucional/publicaciones/educacion-distancia-educacion-lineacontinuidad-comienzo" TargetMode="External"/><Relationship Id="rId11" Type="http://schemas.microsoft.com/office/2007/relationships/hdphoto" Target="../media/hdphoto1.wdp"/><Relationship Id="rId5" Type="http://schemas.openxmlformats.org/officeDocument/2006/relationships/hyperlink" Target="http://www.educoas.org/portal/laeducacion2010" TargetMode="External"/><Relationship Id="rId15" Type="http://schemas.microsoft.com/office/2007/relationships/hdphoto" Target="../media/hdphoto3.wdp"/><Relationship Id="rId23" Type="http://schemas.microsoft.com/office/2007/relationships/hdphoto" Target="../media/hdphoto6.wdp"/><Relationship Id="rId10" Type="http://schemas.openxmlformats.org/officeDocument/2006/relationships/image" Target="../media/image4.png"/><Relationship Id="rId19" Type="http://schemas.openxmlformats.org/officeDocument/2006/relationships/image" Target="../media/image9.png"/><Relationship Id="rId4" Type="http://schemas.openxmlformats.org/officeDocument/2006/relationships/hyperlink" Target="http://dx.doi.org/10.5944/ried.21.2.20666" TargetMode="External"/><Relationship Id="rId9" Type="http://schemas.openxmlformats.org/officeDocument/2006/relationships/image" Target="../media/image3.jpeg"/><Relationship Id="rId14" Type="http://schemas.openxmlformats.org/officeDocument/2006/relationships/image" Target="../media/image6.png"/><Relationship Id="rId2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217131"/>
            <a:ext cx="14935200" cy="4844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457200" marR="0" lvl="0" indent="0" algn="just" rtl="0">
              <a:lnSpc>
                <a:spcPct val="16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s-419" sz="4000" dirty="0">
                <a:latin typeface="+mn-lt"/>
                <a:ea typeface="Aptos"/>
                <a:cs typeface="Times New Roman" panose="02020603050405020304" pitchFamily="18" charset="0"/>
              </a:rPr>
              <a:t>C</a:t>
            </a:r>
            <a:r>
              <a:rPr lang="es-419" sz="4000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ompartir la experiencia y reflexionar sobre una propuesta de rediseñar una estrategia pedagógica con modalidad de </a:t>
            </a:r>
            <a:r>
              <a:rPr lang="es-419" sz="4000" b="1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taller formativo </a:t>
            </a:r>
            <a:r>
              <a:rPr lang="es-419" sz="4000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con un enfoque de aprendizaje activo, colaborativo y bimodal.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86840" y="1059342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INTRODUCCIÓN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333500" y="11448310"/>
            <a:ext cx="14935200" cy="11903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0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419" sz="4000" dirty="0">
                <a:latin typeface="+mn-lt"/>
                <a:ea typeface="Aptos"/>
                <a:cs typeface="Times New Roman" panose="02020603050405020304" pitchFamily="18" charset="0"/>
              </a:rPr>
              <a:t>Como respuesta al sostenido crecimiento de la matrícula estudiantil, los docentes de la asignatura </a:t>
            </a:r>
            <a:r>
              <a:rPr lang="es-419" sz="4000" b="1" dirty="0">
                <a:latin typeface="+mn-lt"/>
                <a:ea typeface="Aptos"/>
                <a:cs typeface="Times New Roman" panose="02020603050405020304" pitchFamily="18" charset="0"/>
              </a:rPr>
              <a:t>Química Industrial </a:t>
            </a:r>
            <a:r>
              <a:rPr lang="es-419" sz="4000" dirty="0">
                <a:latin typeface="+mn-lt"/>
                <a:ea typeface="Aptos"/>
                <a:cs typeface="Times New Roman" panose="02020603050405020304" pitchFamily="18" charset="0"/>
              </a:rPr>
              <a:t>de la carrera de </a:t>
            </a:r>
            <a:r>
              <a:rPr lang="es-419" sz="4000" b="1" dirty="0">
                <a:latin typeface="+mn-lt"/>
                <a:ea typeface="Aptos"/>
                <a:cs typeface="Times New Roman" panose="02020603050405020304" pitchFamily="18" charset="0"/>
              </a:rPr>
              <a:t>Ingeniería Industrial (Facultad de Ciencias Agrarias, UNNE)</a:t>
            </a:r>
            <a:r>
              <a:rPr lang="es-419" sz="4000" dirty="0">
                <a:latin typeface="+mn-lt"/>
                <a:ea typeface="Aptos"/>
                <a:cs typeface="Times New Roman" panose="02020603050405020304" pitchFamily="18" charset="0"/>
              </a:rPr>
              <a:t>, rediseñamos una estrategia pedagógica que derivó de la elaboración de un trabajo escrito colaborativo de investigación a la modalidad de taller formativo. La propuesta tuvo un enfoque de aprendizaje activo, colaborativo y bimodal, en sintonía con los desafíos contemporáneos que imponen las Tecnologías de la Información y la Comunicación (TIC) en el ámbito educativo.</a:t>
            </a:r>
            <a:endParaRPr sz="40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082260" y="6291024"/>
            <a:ext cx="14935200" cy="186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Autofit/>
          </a:bodyPr>
          <a:lstStyle/>
          <a:p>
            <a:pPr marL="533415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419" sz="4000" b="1" dirty="0">
                <a:latin typeface="+mn-lt"/>
                <a:ea typeface="Aptos"/>
                <a:cs typeface="Times New Roman" panose="02020603050405020304" pitchFamily="18" charset="0"/>
              </a:rPr>
              <a:t>TALLERES FORMATIVOS BIMODALES</a:t>
            </a:r>
          </a:p>
          <a:p>
            <a:pPr marL="533415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419" sz="4000" b="1" dirty="0">
                <a:latin typeface="+mn-lt"/>
                <a:ea typeface="Aptos"/>
                <a:cs typeface="Times New Roman" panose="02020603050405020304" pitchFamily="18" charset="0"/>
              </a:rPr>
              <a:t>            PRESENCIAL                                 VIRTUAL</a:t>
            </a:r>
            <a:endParaRPr lang="es-419" sz="4000" dirty="0">
              <a:latin typeface="+mn-lt"/>
              <a:ea typeface="Aptos"/>
              <a:cs typeface="Times New Roman" panose="02020603050405020304" pitchFamily="18" charset="0"/>
            </a:endParaRPr>
          </a:p>
          <a:p>
            <a:pPr marL="533415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lang="es-419" sz="4000" dirty="0">
              <a:effectLst/>
              <a:latin typeface="+mn-lt"/>
              <a:ea typeface="Aptos"/>
              <a:cs typeface="Times New Roman" panose="02020603050405020304" pitchFamily="18" charset="0"/>
            </a:endParaRPr>
          </a:p>
          <a:p>
            <a:pPr marL="533415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lang="es-419" sz="4000" dirty="0">
              <a:latin typeface="+mn-lt"/>
              <a:ea typeface="Aptos"/>
              <a:cs typeface="Times New Roman" panose="02020603050405020304" pitchFamily="18" charset="0"/>
            </a:endParaRPr>
          </a:p>
          <a:p>
            <a:pPr marL="533415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lang="es-419" sz="4000" dirty="0">
              <a:effectLst/>
              <a:latin typeface="+mn-lt"/>
              <a:ea typeface="Aptos"/>
              <a:cs typeface="Times New Roman" panose="02020603050405020304" pitchFamily="18" charset="0"/>
            </a:endParaRPr>
          </a:p>
          <a:p>
            <a:pPr marL="533415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lang="es-419" sz="4000" dirty="0">
              <a:effectLst/>
              <a:latin typeface="+mn-lt"/>
              <a:ea typeface="Aptos"/>
              <a:cs typeface="Times New Roman" panose="02020603050405020304" pitchFamily="18" charset="0"/>
            </a:endParaRPr>
          </a:p>
          <a:p>
            <a:pPr marL="533415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lang="es-419" sz="4000" dirty="0">
              <a:latin typeface="+mn-lt"/>
              <a:ea typeface="Aptos"/>
              <a:cs typeface="Times New Roman" panose="02020603050405020304" pitchFamily="18" charset="0"/>
            </a:endParaRPr>
          </a:p>
          <a:p>
            <a:pPr marL="533415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lang="es-419" sz="4000" dirty="0">
              <a:effectLst/>
              <a:latin typeface="+mn-lt"/>
              <a:ea typeface="Aptos"/>
              <a:cs typeface="Times New Roman" panose="02020603050405020304" pitchFamily="18" charset="0"/>
            </a:endParaRP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4884360" y="5400704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884360" y="6233915"/>
            <a:ext cx="14935200" cy="7632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indent="0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419" sz="4000" kern="100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Los resultados de esta propuesta evidenciaron un progreso sostenido en el desarrollo de competencias comunicativas, la apropiación del conocimiento, la motivación de los estudiantes y el uso significativo de entornos virtuales. La experiencia permitió poner en valor el trabajo en equipo, el pensamiento crítico y la integración de TIC como medios para enriquecer los procesos de enseñanza y aprendizaje en un escenario bimodal.</a:t>
            </a:r>
            <a:endParaRPr lang="en-US" sz="4000" kern="100" dirty="0">
              <a:effectLst/>
              <a:latin typeface="+mn-lt"/>
              <a:ea typeface="Aptos"/>
              <a:cs typeface="Times New Roman" panose="02020603050405020304" pitchFamily="18" charset="0"/>
            </a:endParaRPr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84360" y="2346792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4540062"/>
            <a:ext cx="14935200" cy="405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Autofit/>
          </a:bodyPr>
          <a:lstStyle/>
          <a:p>
            <a:r>
              <a:rPr lang="es-ES" sz="1200" dirty="0">
                <a:latin typeface="+mn-lt"/>
              </a:rPr>
              <a:t>Peyrano, F.; Capuano, V.P.; Delgado Ortiz, M.E.; Cardozo, M.C. (2022) “Propuesta colaborativa para la enseñanza de la química en Ingeniería Industrial-UNNE”. 6° Congreso Argentino de Ingeniería y 12° Congreso Argentino de Enseñanza de Ingeniería, Chaco – Corrientes.</a:t>
            </a:r>
          </a:p>
          <a:p>
            <a:r>
              <a:rPr lang="es-MX" sz="1200" dirty="0" err="1">
                <a:latin typeface="+mn-lt"/>
              </a:rPr>
              <a:t>Area</a:t>
            </a:r>
            <a:r>
              <a:rPr lang="es-MX" sz="1200" dirty="0">
                <a:latin typeface="+mn-lt"/>
              </a:rPr>
              <a:t> Moreira, M.; San Nicolas Santos, M. B.; Sanabria Mesa, A. L. (2018). </a:t>
            </a:r>
            <a:r>
              <a:rPr lang="es-MX" sz="1200" i="1" dirty="0">
                <a:latin typeface="+mn-lt"/>
              </a:rPr>
              <a:t>Las aulas virtuales en la docencia de una universidad presencial: la visión del alumnado</a:t>
            </a:r>
            <a:r>
              <a:rPr lang="es-MX" sz="1200" dirty="0">
                <a:latin typeface="+mn-lt"/>
              </a:rPr>
              <a:t> RIED. Revista Iberoamericana de Educación a Distancia 21(2), pp. 179-198. DOI: </a:t>
            </a:r>
            <a:r>
              <a:rPr lang="es-MX" sz="1200" dirty="0">
                <a:latin typeface="+mn-lt"/>
                <a:hlinkClick r:id="rId4"/>
              </a:rPr>
              <a:t>http://dx.doi.org/10.5944/ried.21.2.20666</a:t>
            </a:r>
            <a:r>
              <a:rPr lang="es-MX" sz="1200" dirty="0">
                <a:latin typeface="+mn-lt"/>
              </a:rPr>
              <a:t> </a:t>
            </a:r>
            <a:endParaRPr lang="es-AR" sz="1200" dirty="0">
              <a:latin typeface="+mn-lt"/>
            </a:endParaRPr>
          </a:p>
          <a:p>
            <a:r>
              <a:rPr lang="es-MX" sz="1200" dirty="0">
                <a:latin typeface="+mn-lt"/>
              </a:rPr>
              <a:t>Barberá E., Badia A. (2004).”Educar con aulas virtuales. Orientaciones para la innovación enel proceso de enseñanza y aprendizaje”. Madrid. España. Editorial A. Machado Libros. </a:t>
            </a:r>
            <a:endParaRPr lang="es-AR" sz="1200" dirty="0">
              <a:latin typeface="+mn-lt"/>
            </a:endParaRPr>
          </a:p>
          <a:p>
            <a:r>
              <a:rPr lang="es-AR" sz="1200" dirty="0">
                <a:latin typeface="+mn-lt"/>
              </a:rPr>
              <a:t>Barberá, E; Badia, G. (2005). El uso educativo de las aulas virtuales emergentes en la educación superior. Revista de Universidad y Sociedad del Conocimiento. 2 (2).</a:t>
            </a:r>
          </a:p>
          <a:p>
            <a:r>
              <a:rPr lang="es-AR" sz="1200" dirty="0">
                <a:latin typeface="+mn-lt"/>
              </a:rPr>
              <a:t>Florio, M.P . (2011). El tutor hoy en los entornos virtuales de enseñanza y de aprendizaje en el nivel superior: hacia una búsqueda transparente- En: Portal Educativo de las Américas – Departamento de Desarrollo Humano, Educación y Cultura © OEA‐OAS ISSN 0013‐1059. Recuperado de </a:t>
            </a:r>
            <a:r>
              <a:rPr lang="x-none" sz="1200" dirty="0">
                <a:latin typeface="+mn-lt"/>
                <a:hlinkClick r:id="rId5"/>
              </a:rPr>
              <a:t>http://www.educoas.org/portal/laeducacion2010</a:t>
            </a:r>
            <a:endParaRPr lang="es-AR" sz="1200" dirty="0">
              <a:latin typeface="+mn-lt"/>
            </a:endParaRPr>
          </a:p>
          <a:p>
            <a:r>
              <a:rPr lang="es-AR" sz="1200" dirty="0">
                <a:latin typeface="+mn-lt"/>
              </a:rPr>
              <a:t>González, A. y Martín, M. (2020). Módulo 1 Introducción a la educación mediada por </a:t>
            </a:r>
            <a:r>
              <a:rPr lang="es-AR" sz="1200" dirty="0" err="1">
                <a:latin typeface="+mn-lt"/>
              </a:rPr>
              <a:t>tecnologias</a:t>
            </a:r>
            <a:r>
              <a:rPr lang="es-AR" sz="1200" dirty="0">
                <a:latin typeface="+mn-lt"/>
              </a:rPr>
              <a:t>. Seminario: Educación a Distancia y Tecnologías Digitales en la Enseñanza Universitaria. Especialización en Docencia Universitaria. Universidad Nacional de la Plata. Recuperado de </a:t>
            </a:r>
            <a:r>
              <a:rPr lang="es-AR" sz="1200" u="sng" dirty="0">
                <a:latin typeface="+mn-lt"/>
                <a:hlinkClick r:id="rId6"/>
              </a:rPr>
              <a:t>http://www.pent.org.ar/institucional/publicaciones/educacion-distancia-educacion-lineacontinuidad-comienzo</a:t>
            </a:r>
            <a:endParaRPr lang="es-AR" sz="1200" dirty="0">
              <a:latin typeface="+mn-lt"/>
            </a:endParaRPr>
          </a:p>
          <a:p>
            <a:r>
              <a:rPr lang="es-AR" sz="1200" dirty="0">
                <a:latin typeface="+mn-lt"/>
              </a:rPr>
              <a:t>Sánchez Rodríguez, José; Ruiz Palmero, J.; Sánchez Vega, E. (2014). Las clases invertidas: beneficios y estrategias para su puesta en práctica en la educación superior. Repositorio Institucional Universidad de Málaga. Didáctica y organización escolar (DOE)-Contribuciones a congresos científicos. Recuperado de  </a:t>
            </a:r>
            <a:r>
              <a:rPr lang="x-none" sz="1200" dirty="0">
                <a:latin typeface="+mn-lt"/>
                <a:hlinkClick r:id="rId7"/>
              </a:rPr>
              <a:t>https://riuma.uma.es/xmlui/handle/10630/7821</a:t>
            </a:r>
            <a:r>
              <a:rPr lang="es-AR" sz="1200" dirty="0">
                <a:latin typeface="+mn-lt"/>
              </a:rPr>
              <a:t> </a:t>
            </a:r>
          </a:p>
          <a:p>
            <a:r>
              <a:rPr lang="es-AR" sz="1200" dirty="0">
                <a:latin typeface="+mn-lt"/>
              </a:rPr>
              <a:t>Silva Quiroz, J. (2010). El rol del tutor en los entornos virtuales de aprendizaje </a:t>
            </a:r>
            <a:r>
              <a:rPr lang="es-AR" sz="1200" i="1" dirty="0">
                <a:latin typeface="+mn-lt"/>
              </a:rPr>
              <a:t>Innovación Educativa,</a:t>
            </a:r>
            <a:r>
              <a:rPr lang="es-AR" sz="1200" dirty="0">
                <a:latin typeface="+mn-lt"/>
              </a:rPr>
              <a:t> 10(52), pp. 13-23. Distrito Federal, México. Instituto Politécnico Nacional</a:t>
            </a: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PERTENENCIA  </a:t>
            </a:r>
            <a:r>
              <a:rPr lang="es-AR" dirty="0"/>
              <a:t>      Facultad de Ciencia Agrarias</a:t>
            </a:r>
            <a:endParaRPr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8064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tx1"/>
                </a:solidFill>
              </a:rPr>
              <a:t>AUTORES   </a:t>
            </a:r>
            <a:r>
              <a:rPr lang="es-AR" b="1" dirty="0">
                <a:solidFill>
                  <a:schemeClr val="bg1"/>
                </a:solidFill>
              </a:rPr>
              <a:t>    Felicitas Peyrano</a:t>
            </a:r>
            <a:r>
              <a:rPr lang="es-AR" dirty="0">
                <a:solidFill>
                  <a:schemeClr val="bg1"/>
                </a:solidFill>
              </a:rPr>
              <a:t>, felicitaspey@gmail.com/  Clara I.A. Alegre, alegreclara89@gmail.com/ Marina C. Cardozo, marinacardozo2212@yahoo.com.ar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200"/>
              <a:buFont typeface="Arial"/>
              <a:buNone/>
            </a:pPr>
            <a:r>
              <a:rPr lang="es-ES" sz="7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REDISEÑANDO LA ENSEÑANZA EN QUÍMICA INDUSTRIAL: EL TALLER COMO ESTRATEGIA BIMODAL DE APRENDIZAJE ACTIVO Y COLABORATIVO</a:t>
            </a:r>
            <a:endParaRPr lang="es-AR" sz="7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51EE8F-06B1-47CA-8C73-120DE2BB3FC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3265" t="10990" r="-36" b="25105"/>
          <a:stretch/>
        </p:blipFill>
        <p:spPr>
          <a:xfrm>
            <a:off x="4000232" y="21119577"/>
            <a:ext cx="12246216" cy="5681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41E78F9-6CEE-4A13-9A12-A5256E4CE8A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4000" t="10470" r="572" b="23000"/>
          <a:stretch/>
        </p:blipFill>
        <p:spPr>
          <a:xfrm>
            <a:off x="1386840" y="22493709"/>
            <a:ext cx="6064395" cy="5637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CC9970DB-E49F-4818-918D-7C991DAE18CD}"/>
              </a:ext>
            </a:extLst>
          </p:cNvPr>
          <p:cNvSpPr txBox="1"/>
          <p:nvPr/>
        </p:nvSpPr>
        <p:spPr>
          <a:xfrm>
            <a:off x="19338181" y="8225781"/>
            <a:ext cx="5946043" cy="12003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s-419" sz="3600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Trabajo Práctico de Laboratorio</a:t>
            </a:r>
            <a:endParaRPr lang="en-US" sz="3600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EE375675-55D1-41E1-A581-D6F7CF4EA702}"/>
              </a:ext>
            </a:extLst>
          </p:cNvPr>
          <p:cNvSpPr txBox="1"/>
          <p:nvPr/>
        </p:nvSpPr>
        <p:spPr>
          <a:xfrm>
            <a:off x="26892077" y="8220344"/>
            <a:ext cx="5531036" cy="12003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s-419" sz="3600" dirty="0">
                <a:latin typeface="+mn-lt"/>
                <a:ea typeface="Aptos"/>
                <a:cs typeface="Times New Roman" panose="02020603050405020304" pitchFamily="18" charset="0"/>
              </a:rPr>
              <a:t>Grupos de 5-6 integrantes (Wiki-Moodle)</a:t>
            </a:r>
            <a:endParaRPr lang="en-US" sz="3600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2F86A981-B577-45CD-ABD4-D2FA31FAEE82}"/>
              </a:ext>
            </a:extLst>
          </p:cNvPr>
          <p:cNvSpPr txBox="1"/>
          <p:nvPr/>
        </p:nvSpPr>
        <p:spPr>
          <a:xfrm>
            <a:off x="19338181" y="12238383"/>
            <a:ext cx="5946043" cy="12003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s-419" sz="3600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Exposiciones orales</a:t>
            </a:r>
          </a:p>
          <a:p>
            <a:pPr algn="ctr"/>
            <a:r>
              <a:rPr lang="es-419" sz="3600" dirty="0">
                <a:latin typeface="+mn-lt"/>
                <a:cs typeface="Times New Roman" panose="02020603050405020304" pitchFamily="18" charset="0"/>
              </a:rPr>
              <a:t>(10 min con apoyo visual)</a:t>
            </a:r>
            <a:endParaRPr lang="en-US" sz="3600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051558CA-9EC1-40D1-A547-F1F7633E03F4}"/>
              </a:ext>
            </a:extLst>
          </p:cNvPr>
          <p:cNvSpPr txBox="1"/>
          <p:nvPr/>
        </p:nvSpPr>
        <p:spPr>
          <a:xfrm>
            <a:off x="22185550" y="9613005"/>
            <a:ext cx="8244832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71500" indent="-571500">
              <a:buFont typeface="Apple Color Emoji" pitchFamily="2" charset="0"/>
              <a:buChar char="✏️"/>
            </a:pPr>
            <a:r>
              <a:rPr lang="es-419" sz="3600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Analizar los ensayos realizados</a:t>
            </a:r>
          </a:p>
          <a:p>
            <a:pPr marL="571500" indent="-571500">
              <a:buFont typeface="Apple Color Emoji" pitchFamily="2" charset="0"/>
              <a:buChar char="✏️"/>
            </a:pPr>
            <a:r>
              <a:rPr lang="es-419" sz="3600" dirty="0">
                <a:latin typeface="+mn-lt"/>
                <a:ea typeface="Aptos"/>
                <a:cs typeface="Times New Roman" panose="02020603050405020304" pitchFamily="18" charset="0"/>
              </a:rPr>
              <a:t>Discutir los resultados obtenidos</a:t>
            </a:r>
          </a:p>
          <a:p>
            <a:pPr marL="571500" indent="-571500">
              <a:buFont typeface="Apple Color Emoji" pitchFamily="2" charset="0"/>
              <a:buChar char="✏️"/>
            </a:pPr>
            <a:r>
              <a:rPr lang="es-419" sz="3600" dirty="0">
                <a:effectLst/>
                <a:latin typeface="+mn-lt"/>
                <a:ea typeface="Aptos"/>
                <a:cs typeface="Times New Roman" panose="02020603050405020304" pitchFamily="18" charset="0"/>
              </a:rPr>
              <a:t>Organizar la información</a:t>
            </a:r>
          </a:p>
          <a:p>
            <a:pPr marL="571500" indent="-571500">
              <a:buFont typeface="Apple Color Emoji" pitchFamily="2" charset="0"/>
              <a:buChar char="✏️"/>
            </a:pPr>
            <a:r>
              <a:rPr lang="es-419" sz="3600" dirty="0">
                <a:latin typeface="+mn-lt"/>
                <a:ea typeface="Aptos"/>
                <a:cs typeface="Times New Roman" panose="02020603050405020304" pitchFamily="18" charset="0"/>
              </a:rPr>
              <a:t>Elaborar presentación PowerPoint 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FD89302-F61E-4DCB-B149-67FCF7B8B439}"/>
              </a:ext>
            </a:extLst>
          </p:cNvPr>
          <p:cNvSpPr txBox="1"/>
          <p:nvPr/>
        </p:nvSpPr>
        <p:spPr>
          <a:xfrm>
            <a:off x="26835942" y="13594447"/>
            <a:ext cx="5520739" cy="175432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571500" indent="-571500" algn="ctr">
              <a:buFont typeface="Wingdings" panose="05000000000000000000" pitchFamily="2" charset="2"/>
              <a:buChar char="ü"/>
            </a:pPr>
            <a:r>
              <a:rPr lang="es-419" sz="3600" dirty="0"/>
              <a:t>COEVALUACIÓN</a:t>
            </a:r>
          </a:p>
          <a:p>
            <a:pPr marL="571500" indent="-571500" algn="ctr">
              <a:buFont typeface="Wingdings" panose="05000000000000000000" pitchFamily="2" charset="2"/>
              <a:buChar char="ü"/>
            </a:pPr>
            <a:r>
              <a:rPr lang="es-419" sz="3600" dirty="0"/>
              <a:t>AUTOEVALUACIÓN</a:t>
            </a:r>
          </a:p>
          <a:p>
            <a:pPr algn="ctr"/>
            <a:r>
              <a:rPr lang="es-419" sz="3600" dirty="0"/>
              <a:t>(Formulario Google)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E965D37E-26C6-4A14-BC71-180416E5FB04}"/>
              </a:ext>
            </a:extLst>
          </p:cNvPr>
          <p:cNvSpPr txBox="1"/>
          <p:nvPr/>
        </p:nvSpPr>
        <p:spPr>
          <a:xfrm>
            <a:off x="19338181" y="14042119"/>
            <a:ext cx="5946043" cy="12003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571500" indent="-571500" algn="ctr">
              <a:buFont typeface="Wingdings" panose="05000000000000000000" pitchFamily="2" charset="2"/>
              <a:buChar char="ü"/>
            </a:pPr>
            <a:r>
              <a:rPr lang="es-419" sz="3600" dirty="0"/>
              <a:t>DEVOLUCIÓN ORAL POR LOS DOCENTES</a:t>
            </a:r>
            <a:endParaRPr lang="en-US" sz="3600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CCDB3642-8934-4771-B81B-81DB131357F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74165" y="15435068"/>
            <a:ext cx="8244832" cy="41497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262B42F-3960-46E6-AB4A-0BF86AA488B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722722" y="16852034"/>
            <a:ext cx="6765557" cy="93560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316FF27-539B-4664-A476-75470363A3C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62232" y="20904807"/>
            <a:ext cx="3999255" cy="72598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73C5602C-71A8-4B94-BEC7-4C334AD3D32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629816" y="19162157"/>
            <a:ext cx="9206009" cy="49442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514C25CB-3C44-4319-A89B-7DCEEE0A178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501451" y="22953942"/>
            <a:ext cx="6516009" cy="52490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D832042-7008-4975-ABFC-3629EEA26C8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854276" y="13730331"/>
            <a:ext cx="11441122" cy="46774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6" name="Picture 2" descr="Gráfico de respuestas de formularios. Título de la pregunta: EVALUACIÓN GRUPAL - Orden y equidad de contenidos. Número de respuestas: 58 respuestas.">
            <a:extLst>
              <a:ext uri="{FF2B5EF4-FFF2-40B4-BE49-F238E27FC236}">
                <a16:creationId xmlns:a16="http://schemas.microsoft.com/office/drawing/2014/main" id="{FBF32B7F-7A16-4654-BDB6-B4C2D3E61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7773" y="25540724"/>
            <a:ext cx="5311490" cy="25216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D9883B0-8EE0-4E28-B28F-9FB501675812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53116" y="18224805"/>
            <a:ext cx="10563391" cy="51011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0" name="CuadroTexto 39">
            <a:extLst>
              <a:ext uri="{FF2B5EF4-FFF2-40B4-BE49-F238E27FC236}">
                <a16:creationId xmlns:a16="http://schemas.microsoft.com/office/drawing/2014/main" id="{0241DE5A-601C-46AA-8F9B-6A5838459E45}"/>
              </a:ext>
            </a:extLst>
          </p:cNvPr>
          <p:cNvSpPr txBox="1"/>
          <p:nvPr/>
        </p:nvSpPr>
        <p:spPr>
          <a:xfrm>
            <a:off x="26835942" y="12238383"/>
            <a:ext cx="5531036" cy="12003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s-419" sz="3600" dirty="0">
                <a:ea typeface="Aptos"/>
                <a:cs typeface="Times New Roman" panose="02020603050405020304" pitchFamily="18" charset="0"/>
              </a:rPr>
              <a:t>C</a:t>
            </a:r>
            <a:r>
              <a:rPr lang="es-419" sz="3600" dirty="0">
                <a:latin typeface="+mn-lt"/>
                <a:ea typeface="Aptos"/>
                <a:cs typeface="Times New Roman" panose="02020603050405020304" pitchFamily="18" charset="0"/>
              </a:rPr>
              <a:t>ompartir en </a:t>
            </a:r>
            <a:r>
              <a:rPr lang="es-419" sz="3600" dirty="0" err="1">
                <a:latin typeface="+mn-lt"/>
                <a:ea typeface="Aptos"/>
                <a:cs typeface="Times New Roman" panose="02020603050405020304" pitchFamily="18" charset="0"/>
              </a:rPr>
              <a:t>Padlet</a:t>
            </a:r>
            <a:r>
              <a:rPr lang="es-419" sz="3600" dirty="0">
                <a:latin typeface="+mn-lt"/>
                <a:ea typeface="Aptos"/>
                <a:cs typeface="Times New Roman" panose="02020603050405020304" pitchFamily="18" charset="0"/>
              </a:rPr>
              <a:t> y Tarea-Moodle</a:t>
            </a:r>
            <a:endParaRPr lang="es-419" sz="3600" dirty="0">
              <a:effectLst/>
              <a:latin typeface="+mn-lt"/>
              <a:ea typeface="Aptos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</TotalTime>
  <Words>739</Words>
  <Application>Microsoft Office PowerPoint</Application>
  <PresentationFormat>Personalizado</PresentationFormat>
  <Paragraphs>40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Apple Color Emoji</vt:lpstr>
      <vt:lpstr>Arial</vt:lpstr>
      <vt:lpstr>Calibri</vt:lpstr>
      <vt:lpstr>Cambria</vt:lpstr>
      <vt:lpstr>Wingdings</vt:lpstr>
      <vt:lpstr>Póster de medicina</vt:lpstr>
      <vt:lpstr>EJE 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Felicitas Peyrano</cp:lastModifiedBy>
  <cp:revision>32</cp:revision>
  <dcterms:created xsi:type="dcterms:W3CDTF">2013-04-05T20:27:31Z</dcterms:created>
  <dcterms:modified xsi:type="dcterms:W3CDTF">2025-07-22T15:50:52Z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