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89CA2B-FF30-4EEA-B7EC-FBC4787A2EBA}" v="12" dt="2025-07-20T02:03:41.6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9" d="100"/>
          <a:sy n="19" d="100"/>
        </p:scale>
        <p:origin x="86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1" Type="http://schemas.microsoft.com/office/2016/11/relationships/changesInfo" Target="changesInfos/changesInfo1.xml"/><Relationship Id="rId10" Type="http://schemas.openxmlformats.org/officeDocument/2006/relationships/tableStyles" Target="tableStyles.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da Evangelina Fernandez" userId="717751e2-5bf0-40cc-b645-373d59858577" providerId="ADAL" clId="{5B89CA2B-FF30-4EEA-B7EC-FBC4787A2EBA}"/>
    <pc:docChg chg="undo custSel modSld">
      <pc:chgData name="Aida Evangelina Fernandez" userId="717751e2-5bf0-40cc-b645-373d59858577" providerId="ADAL" clId="{5B89CA2B-FF30-4EEA-B7EC-FBC4787A2EBA}" dt="2025-07-20T02:03:41.692" v="486"/>
      <pc:docMkLst>
        <pc:docMk/>
      </pc:docMkLst>
      <pc:sldChg chg="addSp delSp modSp mod">
        <pc:chgData name="Aida Evangelina Fernandez" userId="717751e2-5bf0-40cc-b645-373d59858577" providerId="ADAL" clId="{5B89CA2B-FF30-4EEA-B7EC-FBC4787A2EBA}" dt="2025-07-20T02:03:41.692" v="486"/>
        <pc:sldMkLst>
          <pc:docMk/>
          <pc:sldMk cId="0" sldId="256"/>
        </pc:sldMkLst>
        <pc:spChg chg="add">
          <ac:chgData name="Aida Evangelina Fernandez" userId="717751e2-5bf0-40cc-b645-373d59858577" providerId="ADAL" clId="{5B89CA2B-FF30-4EEA-B7EC-FBC4787A2EBA}" dt="2025-07-20T01:41:22.579" v="0"/>
          <ac:spMkLst>
            <pc:docMk/>
            <pc:sldMk cId="0" sldId="256"/>
            <ac:spMk id="2" creationId="{40D41169-934E-D9A4-E94F-AA86DC1F5AAA}"/>
          </ac:spMkLst>
        </pc:spChg>
        <pc:spChg chg="add">
          <ac:chgData name="Aida Evangelina Fernandez" userId="717751e2-5bf0-40cc-b645-373d59858577" providerId="ADAL" clId="{5B89CA2B-FF30-4EEA-B7EC-FBC4787A2EBA}" dt="2025-07-20T01:41:22.579" v="0"/>
          <ac:spMkLst>
            <pc:docMk/>
            <pc:sldMk cId="0" sldId="256"/>
            <ac:spMk id="4" creationId="{3E62EED8-0FE4-ED11-8404-E2724AE575BD}"/>
          </ac:spMkLst>
        </pc:spChg>
        <pc:spChg chg="add">
          <ac:chgData name="Aida Evangelina Fernandez" userId="717751e2-5bf0-40cc-b645-373d59858577" providerId="ADAL" clId="{5B89CA2B-FF30-4EEA-B7EC-FBC4787A2EBA}" dt="2025-07-20T01:41:22.579" v="0"/>
          <ac:spMkLst>
            <pc:docMk/>
            <pc:sldMk cId="0" sldId="256"/>
            <ac:spMk id="5" creationId="{B868BEEA-DC5A-F1E1-D245-259EE68DDF9A}"/>
          </ac:spMkLst>
        </pc:spChg>
        <pc:spChg chg="mod">
          <ac:chgData name="Aida Evangelina Fernandez" userId="717751e2-5bf0-40cc-b645-373d59858577" providerId="ADAL" clId="{5B89CA2B-FF30-4EEA-B7EC-FBC4787A2EBA}" dt="2025-07-20T01:43:37.151" v="82" actId="20577"/>
          <ac:spMkLst>
            <pc:docMk/>
            <pc:sldMk cId="0" sldId="256"/>
            <ac:spMk id="48" creationId="{00000000-0000-0000-0000-000000000000}"/>
          </ac:spMkLst>
        </pc:spChg>
        <pc:spChg chg="mod">
          <ac:chgData name="Aida Evangelina Fernandez" userId="717751e2-5bf0-40cc-b645-373d59858577" providerId="ADAL" clId="{5B89CA2B-FF30-4EEA-B7EC-FBC4787A2EBA}" dt="2025-07-20T01:48:56.443" v="205" actId="114"/>
          <ac:spMkLst>
            <pc:docMk/>
            <pc:sldMk cId="0" sldId="256"/>
            <ac:spMk id="50" creationId="{00000000-0000-0000-0000-000000000000}"/>
          </ac:spMkLst>
        </pc:spChg>
        <pc:spChg chg="mod">
          <ac:chgData name="Aida Evangelina Fernandez" userId="717751e2-5bf0-40cc-b645-373d59858577" providerId="ADAL" clId="{5B89CA2B-FF30-4EEA-B7EC-FBC4787A2EBA}" dt="2025-07-20T01:47:05.516" v="183" actId="1035"/>
          <ac:spMkLst>
            <pc:docMk/>
            <pc:sldMk cId="0" sldId="256"/>
            <ac:spMk id="51" creationId="{00000000-0000-0000-0000-000000000000}"/>
          </ac:spMkLst>
        </pc:spChg>
        <pc:spChg chg="mod">
          <ac:chgData name="Aida Evangelina Fernandez" userId="717751e2-5bf0-40cc-b645-373d59858577" providerId="ADAL" clId="{5B89CA2B-FF30-4EEA-B7EC-FBC4787A2EBA}" dt="2025-07-20T01:49:05.782" v="206" actId="114"/>
          <ac:spMkLst>
            <pc:docMk/>
            <pc:sldMk cId="0" sldId="256"/>
            <ac:spMk id="52" creationId="{00000000-0000-0000-0000-000000000000}"/>
          </ac:spMkLst>
        </pc:spChg>
        <pc:spChg chg="mod">
          <ac:chgData name="Aida Evangelina Fernandez" userId="717751e2-5bf0-40cc-b645-373d59858577" providerId="ADAL" clId="{5B89CA2B-FF30-4EEA-B7EC-FBC4787A2EBA}" dt="2025-07-20T01:53:04.261" v="237" actId="33524"/>
          <ac:spMkLst>
            <pc:docMk/>
            <pc:sldMk cId="0" sldId="256"/>
            <ac:spMk id="54" creationId="{00000000-0000-0000-0000-000000000000}"/>
          </ac:spMkLst>
        </pc:spChg>
        <pc:spChg chg="del mod">
          <ac:chgData name="Aida Evangelina Fernandez" userId="717751e2-5bf0-40cc-b645-373d59858577" providerId="ADAL" clId="{5B89CA2B-FF30-4EEA-B7EC-FBC4787A2EBA}" dt="2025-07-20T01:58:08.043" v="299" actId="478"/>
          <ac:spMkLst>
            <pc:docMk/>
            <pc:sldMk cId="0" sldId="256"/>
            <ac:spMk id="55" creationId="{00000000-0000-0000-0000-000000000000}"/>
          </ac:spMkLst>
        </pc:spChg>
        <pc:spChg chg="del">
          <ac:chgData name="Aida Evangelina Fernandez" userId="717751e2-5bf0-40cc-b645-373d59858577" providerId="ADAL" clId="{5B89CA2B-FF30-4EEA-B7EC-FBC4787A2EBA}" dt="2025-07-20T01:49:56.558" v="207" actId="478"/>
          <ac:spMkLst>
            <pc:docMk/>
            <pc:sldMk cId="0" sldId="256"/>
            <ac:spMk id="56" creationId="{00000000-0000-0000-0000-000000000000}"/>
          </ac:spMkLst>
        </pc:spChg>
        <pc:spChg chg="mod">
          <ac:chgData name="Aida Evangelina Fernandez" userId="717751e2-5bf0-40cc-b645-373d59858577" providerId="ADAL" clId="{5B89CA2B-FF30-4EEA-B7EC-FBC4787A2EBA}" dt="2025-07-20T02:00:04.556" v="341" actId="114"/>
          <ac:spMkLst>
            <pc:docMk/>
            <pc:sldMk cId="0" sldId="256"/>
            <ac:spMk id="58" creationId="{00000000-0000-0000-0000-000000000000}"/>
          </ac:spMkLst>
        </pc:spChg>
        <pc:spChg chg="del">
          <ac:chgData name="Aida Evangelina Fernandez" userId="717751e2-5bf0-40cc-b645-373d59858577" providerId="ADAL" clId="{5B89CA2B-FF30-4EEA-B7EC-FBC4787A2EBA}" dt="2025-07-20T01:54:27.533" v="238" actId="478"/>
          <ac:spMkLst>
            <pc:docMk/>
            <pc:sldMk cId="0" sldId="256"/>
            <ac:spMk id="59" creationId="{00000000-0000-0000-0000-000000000000}"/>
          </ac:spMkLst>
        </pc:spChg>
        <pc:spChg chg="mod">
          <ac:chgData name="Aida Evangelina Fernandez" userId="717751e2-5bf0-40cc-b645-373d59858577" providerId="ADAL" clId="{5B89CA2B-FF30-4EEA-B7EC-FBC4787A2EBA}" dt="2025-07-20T01:58:57.343" v="328" actId="1036"/>
          <ac:spMkLst>
            <pc:docMk/>
            <pc:sldMk cId="0" sldId="256"/>
            <ac:spMk id="60" creationId="{00000000-0000-0000-0000-000000000000}"/>
          </ac:spMkLst>
        </pc:spChg>
        <pc:spChg chg="mod">
          <ac:chgData name="Aida Evangelina Fernandez" userId="717751e2-5bf0-40cc-b645-373d59858577" providerId="ADAL" clId="{5B89CA2B-FF30-4EEA-B7EC-FBC4787A2EBA}" dt="2025-07-20T01:58:53.098" v="318" actId="1076"/>
          <ac:spMkLst>
            <pc:docMk/>
            <pc:sldMk cId="0" sldId="256"/>
            <ac:spMk id="61" creationId="{00000000-0000-0000-0000-000000000000}"/>
          </ac:spMkLst>
        </pc:spChg>
        <pc:spChg chg="mod">
          <ac:chgData name="Aida Evangelina Fernandez" userId="717751e2-5bf0-40cc-b645-373d59858577" providerId="ADAL" clId="{5B89CA2B-FF30-4EEA-B7EC-FBC4787A2EBA}" dt="2025-07-20T01:44:52.127" v="110"/>
          <ac:spMkLst>
            <pc:docMk/>
            <pc:sldMk cId="0" sldId="256"/>
            <ac:spMk id="63" creationId="{00000000-0000-0000-0000-000000000000}"/>
          </ac:spMkLst>
        </pc:spChg>
        <pc:spChg chg="mod">
          <ac:chgData name="Aida Evangelina Fernandez" userId="717751e2-5bf0-40cc-b645-373d59858577" providerId="ADAL" clId="{5B89CA2B-FF30-4EEA-B7EC-FBC4787A2EBA}" dt="2025-07-20T02:03:41.692" v="486"/>
          <ac:spMkLst>
            <pc:docMk/>
            <pc:sldMk cId="0" sldId="256"/>
            <ac:spMk id="65" creationId="{00000000-0000-0000-0000-000000000000}"/>
          </ac:spMkLst>
        </pc:spChg>
        <pc:spChg chg="mod">
          <ac:chgData name="Aida Evangelina Fernandez" userId="717751e2-5bf0-40cc-b645-373d59858577" providerId="ADAL" clId="{5B89CA2B-FF30-4EEA-B7EC-FBC4787A2EBA}" dt="2025-07-20T02:00:19.936" v="342" actId="114"/>
          <ac:spMkLst>
            <pc:docMk/>
            <pc:sldMk cId="0" sldId="256"/>
            <ac:spMk id="66" creationId="{00000000-0000-0000-0000-000000000000}"/>
          </ac:spMkLst>
        </pc:spChg>
        <pc:picChg chg="add mod">
          <ac:chgData name="Aida Evangelina Fernandez" userId="717751e2-5bf0-40cc-b645-373d59858577" providerId="ADAL" clId="{5B89CA2B-FF30-4EEA-B7EC-FBC4787A2EBA}" dt="2025-07-20T01:58:10.579" v="300" actId="1076"/>
          <ac:picMkLst>
            <pc:docMk/>
            <pc:sldMk cId="0" sldId="256"/>
            <ac:picMk id="7" creationId="{AB9968DB-CACF-A280-7F0B-3B330DDD36F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doi.org/10.1016/j.compedu.2019.103641" TargetMode="External"/><Relationship Id="rId4" Type="http://schemas.openxmlformats.org/officeDocument/2006/relationships/hyperlink" Target="https://orcid.org/0000-0003-2515-639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3</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816641" y="6478387"/>
            <a:ext cx="15452059" cy="9154113"/>
          </a:xfrm>
          <a:prstGeom prst="rect">
            <a:avLst/>
          </a:prstGeom>
          <a:noFill/>
          <a:ln>
            <a:noFill/>
          </a:ln>
        </p:spPr>
        <p:txBody>
          <a:bodyPr spcFirstLastPara="1" wrap="square" lIns="365750" tIns="182875" rIns="91425" bIns="45700" anchor="t" anchorCtr="0">
            <a:normAutofit fontScale="32500" lnSpcReduction="20000"/>
          </a:bodyPr>
          <a:lstStyle/>
          <a:p>
            <a:pPr marL="21146" lvl="0" indent="0" algn="just">
              <a:lnSpc>
                <a:spcPct val="120000"/>
              </a:lnSpc>
              <a:buNone/>
            </a:pPr>
            <a:r>
              <a:rPr lang="es-ES" sz="12300" dirty="0">
                <a:sym typeface="Arial"/>
              </a:rPr>
              <a:t>Los objetivos del presente trabajo son: </a:t>
            </a:r>
          </a:p>
          <a:p>
            <a:pPr algn="just">
              <a:lnSpc>
                <a:spcPct val="120000"/>
              </a:lnSpc>
            </a:pPr>
            <a:r>
              <a:rPr lang="es-ES" sz="12300" dirty="0">
                <a:sym typeface="Arial"/>
              </a:rPr>
              <a:t>Analizar el impacto del uso de </a:t>
            </a:r>
            <a:r>
              <a:rPr lang="es-ES" sz="12300" i="1" dirty="0">
                <a:sym typeface="Arial"/>
              </a:rPr>
              <a:t>podcasts</a:t>
            </a:r>
            <a:r>
              <a:rPr lang="es-ES" sz="12300" dirty="0">
                <a:sym typeface="Arial"/>
              </a:rPr>
              <a:t> como herramienta educativa sobre el </a:t>
            </a:r>
            <a:r>
              <a:rPr lang="es-ES" sz="12300" i="1" dirty="0" err="1">
                <a:sym typeface="Arial"/>
              </a:rPr>
              <a:t>engagement</a:t>
            </a:r>
            <a:r>
              <a:rPr lang="es-ES" sz="12300" dirty="0">
                <a:sym typeface="Arial"/>
              </a:rPr>
              <a:t> y el proceso de enseñanza-aprendizaje en estudiantes de carreras de Ciencias Económicas.</a:t>
            </a:r>
          </a:p>
          <a:p>
            <a:pPr algn="just">
              <a:lnSpc>
                <a:spcPct val="120000"/>
              </a:lnSpc>
            </a:pPr>
            <a:r>
              <a:rPr lang="es-ES" sz="12300" dirty="0">
                <a:sym typeface="Arial"/>
              </a:rPr>
              <a:t>Explorar las percepciones de estudiantes y docentes acerca del uso del podcast como recurso didáctico en la enseñanza universitaria.</a:t>
            </a:r>
          </a:p>
          <a:p>
            <a:pPr algn="just">
              <a:lnSpc>
                <a:spcPct val="120000"/>
              </a:lnSpc>
            </a:pPr>
            <a:r>
              <a:rPr lang="es-ES" sz="12300" dirty="0">
                <a:sym typeface="Arial"/>
              </a:rPr>
              <a:t>Medir el </a:t>
            </a:r>
            <a:r>
              <a:rPr lang="es-ES" sz="12300" i="1" dirty="0" err="1">
                <a:sym typeface="Arial"/>
              </a:rPr>
              <a:t>engagement</a:t>
            </a:r>
            <a:r>
              <a:rPr lang="es-ES" sz="12300" i="1" dirty="0">
                <a:sym typeface="Arial"/>
              </a:rPr>
              <a:t> </a:t>
            </a:r>
            <a:r>
              <a:rPr lang="es-ES" sz="12300" i="1" dirty="0" err="1">
                <a:sym typeface="Arial"/>
              </a:rPr>
              <a:t>rate</a:t>
            </a:r>
            <a:r>
              <a:rPr lang="es-ES" sz="12300" i="1" dirty="0">
                <a:sym typeface="Arial"/>
              </a:rPr>
              <a:t> </a:t>
            </a:r>
            <a:r>
              <a:rPr lang="es-ES" sz="12300" dirty="0">
                <a:sym typeface="Arial"/>
              </a:rPr>
              <a:t>de los estudiantes con los contenidos en formato podcast, a partir de indicadores cuantitativos como la frecuencia de reproducción, finalización de episodios e interacción asociada.</a:t>
            </a:r>
          </a:p>
          <a:p>
            <a:pPr algn="just">
              <a:lnSpc>
                <a:spcPct val="120000"/>
              </a:lnSpc>
            </a:pPr>
            <a:r>
              <a:rPr lang="es-ES" sz="12300" dirty="0">
                <a:sym typeface="Arial"/>
              </a:rPr>
              <a:t>Diseñar una propuesta metodológica de integración de podcasts en asignaturas de Ciencias Económicas, en particular en Matemática II, basada en los hallazgos empíricos del estudio.</a:t>
            </a:r>
            <a:endParaRPr sz="12300" dirty="0">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5730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416628" y="16895483"/>
            <a:ext cx="14852072" cy="11455039"/>
          </a:xfrm>
          <a:prstGeom prst="rect">
            <a:avLst/>
          </a:prstGeom>
          <a:noFill/>
          <a:ln>
            <a:noFill/>
          </a:ln>
        </p:spPr>
        <p:txBody>
          <a:bodyPr spcFirstLastPara="1" wrap="square" lIns="365750" tIns="182875" rIns="91425" bIns="45700" anchor="t" anchorCtr="0">
            <a:normAutofit fontScale="92500" lnSpcReduction="10000"/>
          </a:bodyPr>
          <a:lstStyle/>
          <a:p>
            <a:pPr marL="21146" indent="0">
              <a:buNone/>
            </a:pPr>
            <a:r>
              <a:rPr lang="es-ES" sz="4000" dirty="0"/>
              <a:t>En un escenario educativo atravesado por la transformación digital, el uso de recursos tecnológicos se ha vuelto fundamental para enriquecer las prácticas de enseñanza y promover una mayor implicación del estudiante en su proceso de aprendizaje. Entre estos recursos, el </a:t>
            </a:r>
            <a:r>
              <a:rPr lang="es-ES" sz="4000" i="1" dirty="0"/>
              <a:t>podcast</a:t>
            </a:r>
            <a:r>
              <a:rPr lang="es-ES" sz="4000" dirty="0"/>
              <a:t> emerge como una herramienta innovadora que facilita el aprendizaje autónomo, flexible y asincrónico, especialmente en la educación superior.</a:t>
            </a:r>
          </a:p>
          <a:p>
            <a:pPr marL="21146" indent="0">
              <a:buNone/>
            </a:pPr>
            <a:r>
              <a:rPr lang="es-ES" sz="4000" dirty="0"/>
              <a:t>Las carreras de ciencias económicas, por su combinación de teoría abstracta y aplicación práctica, se benefician particularmente del formato podcast, ya que permite revisar conceptos complejos fuera del aula, repasar contenidos a demanda y mantenerse actualizados. La literatura reciente destaca su potencial pedagógico para mejorar la comprensión, motivar a los estudiantes y fomentar la retención del conocimiento (Benítez Jerez et al., 2023; Álvarez Bohórquez, 2023; Mulero-Henríquez et al., 2023).</a:t>
            </a:r>
          </a:p>
          <a:p>
            <a:pPr marL="21146" indent="0">
              <a:buNone/>
            </a:pPr>
            <a:r>
              <a:rPr lang="es-ES" sz="4000" dirty="0"/>
              <a:t>Sin embargo, a pesar de sus ventajas, el uso sistemático del podcast en el ámbito universitario sigue siendo limitado, con experiencias aisladas y una predominancia de estudios centrados en percepciones cualitativas. Esta investigación busca reducir esa brecha al proponer un abordaje integral que combine el análisis cualitativo de la experiencia estudiantil con la medición cuantitativa del </a:t>
            </a:r>
            <a:r>
              <a:rPr lang="es-ES" sz="4000" i="1" dirty="0" err="1"/>
              <a:t>engagement</a:t>
            </a:r>
            <a:r>
              <a:rPr lang="es-ES" sz="4000" i="1" dirty="0"/>
              <a:t> </a:t>
            </a:r>
            <a:r>
              <a:rPr lang="es-ES" sz="4000" i="1" dirty="0" err="1"/>
              <a:t>rate</a:t>
            </a:r>
            <a:r>
              <a:rPr lang="es-ES" sz="4000" dirty="0"/>
              <a:t>, contribuyendo así a consolidar el podcast como estrategia educativa efectiva</a:t>
            </a:r>
          </a:p>
          <a:p>
            <a:pPr marL="533415" lvl="0" indent="-330215" algn="l" rtl="0">
              <a:lnSpc>
                <a:spcPct val="100000"/>
              </a:lnSpc>
              <a:spcBef>
                <a:spcPts val="0"/>
              </a:spcBef>
              <a:spcAft>
                <a:spcPts val="0"/>
              </a:spcAft>
              <a:buSzPts val="3200"/>
              <a:buNone/>
            </a:pPr>
            <a:endParaRPr sz="38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7"/>
            <a:ext cx="14935200" cy="14583293"/>
          </a:xfrm>
          <a:prstGeom prst="rect">
            <a:avLst/>
          </a:prstGeom>
          <a:noFill/>
          <a:ln>
            <a:noFill/>
          </a:ln>
        </p:spPr>
        <p:txBody>
          <a:bodyPr spcFirstLastPara="1" wrap="square" lIns="365750" tIns="182875" rIns="91425" bIns="45700" anchor="t" anchorCtr="0">
            <a:normAutofit/>
          </a:bodyPr>
          <a:lstStyle/>
          <a:p>
            <a:pPr marL="21146" indent="0" algn="just">
              <a:buNone/>
            </a:pPr>
            <a:r>
              <a:rPr lang="es-ES" sz="3600" dirty="0"/>
              <a:t>Este proyecto se enmarca en un enfoque metodológico mixto que contempla, por un lado, una revisión sistemática de la literatura y, por otro, un estudio de caso aplicado en la asignatura Matemática II de una carrera de ciencias económicas.</a:t>
            </a:r>
          </a:p>
          <a:p>
            <a:pPr marL="21146" indent="0" algn="just">
              <a:buNone/>
            </a:pPr>
            <a:r>
              <a:rPr lang="es-ES" sz="3600" dirty="0"/>
              <a:t>En la fase cualitativa, se indagará la percepción de estudiantes y docentes sobre el uso del </a:t>
            </a:r>
            <a:r>
              <a:rPr lang="es-ES" sz="3600" i="1" dirty="0"/>
              <a:t>podcast </a:t>
            </a:r>
            <a:r>
              <a:rPr lang="es-ES" sz="3600" dirty="0"/>
              <a:t>como recurso educativo a través de entrevistas y encuestas. Además, se analizará el contenido pedagógico de los episodios producidos, considerando su claridad, pertinencia y valor didáctico.</a:t>
            </a:r>
          </a:p>
          <a:p>
            <a:pPr marL="21146" indent="0" algn="just">
              <a:buNone/>
            </a:pPr>
            <a:r>
              <a:rPr lang="es-ES" sz="3600" dirty="0"/>
              <a:t>En la fase cuantitativa, se aplicarán instrumentos para medir el </a:t>
            </a:r>
            <a:r>
              <a:rPr lang="es-ES" sz="3600" i="1" dirty="0" err="1"/>
              <a:t>engagement</a:t>
            </a:r>
            <a:r>
              <a:rPr lang="es-ES" sz="3600" i="1" dirty="0"/>
              <a:t> </a:t>
            </a:r>
            <a:r>
              <a:rPr lang="es-ES" sz="3600" i="1" dirty="0" err="1"/>
              <a:t>rate</a:t>
            </a:r>
            <a:r>
              <a:rPr lang="es-ES" sz="3600" i="1" dirty="0"/>
              <a:t> </a:t>
            </a:r>
            <a:r>
              <a:rPr lang="es-ES" sz="3600" dirty="0"/>
              <a:t>de los estudiantes con los episodios del </a:t>
            </a:r>
            <a:r>
              <a:rPr lang="es-ES" sz="3600" i="1" dirty="0"/>
              <a:t>podcast</a:t>
            </a:r>
            <a:r>
              <a:rPr lang="es-ES" sz="3600" dirty="0"/>
              <a:t>, a partir de indicadores como:</a:t>
            </a:r>
          </a:p>
          <a:p>
            <a:pPr algn="just"/>
            <a:r>
              <a:rPr lang="es-ES" sz="3600" dirty="0"/>
              <a:t>Cantidad total de reproducciones vs. cantidad de estudiantes matriculados.</a:t>
            </a:r>
          </a:p>
          <a:p>
            <a:pPr algn="just"/>
            <a:r>
              <a:rPr lang="es-ES" sz="3600" dirty="0"/>
              <a:t>Porcentaje de finalización por episodio.</a:t>
            </a:r>
          </a:p>
          <a:p>
            <a:pPr algn="just"/>
            <a:r>
              <a:rPr lang="es-ES" sz="3600" dirty="0"/>
              <a:t>Participación en tareas vinculadas a los podcasts.</a:t>
            </a:r>
          </a:p>
          <a:p>
            <a:pPr algn="just"/>
            <a:r>
              <a:rPr lang="es-ES" sz="3600" dirty="0"/>
              <a:t>Interacciones: comentarios, reacciones o consultas derivadas del contenido.</a:t>
            </a:r>
          </a:p>
          <a:p>
            <a:pPr marL="21146" indent="0" algn="just">
              <a:buNone/>
            </a:pPr>
            <a:r>
              <a:rPr lang="es-ES" sz="3600" dirty="0"/>
              <a:t>El análisis de estos datos permitirá evaluar la efectividad del recurso en términos de motivación, comprensión conceptual y participación en el curso. Como resultado, se espera diseñar una propuesta metodológica para la integración sistemática del </a:t>
            </a:r>
            <a:r>
              <a:rPr lang="es-ES" sz="3600" i="1" dirty="0"/>
              <a:t>podcast</a:t>
            </a:r>
            <a:r>
              <a:rPr lang="es-ES" sz="3600" dirty="0"/>
              <a:t> en la enseñanza del cálculo y otras asignaturas afines.</a:t>
            </a:r>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201786" y="6741701"/>
            <a:ext cx="14935200" cy="11147714"/>
          </a:xfrm>
          <a:prstGeom prst="rect">
            <a:avLst/>
          </a:prstGeom>
          <a:noFill/>
          <a:ln>
            <a:noFill/>
          </a:ln>
        </p:spPr>
        <p:txBody>
          <a:bodyPr spcFirstLastPara="1" wrap="square" lIns="365750" tIns="182875" rIns="91425" bIns="45700" anchor="t" anchorCtr="0">
            <a:noAutofit/>
          </a:bodyPr>
          <a:lstStyle/>
          <a:p>
            <a:pPr marL="533415" lvl="0" indent="-330215" algn="just" rtl="0">
              <a:lnSpc>
                <a:spcPct val="100000"/>
              </a:lnSpc>
              <a:spcBef>
                <a:spcPts val="0"/>
              </a:spcBef>
              <a:spcAft>
                <a:spcPts val="0"/>
              </a:spcAft>
              <a:buSzPts val="3200"/>
              <a:buNone/>
            </a:pPr>
            <a:r>
              <a:rPr lang="es-ES" sz="4000" dirty="0"/>
              <a:t>    Los resultados esperados de este proyecto apuntan a demostrar que el podcast es una herramienta poderosa para mejorar el </a:t>
            </a:r>
            <a:r>
              <a:rPr lang="es-ES" sz="4000" i="1" dirty="0" err="1"/>
              <a:t>engagement</a:t>
            </a:r>
            <a:r>
              <a:rPr lang="es-ES" sz="4000" i="1" dirty="0"/>
              <a:t> </a:t>
            </a:r>
            <a:r>
              <a:rPr lang="es-ES" sz="4000" dirty="0"/>
              <a:t>educativo, particularmente en contextos de formación universitaria donde se requiere autonomía, flexibilidad y accesibilidad. Entre los aportes más relevantes se destacan: El aumento en la participación y motivación del estudiantado. La mejora en la comprensión de contenidos complejos, como los abordados en Matemática II. La elaboración de un modelo de integración pedagógica del podcast en la enseñanza universitaria.</a:t>
            </a:r>
          </a:p>
          <a:p>
            <a:pPr marL="533415" lvl="0" indent="-330215" algn="just" rtl="0">
              <a:lnSpc>
                <a:spcPct val="100000"/>
              </a:lnSpc>
              <a:spcBef>
                <a:spcPts val="0"/>
              </a:spcBef>
              <a:spcAft>
                <a:spcPts val="0"/>
              </a:spcAft>
              <a:buSzPts val="3200"/>
              <a:buNone/>
            </a:pPr>
            <a:r>
              <a:rPr lang="es-ES" sz="4000" dirty="0"/>
              <a:t>   El desarrollo y validación de indicadores cuantificables del </a:t>
            </a:r>
            <a:r>
              <a:rPr lang="es-ES" sz="4000" i="1" dirty="0" err="1"/>
              <a:t>engagement</a:t>
            </a:r>
            <a:r>
              <a:rPr lang="es-ES" sz="4000" dirty="0"/>
              <a:t>, lo que permite evaluar con mayor precisión el impacto real del recurso. </a:t>
            </a:r>
          </a:p>
          <a:p>
            <a:pPr marL="533415" lvl="0" indent="-330215" algn="just" rtl="0">
              <a:lnSpc>
                <a:spcPct val="100000"/>
              </a:lnSpc>
              <a:spcBef>
                <a:spcPts val="0"/>
              </a:spcBef>
              <a:spcAft>
                <a:spcPts val="0"/>
              </a:spcAft>
              <a:buSzPts val="3200"/>
              <a:buNone/>
            </a:pPr>
            <a:r>
              <a:rPr lang="es-ES" sz="4000" dirty="0"/>
              <a:t>   Este proyecto busca contribuir a la innovación educativa mediante la incorporación estratégica de tecnologías accesibles y centradas en el estudiante. Además, genera un marco metodológico que puede ser replicado y adaptado a otras disciplinas y contextos institucionales, ampliando el alcance y la relevancia del uso del </a:t>
            </a:r>
            <a:r>
              <a:rPr lang="es-ES" sz="4000" i="1" dirty="0"/>
              <a:t>podcast</a:t>
            </a:r>
            <a:r>
              <a:rPr lang="es-ES" sz="4000" dirty="0"/>
              <a:t> en la educación superior.</a:t>
            </a:r>
            <a:endParaRPr sz="4000" dirty="0"/>
          </a:p>
        </p:txBody>
      </p:sp>
      <p:sp>
        <p:nvSpPr>
          <p:cNvPr id="60" name="Google Shape;60;p1"/>
          <p:cNvSpPr>
            <a:spLocks noGrp="1"/>
          </p:cNvSpPr>
          <p:nvPr>
            <p:ph type="body" idx="20"/>
          </p:nvPr>
        </p:nvSpPr>
        <p:spPr>
          <a:xfrm>
            <a:off x="34884360" y="1825212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1" name="Google Shape;61;p1"/>
          <p:cNvSpPr txBox="1">
            <a:spLocks noGrp="1"/>
          </p:cNvSpPr>
          <p:nvPr>
            <p:ph type="body" idx="21"/>
          </p:nvPr>
        </p:nvSpPr>
        <p:spPr>
          <a:xfrm>
            <a:off x="34567546" y="19396056"/>
            <a:ext cx="15222226" cy="8953321"/>
          </a:xfrm>
          <a:prstGeom prst="rect">
            <a:avLst/>
          </a:prstGeom>
          <a:noFill/>
          <a:ln>
            <a:noFill/>
          </a:ln>
        </p:spPr>
        <p:txBody>
          <a:bodyPr spcFirstLastPara="1" wrap="square" lIns="365750" tIns="182875" rIns="91425" bIns="45700" anchor="t" anchorCtr="0">
            <a:normAutofit fontScale="92500" lnSpcReduction="10000"/>
          </a:bodyPr>
          <a:lstStyle/>
          <a:p>
            <a:pPr lvl="0"/>
            <a:r>
              <a:rPr lang="es-AR" dirty="0"/>
              <a:t>Álvarez Bohórquez, N. (2023). El podcast como herramienta comunicativa digital en la educación universitaria: Análisis sistemático de literatura. </a:t>
            </a:r>
          </a:p>
          <a:p>
            <a:pPr lvl="0"/>
            <a:r>
              <a:rPr lang="es-AR" dirty="0"/>
              <a:t>Benítez Jerez, J. B., Santillán Sarmiento, A. R., &amp; Beltrán Salazar, M. D. (2023). Los podcasts y su importancia en la educación superior: una revisión sistemática.</a:t>
            </a:r>
          </a:p>
          <a:p>
            <a:pPr lvl="0"/>
            <a:r>
              <a:rPr lang="es-AR" dirty="0"/>
              <a:t>Ferrer, J., &amp; Beltrán, M. (2022). La enseñanza universitaria mediada por TIC: experiencias con recursos sonoros en la educación económica. Revista de Tecnología y Sociedad, 5(2), 45-58.</a:t>
            </a:r>
          </a:p>
          <a:p>
            <a:pPr lvl="0"/>
            <a:r>
              <a:rPr lang="es-AR" dirty="0"/>
              <a:t>González, L. M., &amp; Rodríguez, C. (2021). Podcast educativos: innovación pedagógica y competencias digitales docentes. Educación y Futuro Digital, 11(1), 34–49.</a:t>
            </a:r>
          </a:p>
          <a:p>
            <a:pPr lvl="0"/>
            <a:r>
              <a:rPr lang="es-AR" dirty="0"/>
              <a:t>Mulero-Henríquez, I., Álamo-Bolaños, A., &amp; Pérez de los Cobos, M. (2023). Una experiencia innovadora a través del podcast en la educación superior. </a:t>
            </a:r>
            <a:r>
              <a:rPr lang="es-AR" u="sng" dirty="0">
                <a:hlinkClick r:id="rId4"/>
              </a:rPr>
              <a:t>https://orcid.org/0000-0003-2515-6397</a:t>
            </a:r>
            <a:r>
              <a:rPr lang="es-ES" dirty="0"/>
              <a:t> </a:t>
            </a:r>
            <a:endParaRPr lang="es-AR" dirty="0"/>
          </a:p>
          <a:p>
            <a:pPr lvl="0"/>
            <a:r>
              <a:rPr lang="es-AR" dirty="0"/>
              <a:t>Ramírez, M., &amp; Torres, L. (2020). Aprendizaje autónomo mediante podcasts en educación superior: una revisión integradora. Revista Iberoamericana de Educación, 83(2), 97–115.</a:t>
            </a:r>
          </a:p>
          <a:p>
            <a:pPr lvl="0"/>
            <a:r>
              <a:rPr lang="es-AR" dirty="0"/>
              <a:t>Rodríguez-Ardura, I., &amp; Meseguer-Artola, A. (2019). </a:t>
            </a:r>
            <a:r>
              <a:rPr lang="en-US" dirty="0"/>
              <a:t>How do podcasts influence motivation and engagement in higher education? </a:t>
            </a:r>
            <a:r>
              <a:rPr lang="es-AR" dirty="0" err="1"/>
              <a:t>Computers</a:t>
            </a:r>
            <a:r>
              <a:rPr lang="es-AR" dirty="0"/>
              <a:t> &amp; </a:t>
            </a:r>
            <a:r>
              <a:rPr lang="es-AR" dirty="0" err="1"/>
              <a:t>Education</a:t>
            </a:r>
            <a:r>
              <a:rPr lang="es-AR" dirty="0"/>
              <a:t>, 142, 103641. </a:t>
            </a:r>
            <a:r>
              <a:rPr lang="es-AR" u="sng" dirty="0">
                <a:hlinkClick r:id="rId5"/>
              </a:rPr>
              <a:t>https://doi.org/10.1016/j.compedu.2019.103641</a:t>
            </a:r>
            <a:r>
              <a:rPr lang="es-ES" dirty="0"/>
              <a:t> </a:t>
            </a:r>
            <a:endParaRPr lang="es-AR" dirty="0"/>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PERTENENCIA  </a:t>
            </a:r>
            <a:r>
              <a:rPr lang="es-AR" dirty="0"/>
              <a:t>       </a:t>
            </a:r>
            <a:r>
              <a:rPr lang="es-ES" dirty="0"/>
              <a:t>FACULTAD DE CIENCIAS ECONÓMICAS – UNIVERSIDAD NACIONAL DE TUCUMÁN</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pt-BR" dirty="0"/>
              <a:t>FERNÁNDEZ, AIDA EVANGELINA - afernandez@face.unt.edu.ar</a:t>
            </a:r>
            <a:r>
              <a:rPr lang="es-AR" dirty="0"/>
              <a:t>/  DIBI, MARÍA LUCÍA– mdibi@face.unt.edu.ar / MONTEROS, NOELIA – nmonteros@face.unt.edu.ar </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200" b="1" i="0" u="none" strike="noStrike" cap="none" dirty="0">
                <a:solidFill>
                  <a:schemeClr val="lt1"/>
                </a:solidFill>
                <a:latin typeface="Arial"/>
                <a:ea typeface="Arial"/>
                <a:cs typeface="Arial"/>
                <a:sym typeface="Arial"/>
              </a:rPr>
              <a:t>Titulo: </a:t>
            </a:r>
            <a:r>
              <a:rPr lang="es-ES" sz="8200" b="1" i="0" u="none" strike="noStrike" cap="none" dirty="0">
                <a:solidFill>
                  <a:schemeClr val="lt1"/>
                </a:solidFill>
                <a:latin typeface="Arial"/>
                <a:ea typeface="Arial"/>
                <a:cs typeface="Arial"/>
                <a:sym typeface="Arial"/>
              </a:rPr>
              <a:t>El podcast como estrategia de </a:t>
            </a:r>
            <a:r>
              <a:rPr lang="es-ES" sz="8200" b="1" i="1" u="none" strike="noStrike" cap="none" dirty="0" err="1">
                <a:solidFill>
                  <a:schemeClr val="lt1"/>
                </a:solidFill>
                <a:latin typeface="Arial"/>
                <a:ea typeface="Arial"/>
                <a:cs typeface="Arial"/>
                <a:sym typeface="Arial"/>
              </a:rPr>
              <a:t>engagement</a:t>
            </a:r>
            <a:r>
              <a:rPr lang="es-ES" sz="8200" b="1" i="0" u="none" strike="noStrike" cap="none" dirty="0">
                <a:solidFill>
                  <a:schemeClr val="lt1"/>
                </a:solidFill>
                <a:latin typeface="Arial"/>
                <a:ea typeface="Arial"/>
                <a:cs typeface="Arial"/>
                <a:sym typeface="Arial"/>
              </a:rPr>
              <a:t> en estudiantes de ciencias económicas</a:t>
            </a:r>
            <a:endParaRPr sz="8200" b="1" i="0" u="none" strike="noStrike" cap="none" dirty="0">
              <a:solidFill>
                <a:schemeClr val="lt1"/>
              </a:solidFill>
              <a:latin typeface="Arial"/>
              <a:ea typeface="Arial"/>
              <a:cs typeface="Arial"/>
              <a:sym typeface="Arial"/>
            </a:endParaRPr>
          </a:p>
        </p:txBody>
      </p:sp>
      <p:pic>
        <p:nvPicPr>
          <p:cNvPr id="7" name="Imagen 6">
            <a:extLst>
              <a:ext uri="{FF2B5EF4-FFF2-40B4-BE49-F238E27FC236}">
                <a16:creationId xmlns:a16="http://schemas.microsoft.com/office/drawing/2014/main" id="{AB9968DB-CACF-A280-7F0B-3B330DDD36F0}"/>
              </a:ext>
            </a:extLst>
          </p:cNvPr>
          <p:cNvPicPr>
            <a:picLocks noChangeAspect="1"/>
          </p:cNvPicPr>
          <p:nvPr/>
        </p:nvPicPr>
        <p:blipFill>
          <a:blip r:embed="rId6"/>
          <a:stretch>
            <a:fillRect/>
          </a:stretch>
        </p:blipFill>
        <p:spPr>
          <a:xfrm>
            <a:off x="19707290" y="19961940"/>
            <a:ext cx="11708692" cy="8241010"/>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1033</Words>
  <Application>Microsoft Office PowerPoint</Application>
  <PresentationFormat>Personalizado</PresentationFormat>
  <Paragraphs>36</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Aida Evangelina Fernandez</cp:lastModifiedBy>
  <cp:revision>3</cp:revision>
  <dcterms:created xsi:type="dcterms:W3CDTF">2013-04-05T20:27:31Z</dcterms:created>
  <dcterms:modified xsi:type="dcterms:W3CDTF">2025-07-20T02:07:43Z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