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D34CEA-3E8E-46ED-A21D-942F383DD98A}" v="20" dt="2025-07-20T01:27:54.524"/>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25" d="100"/>
          <a:sy n="25" d="100"/>
        </p:scale>
        <p:origin x="-518" y="-1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1" Type="http://schemas.microsoft.com/office/2016/11/relationships/changesInfo" Target="changesInfos/changesInfo1.xml"/><Relationship Id="rId10" Type="http://schemas.openxmlformats.org/officeDocument/2006/relationships/tableStyles" Target="tableStyles.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da Evangelina Fernandez" userId="717751e2-5bf0-40cc-b645-373d59858577" providerId="ADAL" clId="{EFD34CEA-3E8E-46ED-A21D-942F383DD98A}"/>
    <pc:docChg chg="undo custSel modSld">
      <pc:chgData name="Aida Evangelina Fernandez" userId="717751e2-5bf0-40cc-b645-373d59858577" providerId="ADAL" clId="{EFD34CEA-3E8E-46ED-A21D-942F383DD98A}" dt="2025-07-20T01:29:16.122" v="338" actId="1076"/>
      <pc:docMkLst>
        <pc:docMk/>
      </pc:docMkLst>
      <pc:sldChg chg="addSp delSp modSp mod">
        <pc:chgData name="Aida Evangelina Fernandez" userId="717751e2-5bf0-40cc-b645-373d59858577" providerId="ADAL" clId="{EFD34CEA-3E8E-46ED-A21D-942F383DD98A}" dt="2025-07-20T01:29:16.122" v="338" actId="1076"/>
        <pc:sldMkLst>
          <pc:docMk/>
          <pc:sldMk cId="0" sldId="256"/>
        </pc:sldMkLst>
        <pc:spChg chg="add del mod">
          <ac:chgData name="Aida Evangelina Fernandez" userId="717751e2-5bf0-40cc-b645-373d59858577" providerId="ADAL" clId="{EFD34CEA-3E8E-46ED-A21D-942F383DD98A}" dt="2025-07-20T01:00:52.433" v="154" actId="478"/>
          <ac:spMkLst>
            <pc:docMk/>
            <pc:sldMk cId="0" sldId="256"/>
            <ac:spMk id="4" creationId="{430BDE06-5096-9AFD-4D96-349E653BBE37}"/>
          </ac:spMkLst>
        </pc:spChg>
        <pc:spChg chg="add mod">
          <ac:chgData name="Aida Evangelina Fernandez" userId="717751e2-5bf0-40cc-b645-373d59858577" providerId="ADAL" clId="{EFD34CEA-3E8E-46ED-A21D-942F383DD98A}" dt="2025-07-20T01:19:05.859" v="292"/>
          <ac:spMkLst>
            <pc:docMk/>
            <pc:sldMk cId="0" sldId="256"/>
            <ac:spMk id="6" creationId="{4F2609AF-6ADC-2162-9791-CB2C3FCA643E}"/>
          </ac:spMkLst>
        </pc:spChg>
        <pc:spChg chg="add del">
          <ac:chgData name="Aida Evangelina Fernandez" userId="717751e2-5bf0-40cc-b645-373d59858577" providerId="ADAL" clId="{EFD34CEA-3E8E-46ED-A21D-942F383DD98A}" dt="2025-07-20T01:24:56.453" v="309" actId="22"/>
          <ac:spMkLst>
            <pc:docMk/>
            <pc:sldMk cId="0" sldId="256"/>
            <ac:spMk id="11" creationId="{969B84EC-773B-2802-ECBE-7E8E67952AB0}"/>
          </ac:spMkLst>
        </pc:spChg>
        <pc:spChg chg="mod">
          <ac:chgData name="Aida Evangelina Fernandez" userId="717751e2-5bf0-40cc-b645-373d59858577" providerId="ADAL" clId="{EFD34CEA-3E8E-46ED-A21D-942F383DD98A}" dt="2025-07-20T00:59:36.310" v="4" actId="20577"/>
          <ac:spMkLst>
            <pc:docMk/>
            <pc:sldMk cId="0" sldId="256"/>
            <ac:spMk id="48" creationId="{00000000-0000-0000-0000-000000000000}"/>
          </ac:spMkLst>
        </pc:spChg>
        <pc:spChg chg="mod">
          <ac:chgData name="Aida Evangelina Fernandez" userId="717751e2-5bf0-40cc-b645-373d59858577" providerId="ADAL" clId="{EFD34CEA-3E8E-46ED-A21D-942F383DD98A}" dt="2025-07-20T01:04:17.576" v="171" actId="123"/>
          <ac:spMkLst>
            <pc:docMk/>
            <pc:sldMk cId="0" sldId="256"/>
            <ac:spMk id="50" creationId="{00000000-0000-0000-0000-000000000000}"/>
          </ac:spMkLst>
        </pc:spChg>
        <pc:spChg chg="mod">
          <ac:chgData name="Aida Evangelina Fernandez" userId="717751e2-5bf0-40cc-b645-373d59858577" providerId="ADAL" clId="{EFD34CEA-3E8E-46ED-A21D-942F383DD98A}" dt="2025-07-20T01:11:27.606" v="230" actId="1076"/>
          <ac:spMkLst>
            <pc:docMk/>
            <pc:sldMk cId="0" sldId="256"/>
            <ac:spMk id="51" creationId="{00000000-0000-0000-0000-000000000000}"/>
          </ac:spMkLst>
        </pc:spChg>
        <pc:spChg chg="mod">
          <ac:chgData name="Aida Evangelina Fernandez" userId="717751e2-5bf0-40cc-b645-373d59858577" providerId="ADAL" clId="{EFD34CEA-3E8E-46ED-A21D-942F383DD98A}" dt="2025-07-20T01:11:34.226" v="231" actId="1076"/>
          <ac:spMkLst>
            <pc:docMk/>
            <pc:sldMk cId="0" sldId="256"/>
            <ac:spMk id="52" creationId="{00000000-0000-0000-0000-000000000000}"/>
          </ac:spMkLst>
        </pc:spChg>
        <pc:spChg chg="mod">
          <ac:chgData name="Aida Evangelina Fernandez" userId="717751e2-5bf0-40cc-b645-373d59858577" providerId="ADAL" clId="{EFD34CEA-3E8E-46ED-A21D-942F383DD98A}" dt="2025-07-20T01:15:06.021" v="274" actId="255"/>
          <ac:spMkLst>
            <pc:docMk/>
            <pc:sldMk cId="0" sldId="256"/>
            <ac:spMk id="54" creationId="{00000000-0000-0000-0000-000000000000}"/>
          </ac:spMkLst>
        </pc:spChg>
        <pc:spChg chg="mod">
          <ac:chgData name="Aida Evangelina Fernandez" userId="717751e2-5bf0-40cc-b645-373d59858577" providerId="ADAL" clId="{EFD34CEA-3E8E-46ED-A21D-942F383DD98A}" dt="2025-07-20T01:17:28.027" v="290" actId="123"/>
          <ac:spMkLst>
            <pc:docMk/>
            <pc:sldMk cId="0" sldId="256"/>
            <ac:spMk id="55" creationId="{00000000-0000-0000-0000-000000000000}"/>
          </ac:spMkLst>
        </pc:spChg>
        <pc:spChg chg="mod">
          <ac:chgData name="Aida Evangelina Fernandez" userId="717751e2-5bf0-40cc-b645-373d59858577" providerId="ADAL" clId="{EFD34CEA-3E8E-46ED-A21D-942F383DD98A}" dt="2025-07-20T01:25:20.860" v="317" actId="20577"/>
          <ac:spMkLst>
            <pc:docMk/>
            <pc:sldMk cId="0" sldId="256"/>
            <ac:spMk id="56" creationId="{00000000-0000-0000-0000-000000000000}"/>
          </ac:spMkLst>
        </pc:spChg>
        <pc:spChg chg="mod">
          <ac:chgData name="Aida Evangelina Fernandez" userId="717751e2-5bf0-40cc-b645-373d59858577" providerId="ADAL" clId="{EFD34CEA-3E8E-46ED-A21D-942F383DD98A}" dt="2025-07-20T01:28:45.854" v="333" actId="114"/>
          <ac:spMkLst>
            <pc:docMk/>
            <pc:sldMk cId="0" sldId="256"/>
            <ac:spMk id="58" creationId="{00000000-0000-0000-0000-000000000000}"/>
          </ac:spMkLst>
        </pc:spChg>
        <pc:spChg chg="del">
          <ac:chgData name="Aida Evangelina Fernandez" userId="717751e2-5bf0-40cc-b645-373d59858577" providerId="ADAL" clId="{EFD34CEA-3E8E-46ED-A21D-942F383DD98A}" dt="2025-07-20T01:28:04.295" v="324" actId="478"/>
          <ac:spMkLst>
            <pc:docMk/>
            <pc:sldMk cId="0" sldId="256"/>
            <ac:spMk id="59" creationId="{00000000-0000-0000-0000-000000000000}"/>
          </ac:spMkLst>
        </pc:spChg>
        <pc:spChg chg="mod">
          <ac:chgData name="Aida Evangelina Fernandez" userId="717751e2-5bf0-40cc-b645-373d59858577" providerId="ADAL" clId="{EFD34CEA-3E8E-46ED-A21D-942F383DD98A}" dt="2025-07-20T01:28:53.903" v="334" actId="1076"/>
          <ac:spMkLst>
            <pc:docMk/>
            <pc:sldMk cId="0" sldId="256"/>
            <ac:spMk id="60" creationId="{00000000-0000-0000-0000-000000000000}"/>
          </ac:spMkLst>
        </pc:spChg>
        <pc:spChg chg="mod">
          <ac:chgData name="Aida Evangelina Fernandez" userId="717751e2-5bf0-40cc-b645-373d59858577" providerId="ADAL" clId="{EFD34CEA-3E8E-46ED-A21D-942F383DD98A}" dt="2025-07-20T01:29:16.122" v="338" actId="1076"/>
          <ac:spMkLst>
            <pc:docMk/>
            <pc:sldMk cId="0" sldId="256"/>
            <ac:spMk id="61" creationId="{00000000-0000-0000-0000-000000000000}"/>
          </ac:spMkLst>
        </pc:spChg>
        <pc:spChg chg="mod">
          <ac:chgData name="Aida Evangelina Fernandez" userId="717751e2-5bf0-40cc-b645-373d59858577" providerId="ADAL" clId="{EFD34CEA-3E8E-46ED-A21D-942F383DD98A}" dt="2025-07-20T01:03:12.520" v="163"/>
          <ac:spMkLst>
            <pc:docMk/>
            <pc:sldMk cId="0" sldId="256"/>
            <ac:spMk id="63" creationId="{00000000-0000-0000-0000-000000000000}"/>
          </ac:spMkLst>
        </pc:spChg>
        <pc:spChg chg="add del mod">
          <ac:chgData name="Aida Evangelina Fernandez" userId="717751e2-5bf0-40cc-b645-373d59858577" providerId="ADAL" clId="{EFD34CEA-3E8E-46ED-A21D-942F383DD98A}" dt="2025-07-20T01:02:33.768" v="162"/>
          <ac:spMkLst>
            <pc:docMk/>
            <pc:sldMk cId="0" sldId="256"/>
            <ac:spMk id="65" creationId="{00000000-0000-0000-0000-000000000000}"/>
          </ac:spMkLst>
        </pc:spChg>
        <pc:spChg chg="mod">
          <ac:chgData name="Aida Evangelina Fernandez" userId="717751e2-5bf0-40cc-b645-373d59858577" providerId="ADAL" clId="{EFD34CEA-3E8E-46ED-A21D-942F383DD98A}" dt="2025-07-20T00:59:30.557" v="2" actId="1076"/>
          <ac:spMkLst>
            <pc:docMk/>
            <pc:sldMk cId="0" sldId="256"/>
            <ac:spMk id="66" creationId="{00000000-0000-0000-0000-000000000000}"/>
          </ac:spMkLst>
        </pc:spChg>
        <pc:graphicFrameChg chg="add mod">
          <ac:chgData name="Aida Evangelina Fernandez" userId="717751e2-5bf0-40cc-b645-373d59858577" providerId="ADAL" clId="{EFD34CEA-3E8E-46ED-A21D-942F383DD98A}" dt="2025-07-20T01:19:03.137" v="291"/>
          <ac:graphicFrameMkLst>
            <pc:docMk/>
            <pc:sldMk cId="0" sldId="256"/>
            <ac:graphicFrameMk id="5" creationId="{EE726593-C145-172C-97B1-958AC39B8495}"/>
          </ac:graphicFrameMkLst>
        </pc:graphicFrameChg>
        <pc:picChg chg="add">
          <ac:chgData name="Aida Evangelina Fernandez" userId="717751e2-5bf0-40cc-b645-373d59858577" providerId="ADAL" clId="{EFD34CEA-3E8E-46ED-A21D-942F383DD98A}" dt="2025-07-20T01:19:15.809" v="294"/>
          <ac:picMkLst>
            <pc:docMk/>
            <pc:sldMk cId="0" sldId="256"/>
            <ac:picMk id="7" creationId="{27CAD13E-C580-2A88-4331-2446D83508B1}"/>
          </ac:picMkLst>
        </pc:picChg>
        <pc:picChg chg="add mod">
          <ac:chgData name="Aida Evangelina Fernandez" userId="717751e2-5bf0-40cc-b645-373d59858577" providerId="ADAL" clId="{EFD34CEA-3E8E-46ED-A21D-942F383DD98A}" dt="2025-07-20T01:25:31.820" v="319" actId="1076"/>
          <ac:picMkLst>
            <pc:docMk/>
            <pc:sldMk cId="0" sldId="256"/>
            <ac:picMk id="8" creationId="{3A8F89F8-C7FC-0CF6-7181-406241A3ABAE}"/>
          </ac:picMkLst>
        </pc:picChg>
        <pc:picChg chg="add mod">
          <ac:chgData name="Aida Evangelina Fernandez" userId="717751e2-5bf0-40cc-b645-373d59858577" providerId="ADAL" clId="{EFD34CEA-3E8E-46ED-A21D-942F383DD98A}" dt="2025-07-20T01:25:28.549" v="318" actId="1076"/>
          <ac:picMkLst>
            <pc:docMk/>
            <pc:sldMk cId="0" sldId="256"/>
            <ac:picMk id="9" creationId="{F2ED09EE-DDA6-7D4C-D086-4989BF43D21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3</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33500" y="6478387"/>
            <a:ext cx="14727115" cy="6966203"/>
          </a:xfrm>
          <a:prstGeom prst="rect">
            <a:avLst/>
          </a:prstGeom>
          <a:noFill/>
          <a:ln>
            <a:noFill/>
          </a:ln>
        </p:spPr>
        <p:txBody>
          <a:bodyPr spcFirstLastPara="1" wrap="square" lIns="365750" tIns="182875" rIns="91425" bIns="45700" anchor="t" anchorCtr="0">
            <a:normAutofit/>
          </a:bodyPr>
          <a:lstStyle/>
          <a:p>
            <a:pPr marL="21146" indent="0" algn="just">
              <a:buNone/>
            </a:pPr>
            <a:r>
              <a:rPr lang="es-ES" sz="3600" dirty="0"/>
              <a:t>El objetivo del presente trabajo es describir la experiencia del dictado 2024 de la asignatura Matemática II </a:t>
            </a:r>
            <a:r>
              <a:rPr lang="es-AR" sz="3600" dirty="0"/>
              <a:t>(Cálculo Diferencial e Integral) de la Facultad de Ciencias Económicas de la Universidad Nacional de Tucumán</a:t>
            </a:r>
            <a:r>
              <a:rPr lang="es-ES" sz="3600" dirty="0"/>
              <a:t>. Este cursado se caracterizó por la combinación de clases con modalidad híbrida, empleo del aula virtual, </a:t>
            </a:r>
            <a:r>
              <a:rPr lang="es-ES" sz="3600" i="1" dirty="0" err="1"/>
              <a:t>chatbots</a:t>
            </a:r>
            <a:r>
              <a:rPr lang="es-ES" sz="3600" dirty="0"/>
              <a:t> y el canal de difusión de la cátedra. </a:t>
            </a:r>
            <a:endParaRPr lang="es-AR" sz="3600" dirty="0"/>
          </a:p>
          <a:p>
            <a:pPr marL="21146" indent="0" algn="just">
              <a:buNone/>
            </a:pPr>
            <a:r>
              <a:rPr lang="es-AR" sz="3600" dirty="0"/>
              <a:t>Los objetivos específicos al implementar </a:t>
            </a:r>
            <a:r>
              <a:rPr lang="es-AR" sz="3600" i="1" dirty="0" err="1"/>
              <a:t>chatbots</a:t>
            </a:r>
            <a:r>
              <a:rPr lang="es-AR" sz="3600" dirty="0"/>
              <a:t> y el canal de difusión fueron apoyar y motivar a los alumnos en su autoaprendizaje, proporcionar asistencia inmediata y ubicua, comprometer a los estudiantes en su proceso de aprendizaje mediante nuevas tecnologías, ampliar los medios de difusión del conocimiento y diseñar recursos y metodologías que mejoren el proceso de enseñanza-aprendizaje.</a:t>
            </a:r>
          </a:p>
          <a:p>
            <a:pPr marL="457200" marR="0" lvl="0" indent="0" algn="l" rtl="0">
              <a:lnSpc>
                <a:spcPct val="200000"/>
              </a:lnSpc>
              <a:spcBef>
                <a:spcPts val="1200"/>
              </a:spcBef>
              <a:spcAft>
                <a:spcPts val="0"/>
              </a:spcAft>
              <a:buNone/>
            </a:pPr>
            <a:endParaRPr sz="3000" dirty="0">
              <a:solidFill>
                <a:srgbClr val="000000"/>
              </a:solidFill>
              <a:latin typeface="Arial"/>
              <a:ea typeface="Arial"/>
              <a:cs typeface="Arial"/>
              <a:sym typeface="Arial"/>
            </a:endParaRPr>
          </a:p>
          <a:p>
            <a:pPr marL="203200" lvl="0" indent="0" algn="l" rtl="0">
              <a:lnSpc>
                <a:spcPct val="100000"/>
              </a:lnSpc>
              <a:spcBef>
                <a:spcPts val="1200"/>
              </a:spcBef>
              <a:spcAft>
                <a:spcPts val="0"/>
              </a:spcAft>
              <a:buSzPts val="3200"/>
              <a:buNone/>
            </a:pPr>
            <a:endParaRPr sz="3200" dirty="0">
              <a:latin typeface="Arial"/>
              <a:ea typeface="Arial"/>
              <a:cs typeface="Arial"/>
              <a:sym typeface="Arial"/>
            </a:endParaRPr>
          </a:p>
        </p:txBody>
      </p:sp>
      <p:sp>
        <p:nvSpPr>
          <p:cNvPr id="51" name="Google Shape;51;p1"/>
          <p:cNvSpPr>
            <a:spLocks noGrp="1"/>
          </p:cNvSpPr>
          <p:nvPr>
            <p:ph type="body" idx="4"/>
          </p:nvPr>
        </p:nvSpPr>
        <p:spPr>
          <a:xfrm>
            <a:off x="1417320" y="13228903"/>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257300" y="14198254"/>
            <a:ext cx="15018328" cy="13839129"/>
          </a:xfrm>
          <a:prstGeom prst="rect">
            <a:avLst/>
          </a:prstGeom>
          <a:noFill/>
          <a:ln>
            <a:noFill/>
          </a:ln>
        </p:spPr>
        <p:txBody>
          <a:bodyPr spcFirstLastPara="1" wrap="square" lIns="365750" tIns="182875" rIns="91425" bIns="45700" anchor="t" anchorCtr="0">
            <a:noAutofit/>
          </a:bodyPr>
          <a:lstStyle/>
          <a:p>
            <a:pPr marL="21146" indent="0" algn="just">
              <a:buNone/>
            </a:pPr>
            <a:r>
              <a:rPr lang="es-ES" sz="3800" dirty="0"/>
              <a:t>La transformación digital ha modificado las formas de enseñar y aprender. En este nuevo escenario, la enseñanza de contenidos matemáticos también se ve interpelada a integrar recursos tecnológicos que permitan mayor personalización, interactividad y conexión con los estudiantes. Desde hace más de dos décadas, el equipo docente de Matemática II de la Facultad de Ciencias Económicas de la Universidad Nacional de Tucumán viene incorporando aulas virtuales, materiales interactivos y estrategias innovadoras como complemento a las clases presenciales. Esta trayectoria se inscribe en un camino de mejora continua, buscando siempre fortalecer el vínculo pedagógico y mejorar el rendimiento académico. En ese marco, este trabajo se desarrolla como parte del proyecto de investigación "Modelos híbridos y </a:t>
            </a:r>
            <a:r>
              <a:rPr lang="es-ES" sz="3800" i="1" dirty="0" err="1"/>
              <a:t>engagement</a:t>
            </a:r>
            <a:r>
              <a:rPr lang="es-ES" sz="3800" dirty="0"/>
              <a:t> educativo en la enseñanza del Cálculo en una Facultad de Economía" (SCAIT-UNT, 2023–2026), con el objetivo de explorar el impacto de herramientas tecnológicas —específicamente, </a:t>
            </a:r>
            <a:r>
              <a:rPr lang="es-ES" sz="3800" i="1" dirty="0" err="1"/>
              <a:t>chatbots</a:t>
            </a:r>
            <a:r>
              <a:rPr lang="es-ES" sz="3800" dirty="0"/>
              <a:t> y canales de difusión— sobre el compromiso estudiantil o </a:t>
            </a:r>
            <a:r>
              <a:rPr lang="es-ES" sz="3800" i="1" dirty="0" err="1"/>
              <a:t>engagement</a:t>
            </a:r>
            <a:r>
              <a:rPr lang="es-ES" sz="3800" dirty="0"/>
              <a:t>, un concepto clave que refiere al nivel de involucramiento del alumnado en el proceso de aprendizaje, tanto en su dimensión emocional como cognitiva y conductual. Frente a la masificación en las aulas universitarias y la necesidad de atención más personalizada, herramientas como los asistentes conversacionales y los canales de difusión a través de WhatsApp se presentan como alternativas viables para mejorar la comunicación, fomentar la autonomía del estudiante y promover un aprendizaje más significativo.</a:t>
            </a:r>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4" name="Google Shape;54;p1"/>
          <p:cNvSpPr txBox="1">
            <a:spLocks noGrp="1"/>
          </p:cNvSpPr>
          <p:nvPr>
            <p:ph type="body" idx="9"/>
          </p:nvPr>
        </p:nvSpPr>
        <p:spPr>
          <a:xfrm>
            <a:off x="17465040" y="6478387"/>
            <a:ext cx="15605760" cy="3153294"/>
          </a:xfrm>
          <a:prstGeom prst="rect">
            <a:avLst/>
          </a:prstGeom>
          <a:noFill/>
          <a:ln>
            <a:noFill/>
          </a:ln>
        </p:spPr>
        <p:txBody>
          <a:bodyPr spcFirstLastPara="1" wrap="square" lIns="365750" tIns="182875" rIns="91425" bIns="45700" anchor="t" anchorCtr="0">
            <a:normAutofit/>
          </a:bodyPr>
          <a:lstStyle/>
          <a:p>
            <a:pPr marL="533415" lvl="0" indent="-330215" algn="just">
              <a:spcBef>
                <a:spcPts val="0"/>
              </a:spcBef>
              <a:buSzPts val="3200"/>
              <a:buNone/>
            </a:pPr>
            <a:r>
              <a:rPr lang="es-ES" sz="3600" dirty="0"/>
              <a:t>   </a:t>
            </a:r>
            <a:r>
              <a:rPr lang="es-ES" sz="4000" dirty="0"/>
              <a:t>Durante el segundo cuatrimestre del año 2024, en el dictado de la asignatura Matemática II (Cálculo Diferencial e Integral), se implementaron dos herramientas con fines pedagógicos: un </a:t>
            </a:r>
            <a:r>
              <a:rPr lang="es-ES" sz="4000" i="1" dirty="0" err="1"/>
              <a:t>chatbot</a:t>
            </a:r>
            <a:r>
              <a:rPr lang="es-ES" sz="4000" dirty="0"/>
              <a:t> y un canal de difusión vía WhatsApp. </a:t>
            </a:r>
            <a:endParaRPr sz="4000" dirty="0">
              <a:latin typeface="Arial"/>
              <a:ea typeface="Arial"/>
              <a:cs typeface="Arial"/>
              <a:sym typeface="Arial"/>
            </a:endParaRPr>
          </a:p>
        </p:txBody>
      </p:sp>
      <p:sp>
        <p:nvSpPr>
          <p:cNvPr id="55" name="Google Shape;55;p1"/>
          <p:cNvSpPr txBox="1">
            <a:spLocks noGrp="1"/>
          </p:cNvSpPr>
          <p:nvPr>
            <p:ph type="body" idx="13"/>
          </p:nvPr>
        </p:nvSpPr>
        <p:spPr>
          <a:xfrm>
            <a:off x="17495520" y="9230541"/>
            <a:ext cx="15636240" cy="5181599"/>
          </a:xfrm>
          <a:prstGeom prst="rect">
            <a:avLst/>
          </a:prstGeom>
          <a:noFill/>
          <a:ln>
            <a:noFill/>
          </a:ln>
        </p:spPr>
        <p:txBody>
          <a:bodyPr spcFirstLastPara="1" wrap="square" lIns="365750" tIns="182875" rIns="91425" bIns="45700" anchor="t" anchorCtr="0">
            <a:normAutofit/>
          </a:bodyPr>
          <a:lstStyle/>
          <a:p>
            <a:pPr marL="533415" lvl="0" indent="-330215" algn="just" rtl="0">
              <a:lnSpc>
                <a:spcPct val="100000"/>
              </a:lnSpc>
              <a:spcBef>
                <a:spcPts val="0"/>
              </a:spcBef>
              <a:spcAft>
                <a:spcPts val="0"/>
              </a:spcAft>
              <a:buSzPts val="3200"/>
              <a:buNone/>
            </a:pPr>
            <a:r>
              <a:rPr lang="es-ES" sz="4000" dirty="0">
                <a:sym typeface="Arial"/>
              </a:rPr>
              <a:t>   El </a:t>
            </a:r>
            <a:r>
              <a:rPr lang="es-ES" sz="4000" i="1" dirty="0" err="1">
                <a:sym typeface="Arial"/>
              </a:rPr>
              <a:t>chatbot</a:t>
            </a:r>
            <a:r>
              <a:rPr lang="es-ES" sz="4000" dirty="0">
                <a:sym typeface="Arial"/>
              </a:rPr>
              <a:t>, desarrollado con la aplicación </a:t>
            </a:r>
            <a:r>
              <a:rPr lang="es-ES" sz="4000" dirty="0" err="1">
                <a:sym typeface="Arial"/>
              </a:rPr>
              <a:t>WhatsAuto</a:t>
            </a:r>
            <a:r>
              <a:rPr lang="es-ES" sz="4000" dirty="0">
                <a:sym typeface="Arial"/>
              </a:rPr>
              <a:t> sobre la plataforma WhatsApp Business, permitió responder automáticamente preguntas frecuentes sobre la organización de la asignatura (cronograma, fechas de actividades) y también revisar conceptos clave del contenido. Esta herramienta no requirió conocimientos técnicos para su desarrollo y fue diseñada con una lógica simple y amigable para el estudiante.</a:t>
            </a:r>
            <a:endParaRPr sz="4000" dirty="0">
              <a:sym typeface="Arial"/>
            </a:endParaRPr>
          </a:p>
        </p:txBody>
      </p:sp>
      <p:sp>
        <p:nvSpPr>
          <p:cNvPr id="56" name="Google Shape;56;p1"/>
          <p:cNvSpPr txBox="1">
            <a:spLocks noGrp="1"/>
          </p:cNvSpPr>
          <p:nvPr>
            <p:ph type="body" idx="14"/>
          </p:nvPr>
        </p:nvSpPr>
        <p:spPr>
          <a:xfrm>
            <a:off x="18196560" y="13960521"/>
            <a:ext cx="14935200" cy="14076862"/>
          </a:xfrm>
          <a:prstGeom prst="rect">
            <a:avLst/>
          </a:prstGeom>
          <a:noFill/>
          <a:ln>
            <a:noFill/>
          </a:ln>
        </p:spPr>
        <p:txBody>
          <a:bodyPr spcFirstLastPara="1" wrap="square" lIns="91425" tIns="182875" rIns="91425" bIns="45700" anchor="t" anchorCtr="0">
            <a:normAutofit/>
          </a:bodyPr>
          <a:lstStyle/>
          <a:p>
            <a:pPr marL="21146" indent="0" algn="just">
              <a:buNone/>
            </a:pPr>
            <a:r>
              <a:rPr lang="es-ES" sz="4000" dirty="0"/>
              <a:t>El canal de difusión funcionó como medio unidireccional de comunicación desde la cátedra hacia los estudiantes. A través de él se compartieron recordatorios, enlaces útiles, materiales de consulta y breves audios o videos que reforzaban lo trabajado en clase. Su uso fue intencionalmente cuidado, evitando saturación y privilegiando mensajes breves y relevantes, siempre dentro de un horario razonable.</a:t>
            </a:r>
          </a:p>
          <a:p>
            <a:pPr marL="21146" indent="0" algn="just">
              <a:buNone/>
            </a:pPr>
            <a:r>
              <a:rPr lang="es-ES" sz="4000" dirty="0"/>
              <a:t>Ambas herramientas buscaban brindar asistencia inmediata, fomentar la autonomía y mantener una conexión fluida con los estudiantes, incluso fuera del horario de clase. Su implementación estuvo guiada por principios de empatía, sencillez y utilidad.</a:t>
            </a:r>
          </a:p>
          <a:p>
            <a:pPr marL="21146" indent="0" algn="just">
              <a:buNone/>
            </a:pPr>
            <a:r>
              <a:rPr lang="es-ES" sz="4000" dirty="0"/>
              <a:t>Al finalizar el cuatrimestre, se aplicó una encuesta a 304 estudiantes con el objetivo de conocer la frecuencia de uso, el grado de satisfacción y la percepción de utilidad de estas herramientas en el proceso de enseñanza-aprendizaje.</a:t>
            </a:r>
            <a:r>
              <a:rPr lang="es-AR" dirty="0"/>
              <a:t> </a:t>
            </a:r>
          </a:p>
          <a:p>
            <a:pPr marL="21146" indent="0" algn="just">
              <a:buNone/>
            </a:pPr>
            <a:endParaRPr lang="es-AR" dirty="0"/>
          </a:p>
          <a:p>
            <a:pPr marL="21146" indent="0" algn="just">
              <a:buNone/>
            </a:pPr>
            <a:endParaRPr lang="es-AR" dirty="0"/>
          </a:p>
          <a:p>
            <a:pPr marL="21146" indent="0" algn="just">
              <a:buNone/>
            </a:pPr>
            <a:endParaRPr lang="es-AR" dirty="0"/>
          </a:p>
          <a:p>
            <a:pPr marL="21146" indent="0" algn="just">
              <a:buNone/>
            </a:pPr>
            <a:endParaRPr lang="es-AR" dirty="0"/>
          </a:p>
          <a:p>
            <a:pPr marL="21146" indent="0" algn="just">
              <a:buNone/>
            </a:pPr>
            <a:r>
              <a:rPr lang="es-AR" dirty="0"/>
              <a:t>Por todo lo expuesto, se considera fundamental continuar con el trabajo de revisión y mejoras de este recurso pues se cree, redundaría en un mayor uso del mismo y en respuestas más positivas por parte de los estudiantes, al emplearlo. </a:t>
            </a:r>
          </a:p>
          <a:p>
            <a:pPr marL="21146" indent="0" algn="just">
              <a:buNone/>
            </a:pPr>
            <a:endParaRPr lang="es-ES" sz="4000" dirty="0"/>
          </a:p>
          <a:p>
            <a:pPr marL="21146" indent="0" algn="just">
              <a:buNone/>
            </a:pPr>
            <a:endParaRPr lang="es-ES" sz="4000" dirty="0"/>
          </a:p>
          <a:p>
            <a:pPr marL="533415" lvl="0" indent="-330215" algn="l" rtl="0">
              <a:lnSpc>
                <a:spcPct val="100000"/>
              </a:lnSpc>
              <a:spcBef>
                <a:spcPts val="0"/>
              </a:spcBef>
              <a:spcAft>
                <a:spcPts val="0"/>
              </a:spcAft>
              <a:buSzPts val="3200"/>
              <a:buNone/>
            </a:pPr>
            <a:endParaRPr sz="3600" dirty="0">
              <a:latin typeface="Arial"/>
              <a:ea typeface="Arial"/>
              <a:cs typeface="Arial"/>
              <a:sym typeface="Arial"/>
            </a:endParaRPr>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CONCLUSIONES </a:t>
            </a:r>
            <a:endParaRPr sz="4400" b="1">
              <a:latin typeface="Arial"/>
              <a:ea typeface="Arial"/>
              <a:cs typeface="Arial"/>
              <a:sym typeface="Arial"/>
            </a:endParaRPr>
          </a:p>
        </p:txBody>
      </p:sp>
      <p:sp>
        <p:nvSpPr>
          <p:cNvPr id="58" name="Google Shape;58;p1"/>
          <p:cNvSpPr txBox="1">
            <a:spLocks noGrp="1"/>
          </p:cNvSpPr>
          <p:nvPr>
            <p:ph type="body" idx="18"/>
          </p:nvPr>
        </p:nvSpPr>
        <p:spPr>
          <a:xfrm>
            <a:off x="34884360" y="6478387"/>
            <a:ext cx="14935200" cy="11078093"/>
          </a:xfrm>
          <a:prstGeom prst="rect">
            <a:avLst/>
          </a:prstGeom>
          <a:noFill/>
          <a:ln>
            <a:noFill/>
          </a:ln>
        </p:spPr>
        <p:txBody>
          <a:bodyPr spcFirstLastPara="1" wrap="square" lIns="365750" tIns="182875" rIns="91425" bIns="45700" anchor="t" anchorCtr="0">
            <a:normAutofit/>
          </a:bodyPr>
          <a:lstStyle/>
          <a:p>
            <a:pPr marL="21146" indent="0">
              <a:buNone/>
            </a:pPr>
            <a:r>
              <a:rPr lang="es-ES" sz="4000" dirty="0"/>
              <a:t>Los resultados preliminares muestran una alta aceptación por parte del estudiantado del uso de tecnologías accesibles y cercanas, como WhatsApp, en el acompañamiento del cursado. Tanto el </a:t>
            </a:r>
            <a:r>
              <a:rPr lang="es-ES" sz="4000" i="1" dirty="0" err="1"/>
              <a:t>chatbot</a:t>
            </a:r>
            <a:r>
              <a:rPr lang="es-ES" sz="4000" dirty="0"/>
              <a:t> como el canal de difusión fueron valorados como recursos útiles, oportunos y no invasivos, que facilitaron la organización, el repaso de contenidos y el contacto con la cátedra.</a:t>
            </a:r>
          </a:p>
          <a:p>
            <a:pPr marL="21146" indent="0">
              <a:buNone/>
            </a:pPr>
            <a:r>
              <a:rPr lang="es-ES" sz="4000" dirty="0"/>
              <a:t>Se concluye que estas herramientas digitales, cuando se integran con intencionalidad pedagógica y sentido común, pueden fortalecer significativamente el </a:t>
            </a:r>
            <a:r>
              <a:rPr lang="es-ES" sz="4000" i="1" dirty="0" err="1"/>
              <a:t>engagement</a:t>
            </a:r>
            <a:r>
              <a:rPr lang="es-ES" sz="4000" i="1" dirty="0"/>
              <a:t> </a:t>
            </a:r>
            <a:r>
              <a:rPr lang="es-ES" sz="4000" dirty="0"/>
              <a:t>educativo. En particular, permiten personalizar el acompañamiento, mejorar la comunicación, incentivar la participación y brindar soporte más allá del aula física.</a:t>
            </a:r>
          </a:p>
          <a:p>
            <a:pPr marL="21146" indent="0">
              <a:buNone/>
            </a:pPr>
            <a:r>
              <a:rPr lang="es-ES" sz="4000" dirty="0"/>
              <a:t>El uso de asistentes conversacionales y canales de difusión no reemplaza el rol docente, sino que lo complementa, ampliando las posibilidades de interacción y ofreciendo una experiencia de aprendizaje más flexible, motivadora y adaptada a las dinámicas de las nuevas generaciones de estudiantes.</a:t>
            </a:r>
          </a:p>
          <a:p>
            <a:pPr marL="533415" lvl="0" indent="-330215" algn="l" rtl="0">
              <a:lnSpc>
                <a:spcPct val="100000"/>
              </a:lnSpc>
              <a:spcBef>
                <a:spcPts val="0"/>
              </a:spcBef>
              <a:spcAft>
                <a:spcPts val="0"/>
              </a:spcAft>
              <a:buSzPts val="3200"/>
              <a:buNone/>
            </a:pPr>
            <a:endParaRPr sz="3600" dirty="0"/>
          </a:p>
        </p:txBody>
      </p:sp>
      <p:sp>
        <p:nvSpPr>
          <p:cNvPr id="60" name="Google Shape;60;p1"/>
          <p:cNvSpPr>
            <a:spLocks noGrp="1"/>
          </p:cNvSpPr>
          <p:nvPr>
            <p:ph type="body" idx="20"/>
          </p:nvPr>
        </p:nvSpPr>
        <p:spPr>
          <a:xfrm>
            <a:off x="35052692" y="18016973"/>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REFERENCIAS</a:t>
            </a:r>
            <a:endParaRPr sz="4400" b="1">
              <a:latin typeface="Arial"/>
              <a:ea typeface="Arial"/>
              <a:cs typeface="Arial"/>
              <a:sym typeface="Arial"/>
            </a:endParaRPr>
          </a:p>
        </p:txBody>
      </p:sp>
      <p:sp>
        <p:nvSpPr>
          <p:cNvPr id="61" name="Google Shape;61;p1"/>
          <p:cNvSpPr txBox="1">
            <a:spLocks noGrp="1"/>
          </p:cNvSpPr>
          <p:nvPr>
            <p:ph type="body" idx="21"/>
          </p:nvPr>
        </p:nvSpPr>
        <p:spPr>
          <a:xfrm>
            <a:off x="34674918" y="19083773"/>
            <a:ext cx="14935200" cy="9412088"/>
          </a:xfrm>
          <a:prstGeom prst="rect">
            <a:avLst/>
          </a:prstGeom>
          <a:noFill/>
          <a:ln>
            <a:noFill/>
          </a:ln>
        </p:spPr>
        <p:txBody>
          <a:bodyPr spcFirstLastPara="1" wrap="square" lIns="365750" tIns="182875" rIns="91425" bIns="45700" anchor="t" anchorCtr="0">
            <a:normAutofit fontScale="77500" lnSpcReduction="20000"/>
          </a:bodyPr>
          <a:lstStyle/>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	Amo, D., Fonseca, D., Rovirosa, B., Canaleta, X., de Torres Gómez, E., Navarro, J., y Solé, X. (2021). Un </a:t>
            </a:r>
            <a:r>
              <a:rPr lang="es-ES" sz="3200" dirty="0" err="1">
                <a:latin typeface="Arial"/>
                <a:ea typeface="Arial"/>
                <a:cs typeface="Arial"/>
                <a:sym typeface="Arial"/>
              </a:rPr>
              <a:t>chatbot</a:t>
            </a:r>
            <a:r>
              <a:rPr lang="es-ES" sz="3200" dirty="0">
                <a:latin typeface="Arial"/>
                <a:ea typeface="Arial"/>
                <a:cs typeface="Arial"/>
                <a:sym typeface="Arial"/>
              </a:rPr>
              <a:t> privado y seguro en Moodle para facilitar procesos de enseñanza-aprendizaje y administración [A </a:t>
            </a:r>
            <a:r>
              <a:rPr lang="es-ES" sz="3200" dirty="0" err="1">
                <a:latin typeface="Arial"/>
                <a:ea typeface="Arial"/>
                <a:cs typeface="Arial"/>
                <a:sym typeface="Arial"/>
              </a:rPr>
              <a:t>private</a:t>
            </a:r>
            <a:r>
              <a:rPr lang="es-ES" sz="3200" dirty="0">
                <a:latin typeface="Arial"/>
                <a:ea typeface="Arial"/>
                <a:cs typeface="Arial"/>
                <a:sym typeface="Arial"/>
              </a:rPr>
              <a:t> and </a:t>
            </a:r>
            <a:r>
              <a:rPr lang="es-ES" sz="3200" dirty="0" err="1">
                <a:latin typeface="Arial"/>
                <a:ea typeface="Arial"/>
                <a:cs typeface="Arial"/>
                <a:sym typeface="Arial"/>
              </a:rPr>
              <a:t>secure</a:t>
            </a:r>
            <a:r>
              <a:rPr lang="es-ES" sz="3200" dirty="0">
                <a:latin typeface="Arial"/>
                <a:ea typeface="Arial"/>
                <a:cs typeface="Arial"/>
                <a:sym typeface="Arial"/>
              </a:rPr>
              <a:t> </a:t>
            </a:r>
            <a:r>
              <a:rPr lang="es-ES" sz="3200" dirty="0" err="1">
                <a:latin typeface="Arial"/>
                <a:ea typeface="Arial"/>
                <a:cs typeface="Arial"/>
                <a:sym typeface="Arial"/>
              </a:rPr>
              <a:t>chatbot</a:t>
            </a:r>
            <a:r>
              <a:rPr lang="es-ES" sz="3200" dirty="0">
                <a:latin typeface="Arial"/>
                <a:ea typeface="Arial"/>
                <a:cs typeface="Arial"/>
                <a:sym typeface="Arial"/>
              </a:rPr>
              <a:t> in Moodle </a:t>
            </a:r>
            <a:r>
              <a:rPr lang="es-ES" sz="3200" dirty="0" err="1">
                <a:latin typeface="Arial"/>
                <a:ea typeface="Arial"/>
                <a:cs typeface="Arial"/>
                <a:sym typeface="Arial"/>
              </a:rPr>
              <a:t>to</a:t>
            </a:r>
            <a:r>
              <a:rPr lang="es-ES" sz="3200" dirty="0">
                <a:latin typeface="Arial"/>
                <a:ea typeface="Arial"/>
                <a:cs typeface="Arial"/>
                <a:sym typeface="Arial"/>
              </a:rPr>
              <a:t> </a:t>
            </a:r>
            <a:r>
              <a:rPr lang="es-ES" sz="3200" dirty="0" err="1">
                <a:latin typeface="Arial"/>
                <a:ea typeface="Arial"/>
                <a:cs typeface="Arial"/>
                <a:sym typeface="Arial"/>
              </a:rPr>
              <a:t>facilitate</a:t>
            </a:r>
            <a:r>
              <a:rPr lang="es-ES" sz="3200" dirty="0">
                <a:latin typeface="Arial"/>
                <a:ea typeface="Arial"/>
                <a:cs typeface="Arial"/>
                <a:sym typeface="Arial"/>
              </a:rPr>
              <a:t> </a:t>
            </a:r>
            <a:r>
              <a:rPr lang="es-ES" sz="3200" dirty="0" err="1">
                <a:latin typeface="Arial"/>
                <a:ea typeface="Arial"/>
                <a:cs typeface="Arial"/>
                <a:sym typeface="Arial"/>
              </a:rPr>
              <a:t>teaching-learning</a:t>
            </a:r>
            <a:r>
              <a:rPr lang="es-ES" sz="3200" dirty="0">
                <a:latin typeface="Arial"/>
                <a:ea typeface="Arial"/>
                <a:cs typeface="Arial"/>
                <a:sym typeface="Arial"/>
              </a:rPr>
              <a:t> and </a:t>
            </a:r>
            <a:r>
              <a:rPr lang="es-ES" sz="3200" dirty="0" err="1">
                <a:latin typeface="Arial"/>
                <a:ea typeface="Arial"/>
                <a:cs typeface="Arial"/>
                <a:sym typeface="Arial"/>
              </a:rPr>
              <a:t>administration</a:t>
            </a:r>
            <a:r>
              <a:rPr lang="es-ES" sz="3200" dirty="0">
                <a:latin typeface="Arial"/>
                <a:ea typeface="Arial"/>
                <a:cs typeface="Arial"/>
                <a:sym typeface="Arial"/>
              </a:rPr>
              <a:t> </a:t>
            </a:r>
            <a:r>
              <a:rPr lang="es-ES" sz="3200" dirty="0" err="1">
                <a:latin typeface="Arial"/>
                <a:ea typeface="Arial"/>
                <a:cs typeface="Arial"/>
                <a:sym typeface="Arial"/>
              </a:rPr>
              <a:t>processes</a:t>
            </a:r>
            <a:r>
              <a:rPr lang="es-ES" sz="3200" dirty="0">
                <a:latin typeface="Arial"/>
                <a:ea typeface="Arial"/>
                <a:cs typeface="Arial"/>
                <a:sym typeface="Arial"/>
              </a:rPr>
              <a:t>]. Innovaciones docentes en tiempos de pandemia, 280-285. https://doi.org/10.26754/CINAIC.2021.0054</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	Batista, A. R. (2017). Uso de </a:t>
            </a:r>
            <a:r>
              <a:rPr lang="es-ES" sz="3200" dirty="0" err="1">
                <a:latin typeface="Arial"/>
                <a:ea typeface="Arial"/>
                <a:cs typeface="Arial"/>
                <a:sym typeface="Arial"/>
              </a:rPr>
              <a:t>chatbots</a:t>
            </a:r>
            <a:r>
              <a:rPr lang="es-ES" sz="3200" dirty="0">
                <a:latin typeface="Arial"/>
                <a:ea typeface="Arial"/>
                <a:cs typeface="Arial"/>
                <a:sym typeface="Arial"/>
              </a:rPr>
              <a:t> como apoyo para la comunicación en el aula. http://hdl.handle.net/10915/63541</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	Borges-Solano, L.Y. (2015). El compromiso escolar de los estudiantes en República Dominicana: validación de su medida y de las variables de su red nomológica (tesis de doctorado). </a:t>
            </a:r>
            <a:r>
              <a:rPr lang="es-ES" sz="3200" dirty="0" err="1">
                <a:latin typeface="Arial"/>
                <a:ea typeface="Arial"/>
                <a:cs typeface="Arial"/>
                <a:sym typeface="Arial"/>
              </a:rPr>
              <a:t>Unicersitat</a:t>
            </a:r>
            <a:r>
              <a:rPr lang="es-ES" sz="3200" dirty="0">
                <a:latin typeface="Arial"/>
                <a:ea typeface="Arial"/>
                <a:cs typeface="Arial"/>
                <a:sym typeface="Arial"/>
              </a:rPr>
              <a:t> de València, Valencia, España.</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	Brinton, C. G., </a:t>
            </a:r>
            <a:r>
              <a:rPr lang="es-ES" sz="3200" dirty="0" err="1">
                <a:latin typeface="Arial"/>
                <a:ea typeface="Arial"/>
                <a:cs typeface="Arial"/>
                <a:sym typeface="Arial"/>
              </a:rPr>
              <a:t>Rill</a:t>
            </a:r>
            <a:r>
              <a:rPr lang="es-ES" sz="3200" dirty="0">
                <a:latin typeface="Arial"/>
                <a:ea typeface="Arial"/>
                <a:cs typeface="Arial"/>
                <a:sym typeface="Arial"/>
              </a:rPr>
              <a:t>, R., Ha, S., Chiang, M., Smith, R., y Ju, W. (2015). </a:t>
            </a:r>
            <a:r>
              <a:rPr lang="es-ES" sz="3200" dirty="0" err="1">
                <a:latin typeface="Arial"/>
                <a:ea typeface="Arial"/>
                <a:cs typeface="Arial"/>
                <a:sym typeface="Arial"/>
              </a:rPr>
              <a:t>Individualization</a:t>
            </a:r>
            <a:r>
              <a:rPr lang="es-ES" sz="3200" dirty="0">
                <a:latin typeface="Arial"/>
                <a:ea typeface="Arial"/>
                <a:cs typeface="Arial"/>
                <a:sym typeface="Arial"/>
              </a:rPr>
              <a:t> </a:t>
            </a:r>
            <a:r>
              <a:rPr lang="es-ES" sz="3200" dirty="0" err="1">
                <a:latin typeface="Arial"/>
                <a:ea typeface="Arial"/>
                <a:cs typeface="Arial"/>
                <a:sym typeface="Arial"/>
              </a:rPr>
              <a:t>for</a:t>
            </a:r>
            <a:r>
              <a:rPr lang="es-ES" sz="3200" dirty="0">
                <a:latin typeface="Arial"/>
                <a:ea typeface="Arial"/>
                <a:cs typeface="Arial"/>
                <a:sym typeface="Arial"/>
              </a:rPr>
              <a:t> </a:t>
            </a:r>
            <a:r>
              <a:rPr lang="es-ES" sz="3200" dirty="0" err="1">
                <a:latin typeface="Arial"/>
                <a:ea typeface="Arial"/>
                <a:cs typeface="Arial"/>
                <a:sym typeface="Arial"/>
              </a:rPr>
              <a:t>Education</a:t>
            </a:r>
            <a:r>
              <a:rPr lang="es-ES" sz="3200" dirty="0">
                <a:latin typeface="Arial"/>
                <a:ea typeface="Arial"/>
                <a:cs typeface="Arial"/>
                <a:sym typeface="Arial"/>
              </a:rPr>
              <a:t> at </a:t>
            </a:r>
            <a:r>
              <a:rPr lang="es-ES" sz="3200" dirty="0" err="1">
                <a:latin typeface="Arial"/>
                <a:ea typeface="Arial"/>
                <a:cs typeface="Arial"/>
                <a:sym typeface="Arial"/>
              </a:rPr>
              <a:t>Scale</a:t>
            </a:r>
            <a:r>
              <a:rPr lang="es-ES" sz="3200" dirty="0">
                <a:latin typeface="Arial"/>
                <a:ea typeface="Arial"/>
                <a:cs typeface="Arial"/>
                <a:sym typeface="Arial"/>
              </a:rPr>
              <a:t>: MIIC </a:t>
            </a:r>
            <a:r>
              <a:rPr lang="es-ES" sz="3200" dirty="0" err="1">
                <a:latin typeface="Arial"/>
                <a:ea typeface="Arial"/>
                <a:cs typeface="Arial"/>
                <a:sym typeface="Arial"/>
              </a:rPr>
              <a:t>Design</a:t>
            </a:r>
            <a:r>
              <a:rPr lang="es-ES" sz="3200" dirty="0">
                <a:latin typeface="Arial"/>
                <a:ea typeface="Arial"/>
                <a:cs typeface="Arial"/>
                <a:sym typeface="Arial"/>
              </a:rPr>
              <a:t> and </a:t>
            </a:r>
            <a:r>
              <a:rPr lang="es-ES" sz="3200" dirty="0" err="1">
                <a:latin typeface="Arial"/>
                <a:ea typeface="Arial"/>
                <a:cs typeface="Arial"/>
                <a:sym typeface="Arial"/>
              </a:rPr>
              <a:t>Preliminary</a:t>
            </a:r>
            <a:r>
              <a:rPr lang="es-ES" sz="3200" dirty="0">
                <a:latin typeface="Arial"/>
                <a:ea typeface="Arial"/>
                <a:cs typeface="Arial"/>
                <a:sym typeface="Arial"/>
              </a:rPr>
              <a:t> </a:t>
            </a:r>
            <a:r>
              <a:rPr lang="es-ES" sz="3200" dirty="0" err="1">
                <a:latin typeface="Arial"/>
                <a:ea typeface="Arial"/>
                <a:cs typeface="Arial"/>
                <a:sym typeface="Arial"/>
              </a:rPr>
              <a:t>Evaluation</a:t>
            </a:r>
            <a:r>
              <a:rPr lang="es-ES" sz="3200" dirty="0">
                <a:latin typeface="Arial"/>
                <a:ea typeface="Arial"/>
                <a:cs typeface="Arial"/>
                <a:sym typeface="Arial"/>
              </a:rPr>
              <a:t>. IEEE </a:t>
            </a:r>
            <a:r>
              <a:rPr lang="es-ES" sz="3200" dirty="0" err="1">
                <a:latin typeface="Arial"/>
                <a:ea typeface="Arial"/>
                <a:cs typeface="Arial"/>
                <a:sym typeface="Arial"/>
              </a:rPr>
              <a:t>Transactions</a:t>
            </a:r>
            <a:r>
              <a:rPr lang="es-ES" sz="3200" dirty="0">
                <a:latin typeface="Arial"/>
                <a:ea typeface="Arial"/>
                <a:cs typeface="Arial"/>
                <a:sym typeface="Arial"/>
              </a:rPr>
              <a:t> </a:t>
            </a:r>
            <a:r>
              <a:rPr lang="es-ES" sz="3200" dirty="0" err="1">
                <a:latin typeface="Arial"/>
                <a:ea typeface="Arial"/>
                <a:cs typeface="Arial"/>
                <a:sym typeface="Arial"/>
              </a:rPr>
              <a:t>on</a:t>
            </a:r>
            <a:r>
              <a:rPr lang="es-ES" sz="3200" dirty="0">
                <a:latin typeface="Arial"/>
                <a:ea typeface="Arial"/>
                <a:cs typeface="Arial"/>
                <a:sym typeface="Arial"/>
              </a:rPr>
              <a:t> </a:t>
            </a:r>
            <a:r>
              <a:rPr lang="es-ES" sz="3200" dirty="0" err="1">
                <a:latin typeface="Arial"/>
                <a:ea typeface="Arial"/>
                <a:cs typeface="Arial"/>
                <a:sym typeface="Arial"/>
              </a:rPr>
              <a:t>Learning</a:t>
            </a:r>
            <a:r>
              <a:rPr lang="es-ES" sz="3200" dirty="0">
                <a:latin typeface="Arial"/>
                <a:ea typeface="Arial"/>
                <a:cs typeface="Arial"/>
                <a:sym typeface="Arial"/>
              </a:rPr>
              <a:t> Technologies, 8(1), 136-148. https://doi.org/10.1109/TLT.2014.2370635   </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	Fernández Da Lama, R. G. (2019). </a:t>
            </a:r>
            <a:r>
              <a:rPr lang="es-ES" sz="3200" dirty="0" err="1">
                <a:latin typeface="Arial"/>
                <a:ea typeface="Arial"/>
                <a:cs typeface="Arial"/>
                <a:sym typeface="Arial"/>
              </a:rPr>
              <a:t>Engagement</a:t>
            </a:r>
            <a:r>
              <a:rPr lang="es-ES" sz="3200" dirty="0">
                <a:latin typeface="Arial"/>
                <a:ea typeface="Arial"/>
                <a:cs typeface="Arial"/>
                <a:sym typeface="Arial"/>
              </a:rPr>
              <a:t> estudiantil: Aportes del modelo de </a:t>
            </a:r>
            <a:r>
              <a:rPr lang="es-ES" sz="3200" dirty="0" err="1">
                <a:latin typeface="Arial"/>
                <a:ea typeface="Arial"/>
                <a:cs typeface="Arial"/>
                <a:sym typeface="Arial"/>
              </a:rPr>
              <a:t>engagement</a:t>
            </a:r>
            <a:r>
              <a:rPr lang="es-ES" sz="3200" dirty="0">
                <a:latin typeface="Arial"/>
                <a:ea typeface="Arial"/>
                <a:cs typeface="Arial"/>
                <a:sym typeface="Arial"/>
              </a:rPr>
              <a:t> agentico. XXVI Jornadas de Investigación. https://www.aacademica.org/000-111/789. ARK: </a:t>
            </a:r>
            <a:r>
              <a:rPr lang="es-ES" sz="3200" dirty="0" err="1">
                <a:latin typeface="Arial"/>
                <a:ea typeface="Arial"/>
                <a:cs typeface="Arial"/>
                <a:sym typeface="Arial"/>
              </a:rPr>
              <a:t>Engagement</a:t>
            </a:r>
            <a:r>
              <a:rPr lang="es-ES" sz="3200" dirty="0">
                <a:latin typeface="Arial"/>
                <a:ea typeface="Arial"/>
                <a:cs typeface="Arial"/>
                <a:sym typeface="Arial"/>
              </a:rPr>
              <a:t> estudiantil: Aportes del modelo de </a:t>
            </a:r>
            <a:r>
              <a:rPr lang="es-ES" sz="3200" dirty="0" err="1">
                <a:latin typeface="Arial"/>
                <a:ea typeface="Arial"/>
                <a:cs typeface="Arial"/>
                <a:sym typeface="Arial"/>
              </a:rPr>
              <a:t>engagement</a:t>
            </a:r>
            <a:r>
              <a:rPr lang="es-ES" sz="3200" dirty="0">
                <a:latin typeface="Arial"/>
                <a:ea typeface="Arial"/>
                <a:cs typeface="Arial"/>
                <a:sym typeface="Arial"/>
              </a:rPr>
              <a:t> agentico</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	</a:t>
            </a:r>
            <a:r>
              <a:rPr lang="es-ES" sz="3200" dirty="0" err="1">
                <a:latin typeface="Arial"/>
                <a:ea typeface="Arial"/>
                <a:cs typeface="Arial"/>
                <a:sym typeface="Arial"/>
              </a:rPr>
              <a:t>Garcia</a:t>
            </a:r>
            <a:r>
              <a:rPr lang="es-ES" sz="3200" dirty="0">
                <a:latin typeface="Arial"/>
                <a:ea typeface="Arial"/>
                <a:cs typeface="Arial"/>
                <a:sym typeface="Arial"/>
              </a:rPr>
              <a:t> </a:t>
            </a:r>
            <a:r>
              <a:rPr lang="es-ES" sz="3200" dirty="0" err="1">
                <a:latin typeface="Arial"/>
                <a:ea typeface="Arial"/>
                <a:cs typeface="Arial"/>
                <a:sym typeface="Arial"/>
              </a:rPr>
              <a:t>Brustenga</a:t>
            </a:r>
            <a:r>
              <a:rPr lang="es-ES" sz="3200" dirty="0">
                <a:latin typeface="Arial"/>
                <a:ea typeface="Arial"/>
                <a:cs typeface="Arial"/>
                <a:sym typeface="Arial"/>
              </a:rPr>
              <a:t>, G., Fuertes-Alpiste, M., y Molas Castells, N. (2018). Briefing </a:t>
            </a:r>
            <a:r>
              <a:rPr lang="es-ES" sz="3200" dirty="0" err="1">
                <a:latin typeface="Arial"/>
                <a:ea typeface="Arial"/>
                <a:cs typeface="Arial"/>
                <a:sym typeface="Arial"/>
              </a:rPr>
              <a:t>paper</a:t>
            </a:r>
            <a:r>
              <a:rPr lang="es-ES" sz="3200" dirty="0">
                <a:latin typeface="Arial"/>
                <a:ea typeface="Arial"/>
                <a:cs typeface="Arial"/>
                <a:sym typeface="Arial"/>
              </a:rPr>
              <a:t>: Los </a:t>
            </a:r>
            <a:r>
              <a:rPr lang="es-ES" sz="3200" dirty="0" err="1">
                <a:latin typeface="Arial"/>
                <a:ea typeface="Arial"/>
                <a:cs typeface="Arial"/>
                <a:sym typeface="Arial"/>
              </a:rPr>
              <a:t>chatbots</a:t>
            </a:r>
            <a:r>
              <a:rPr lang="es-ES" sz="3200" dirty="0">
                <a:latin typeface="Arial"/>
                <a:ea typeface="Arial"/>
                <a:cs typeface="Arial"/>
                <a:sym typeface="Arial"/>
              </a:rPr>
              <a:t> en educación. http://openaccess.uoc.edu/ebapps/o2/handle/10609/85786</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	</a:t>
            </a:r>
            <a:r>
              <a:rPr lang="es-ES" sz="3200" dirty="0" err="1">
                <a:latin typeface="Arial"/>
                <a:ea typeface="Arial"/>
                <a:cs typeface="Arial"/>
                <a:sym typeface="Arial"/>
              </a:rPr>
              <a:t>Gavín</a:t>
            </a:r>
            <a:r>
              <a:rPr lang="es-ES" sz="3200" dirty="0">
                <a:latin typeface="Arial"/>
                <a:ea typeface="Arial"/>
                <a:cs typeface="Arial"/>
                <a:sym typeface="Arial"/>
              </a:rPr>
              <a:t>-Chocano, Ó.; García-Martínez, I.; Pérez-Navío, E. y Luque de la Rosa, A. (2024). </a:t>
            </a:r>
            <a:r>
              <a:rPr lang="es-ES" sz="3200" dirty="0" err="1">
                <a:latin typeface="Arial"/>
                <a:ea typeface="Arial"/>
                <a:cs typeface="Arial"/>
                <a:sym typeface="Arial"/>
              </a:rPr>
              <a:t>Learner</a:t>
            </a:r>
            <a:r>
              <a:rPr lang="es-ES" sz="3200" dirty="0">
                <a:latin typeface="Arial"/>
                <a:ea typeface="Arial"/>
                <a:cs typeface="Arial"/>
                <a:sym typeface="Arial"/>
              </a:rPr>
              <a:t> </a:t>
            </a:r>
            <a:r>
              <a:rPr lang="es-ES" sz="3200" dirty="0" err="1">
                <a:latin typeface="Arial"/>
                <a:ea typeface="Arial"/>
                <a:cs typeface="Arial"/>
                <a:sym typeface="Arial"/>
              </a:rPr>
              <a:t>engagement</a:t>
            </a:r>
            <a:r>
              <a:rPr lang="es-ES" sz="3200" dirty="0">
                <a:latin typeface="Arial"/>
                <a:ea typeface="Arial"/>
                <a:cs typeface="Arial"/>
                <a:sym typeface="Arial"/>
              </a:rPr>
              <a:t>, motivación académica y estrategias de aprendizaje de estudiantes universitarios. Educación XX1, 27(1), 57-79. https://revistas.uned.es/index.php/educacionXX1/article/view/36951/28645</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	</a:t>
            </a:r>
            <a:r>
              <a:rPr lang="es-ES" sz="3200" dirty="0" err="1">
                <a:latin typeface="Arial"/>
                <a:ea typeface="Arial"/>
                <a:cs typeface="Arial"/>
                <a:sym typeface="Arial"/>
              </a:rPr>
              <a:t>Hone</a:t>
            </a:r>
            <a:r>
              <a:rPr lang="es-ES" sz="3200" dirty="0">
                <a:latin typeface="Arial"/>
                <a:ea typeface="Arial"/>
                <a:cs typeface="Arial"/>
                <a:sym typeface="Arial"/>
              </a:rPr>
              <a:t>, K. S., y El Said, G. R. (2016). </a:t>
            </a:r>
            <a:r>
              <a:rPr lang="es-ES" sz="3200" dirty="0" err="1">
                <a:latin typeface="Arial"/>
                <a:ea typeface="Arial"/>
                <a:cs typeface="Arial"/>
                <a:sym typeface="Arial"/>
              </a:rPr>
              <a:t>Exploring</a:t>
            </a:r>
            <a:r>
              <a:rPr lang="es-ES" sz="3200" dirty="0">
                <a:latin typeface="Arial"/>
                <a:ea typeface="Arial"/>
                <a:cs typeface="Arial"/>
                <a:sym typeface="Arial"/>
              </a:rPr>
              <a:t> </a:t>
            </a:r>
            <a:r>
              <a:rPr lang="es-ES" sz="3200" dirty="0" err="1">
                <a:latin typeface="Arial"/>
                <a:ea typeface="Arial"/>
                <a:cs typeface="Arial"/>
                <a:sym typeface="Arial"/>
              </a:rPr>
              <a:t>the</a:t>
            </a:r>
            <a:r>
              <a:rPr lang="es-ES" sz="3200" dirty="0">
                <a:latin typeface="Arial"/>
                <a:ea typeface="Arial"/>
                <a:cs typeface="Arial"/>
                <a:sym typeface="Arial"/>
              </a:rPr>
              <a:t> </a:t>
            </a:r>
            <a:r>
              <a:rPr lang="es-ES" sz="3200" dirty="0" err="1">
                <a:latin typeface="Arial"/>
                <a:ea typeface="Arial"/>
                <a:cs typeface="Arial"/>
                <a:sym typeface="Arial"/>
              </a:rPr>
              <a:t>factors</a:t>
            </a:r>
            <a:r>
              <a:rPr lang="es-ES" sz="3200" dirty="0">
                <a:latin typeface="Arial"/>
                <a:ea typeface="Arial"/>
                <a:cs typeface="Arial"/>
                <a:sym typeface="Arial"/>
              </a:rPr>
              <a:t> </a:t>
            </a:r>
            <a:r>
              <a:rPr lang="es-ES" sz="3200" dirty="0" err="1">
                <a:latin typeface="Arial"/>
                <a:ea typeface="Arial"/>
                <a:cs typeface="Arial"/>
                <a:sym typeface="Arial"/>
              </a:rPr>
              <a:t>affecting</a:t>
            </a:r>
            <a:r>
              <a:rPr lang="es-ES" sz="3200" dirty="0">
                <a:latin typeface="Arial"/>
                <a:ea typeface="Arial"/>
                <a:cs typeface="Arial"/>
                <a:sym typeface="Arial"/>
              </a:rPr>
              <a:t> MOOC </a:t>
            </a:r>
            <a:r>
              <a:rPr lang="es-ES" sz="3200" dirty="0" err="1">
                <a:latin typeface="Arial"/>
                <a:ea typeface="Arial"/>
                <a:cs typeface="Arial"/>
                <a:sym typeface="Arial"/>
              </a:rPr>
              <a:t>retention</a:t>
            </a:r>
            <a:r>
              <a:rPr lang="es-ES" sz="3200" dirty="0">
                <a:latin typeface="Arial"/>
                <a:ea typeface="Arial"/>
                <a:cs typeface="Arial"/>
                <a:sym typeface="Arial"/>
              </a:rPr>
              <a:t>: A </a:t>
            </a:r>
            <a:r>
              <a:rPr lang="es-ES" sz="3200" dirty="0" err="1">
                <a:latin typeface="Arial"/>
                <a:ea typeface="Arial"/>
                <a:cs typeface="Arial"/>
                <a:sym typeface="Arial"/>
              </a:rPr>
              <a:t>survey</a:t>
            </a:r>
            <a:r>
              <a:rPr lang="es-ES" sz="3200" dirty="0">
                <a:latin typeface="Arial"/>
                <a:ea typeface="Arial"/>
                <a:cs typeface="Arial"/>
                <a:sym typeface="Arial"/>
              </a:rPr>
              <a:t> </a:t>
            </a:r>
            <a:r>
              <a:rPr lang="es-ES" sz="3200" dirty="0" err="1">
                <a:latin typeface="Arial"/>
                <a:ea typeface="Arial"/>
                <a:cs typeface="Arial"/>
                <a:sym typeface="Arial"/>
              </a:rPr>
              <a:t>study</a:t>
            </a:r>
            <a:r>
              <a:rPr lang="es-ES" sz="3200" dirty="0">
                <a:latin typeface="Arial"/>
                <a:ea typeface="Arial"/>
                <a:cs typeface="Arial"/>
                <a:sym typeface="Arial"/>
              </a:rPr>
              <a:t>. </a:t>
            </a:r>
            <a:r>
              <a:rPr lang="es-ES" sz="3200" dirty="0" err="1">
                <a:latin typeface="Arial"/>
                <a:ea typeface="Arial"/>
                <a:cs typeface="Arial"/>
                <a:sym typeface="Arial"/>
              </a:rPr>
              <a:t>Computers</a:t>
            </a:r>
            <a:r>
              <a:rPr lang="es-ES" sz="3200" dirty="0">
                <a:latin typeface="Arial"/>
                <a:ea typeface="Arial"/>
                <a:cs typeface="Arial"/>
                <a:sym typeface="Arial"/>
              </a:rPr>
              <a:t> &amp; </a:t>
            </a:r>
            <a:r>
              <a:rPr lang="es-ES" sz="3200" dirty="0" err="1">
                <a:latin typeface="Arial"/>
                <a:ea typeface="Arial"/>
                <a:cs typeface="Arial"/>
                <a:sym typeface="Arial"/>
              </a:rPr>
              <a:t>Education</a:t>
            </a:r>
            <a:r>
              <a:rPr lang="es-ES" sz="3200" dirty="0">
                <a:latin typeface="Arial"/>
                <a:ea typeface="Arial"/>
                <a:cs typeface="Arial"/>
                <a:sym typeface="Arial"/>
              </a:rPr>
              <a:t>, 98, 157-168. https://doi.org/10.1016/j.compedu.2016.03.016</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	Martínez González, J. A. (2010). El Espacio Europeo De Educación Superior (</a:t>
            </a:r>
            <a:r>
              <a:rPr lang="es-ES" sz="3200" dirty="0" err="1">
                <a:latin typeface="Arial"/>
                <a:ea typeface="Arial"/>
                <a:cs typeface="Arial"/>
                <a:sym typeface="Arial"/>
              </a:rPr>
              <a:t>Eees</a:t>
            </a:r>
            <a:r>
              <a:rPr lang="es-ES" sz="3200" dirty="0">
                <a:latin typeface="Arial"/>
                <a:ea typeface="Arial"/>
                <a:cs typeface="Arial"/>
                <a:sym typeface="Arial"/>
              </a:rPr>
              <a:t>) Y Nuevo Rol Del Estudiante Universitario.  Cuadernos de Educación y Desarrollo, Servicios Académicos Intercontinentales SL.</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	</a:t>
            </a:r>
            <a:r>
              <a:rPr lang="es-ES" sz="3200" dirty="0" err="1">
                <a:latin typeface="Arial"/>
                <a:ea typeface="Arial"/>
                <a:cs typeface="Arial"/>
                <a:sym typeface="Arial"/>
              </a:rPr>
              <a:t>Posso</a:t>
            </a:r>
            <a:r>
              <a:rPr lang="es-ES" sz="3200" dirty="0">
                <a:latin typeface="Arial"/>
                <a:ea typeface="Arial"/>
                <a:cs typeface="Arial"/>
                <a:sym typeface="Arial"/>
              </a:rPr>
              <a:t> Pacheco, R. J. (2022). El rol del docente en el contexto universitario: una visión post pandemia. MENTOR Revista De investigación Educativa Y Deportiva 1(2). </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	</a:t>
            </a:r>
            <a:r>
              <a:rPr lang="es-ES" sz="3200" dirty="0" err="1">
                <a:latin typeface="Arial"/>
                <a:ea typeface="Arial"/>
                <a:cs typeface="Arial"/>
                <a:sym typeface="Arial"/>
              </a:rPr>
              <a:t>Schunk</a:t>
            </a:r>
            <a:r>
              <a:rPr lang="es-ES" sz="3200" dirty="0">
                <a:latin typeface="Arial"/>
                <a:ea typeface="Arial"/>
                <a:cs typeface="Arial"/>
                <a:sym typeface="Arial"/>
              </a:rPr>
              <a:t>, D. (2012). Teorías de aprendizaje. Una perspectiva educativa. Pearson Educación.</a:t>
            </a:r>
          </a:p>
          <a:p>
            <a:pPr marL="533415" lvl="0" indent="-330215" algn="l" rtl="0">
              <a:lnSpc>
                <a:spcPct val="100000"/>
              </a:lnSpc>
              <a:spcBef>
                <a:spcPts val="0"/>
              </a:spcBef>
              <a:spcAft>
                <a:spcPts val="0"/>
              </a:spcAft>
              <a:buSzPts val="3200"/>
              <a:buNone/>
            </a:pPr>
            <a:endParaRPr sz="3200"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PERTENENCIA  </a:t>
            </a:r>
            <a:r>
              <a:rPr lang="es-AR" dirty="0"/>
              <a:t>      </a:t>
            </a:r>
            <a:r>
              <a:rPr lang="es-ES" dirty="0"/>
              <a:t>FACULTAD DE CIENCIAS ECONÓMICAS – UNIVERSIDAD NACIONAL DE TUCUMÁN</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AUTORES       </a:t>
            </a:r>
            <a:r>
              <a:rPr lang="pt-BR" dirty="0"/>
              <a:t>FERNÁNDEZ, AIDA EVANGELINA - afernandez@face.unt.edu.ar</a:t>
            </a:r>
            <a:r>
              <a:rPr lang="es-AR" dirty="0"/>
              <a:t>/  RODRIGUEZ AREAL, ELSA ADRIANA – eareal@face.unt.edu.ar/ LEDESMA, ANDREA – aledesma@face.unt.edu.ar</a:t>
            </a:r>
            <a:endParaRPr dirty="0"/>
          </a:p>
        </p:txBody>
      </p:sp>
      <p:sp>
        <p:nvSpPr>
          <p:cNvPr id="66" name="Google Shape;66;p1"/>
          <p:cNvSpPr txBox="1"/>
          <p:nvPr/>
        </p:nvSpPr>
        <p:spPr>
          <a:xfrm>
            <a:off x="3381119" y="766217"/>
            <a:ext cx="39583211" cy="220022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8200"/>
              <a:buFont typeface="Arial"/>
              <a:buNone/>
            </a:pPr>
            <a:r>
              <a:rPr lang="es-ES" sz="8200" b="1" i="0" u="none" strike="noStrike" cap="none" dirty="0">
                <a:solidFill>
                  <a:schemeClr val="lt1"/>
                </a:solidFill>
                <a:latin typeface="Arial"/>
                <a:ea typeface="Arial"/>
                <a:cs typeface="Arial"/>
                <a:sym typeface="Arial"/>
              </a:rPr>
              <a:t>ENGAGEMENT EDUCATIVO: USO DE CHATBOTS Y CANAL DE DIFUSIÓN EN LA ENSEÑANZA DEL CÁLCULO EN CARRERAS DE CIENCIAS ECONÓMICAS</a:t>
            </a:r>
            <a:endParaRPr sz="8200" b="1" i="0" u="none" strike="noStrike" cap="none" dirty="0">
              <a:solidFill>
                <a:schemeClr val="lt1"/>
              </a:solidFill>
              <a:latin typeface="Arial"/>
              <a:ea typeface="Arial"/>
              <a:cs typeface="Arial"/>
              <a:sym typeface="Arial"/>
            </a:endParaRPr>
          </a:p>
        </p:txBody>
      </p:sp>
      <p:pic>
        <p:nvPicPr>
          <p:cNvPr id="8" name="Imagen 7">
            <a:extLst>
              <a:ext uri="{FF2B5EF4-FFF2-40B4-BE49-F238E27FC236}">
                <a16:creationId xmlns:a16="http://schemas.microsoft.com/office/drawing/2014/main" id="{3A8F89F8-C7FC-0CF6-7181-406241A3ABAE}"/>
              </a:ext>
            </a:extLst>
          </p:cNvPr>
          <p:cNvPicPr>
            <a:picLocks noChangeAspect="1"/>
          </p:cNvPicPr>
          <p:nvPr/>
        </p:nvPicPr>
        <p:blipFill>
          <a:blip r:embed="rId4"/>
          <a:stretch>
            <a:fillRect/>
          </a:stretch>
        </p:blipFill>
        <p:spPr>
          <a:xfrm>
            <a:off x="26160587" y="23108662"/>
            <a:ext cx="4578493" cy="2749534"/>
          </a:xfrm>
          <a:prstGeom prst="rect">
            <a:avLst/>
          </a:prstGeom>
        </p:spPr>
      </p:pic>
      <p:pic>
        <p:nvPicPr>
          <p:cNvPr id="9" name="Imagen 8">
            <a:extLst>
              <a:ext uri="{FF2B5EF4-FFF2-40B4-BE49-F238E27FC236}">
                <a16:creationId xmlns:a16="http://schemas.microsoft.com/office/drawing/2014/main" id="{F2ED09EE-DDA6-7D4C-D086-4989BF43D212}"/>
              </a:ext>
            </a:extLst>
          </p:cNvPr>
          <p:cNvPicPr>
            <a:picLocks noChangeAspect="1"/>
          </p:cNvPicPr>
          <p:nvPr/>
        </p:nvPicPr>
        <p:blipFill>
          <a:blip r:embed="rId5"/>
          <a:stretch>
            <a:fillRect/>
          </a:stretch>
        </p:blipFill>
        <p:spPr>
          <a:xfrm>
            <a:off x="18453964" y="23593018"/>
            <a:ext cx="6783476" cy="2350549"/>
          </a:xfrm>
          <a:prstGeom prst="rect">
            <a:avLst/>
          </a:prstGeom>
        </p:spPr>
      </p:pic>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TotalTime>
  <Words>1437</Words>
  <Application>Microsoft Office PowerPoint</Application>
  <PresentationFormat>Personalizado</PresentationFormat>
  <Paragraphs>38</Paragraphs>
  <Slides>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Arial</vt:lpstr>
      <vt:lpstr>Calibri</vt:lpstr>
      <vt:lpstr>Cambria</vt:lpstr>
      <vt:lpstr>Póster de medicina</vt:lpstr>
      <vt:lpstr>EJE 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Aida Evangelina Fernandez</cp:lastModifiedBy>
  <cp:revision>3</cp:revision>
  <dcterms:created xsi:type="dcterms:W3CDTF">2013-04-05T20:27:31Z</dcterms:created>
  <dcterms:modified xsi:type="dcterms:W3CDTF">2025-07-20T01:29:18Z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