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51206400" cy="288036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6" roundtripDataSignature="AMtx7mj0s8xHt2SidD0SizO0H86Wdw63j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32" d="100"/>
          <a:sy n="32" d="100"/>
        </p:scale>
        <p:origin x="-3408" y="-24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notesMaster" Target="notesMasters/notesMaster1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customschemas.google.com/relationships/presentationmetadata" Target="metadata"/><Relationship Id="rId10" Type="http://schemas.openxmlformats.org/officeDocument/2006/relationships/tableStyles" Target="tableStyles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AR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‹Nº›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757975682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1" name="Google Shape;41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" name="Google Shape;42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AR"/>
              <a:t>1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164727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óster">
  <p:cSld name="Póster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3"/>
          <p:cNvSpPr txBox="1">
            <a:spLocks noGrp="1"/>
          </p:cNvSpPr>
          <p:nvPr>
            <p:ph type="title"/>
          </p:nvPr>
        </p:nvSpPr>
        <p:spPr>
          <a:xfrm>
            <a:off x="7467600" y="866775"/>
            <a:ext cx="36271200" cy="22002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3"/>
          <p:cNvSpPr txBox="1">
            <a:spLocks noGrp="1"/>
          </p:cNvSpPr>
          <p:nvPr>
            <p:ph type="body" idx="1"/>
          </p:nvPr>
        </p:nvSpPr>
        <p:spPr>
          <a:xfrm>
            <a:off x="7467600" y="3140028"/>
            <a:ext cx="36271200" cy="7271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>
                <a:solidFill>
                  <a:schemeClr val="lt1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>
                <a:solidFill>
                  <a:schemeClr val="lt1"/>
                </a:solidFill>
              </a:defRPr>
            </a:lvl5pPr>
            <a:lvl6pPr marL="2743200" lvl="5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>
                <a:solidFill>
                  <a:schemeClr val="lt1"/>
                </a:solidFill>
              </a:defRPr>
            </a:lvl6pPr>
            <a:lvl7pPr marL="3200400" lvl="6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>
                <a:solidFill>
                  <a:schemeClr val="lt1"/>
                </a:solidFill>
              </a:defRPr>
            </a:lvl7pPr>
            <a:lvl8pPr marL="3657600" lvl="7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>
                <a:solidFill>
                  <a:schemeClr val="lt1"/>
                </a:solidFill>
              </a:defRPr>
            </a:lvl8pPr>
            <a:lvl9pPr marL="4114800" lvl="8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dt" idx="10"/>
          </p:nvPr>
        </p:nvSpPr>
        <p:spPr>
          <a:xfrm>
            <a:off x="1333500" y="28100361"/>
            <a:ext cx="11521440" cy="400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ftr" idx="11"/>
          </p:nvPr>
        </p:nvSpPr>
        <p:spPr>
          <a:xfrm>
            <a:off x="12854940" y="28100361"/>
            <a:ext cx="25496520" cy="400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3"/>
          <p:cNvSpPr txBox="1">
            <a:spLocks noGrp="1"/>
          </p:cNvSpPr>
          <p:nvPr>
            <p:ph type="sldNum" idx="12"/>
          </p:nvPr>
        </p:nvSpPr>
        <p:spPr>
          <a:xfrm>
            <a:off x="38351460" y="28100361"/>
            <a:ext cx="11521440" cy="400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 sz="1867">
                <a:solidFill>
                  <a:srgbClr val="8B8B8D"/>
                </a:solidFill>
              </a:defRPr>
            </a:lvl1pPr>
            <a:lvl2pPr marL="0" lvl="1" indent="0" algn="r">
              <a:spcBef>
                <a:spcPts val="0"/>
              </a:spcBef>
              <a:buNone/>
              <a:defRPr sz="1867">
                <a:solidFill>
                  <a:srgbClr val="8B8B8D"/>
                </a:solidFill>
              </a:defRPr>
            </a:lvl2pPr>
            <a:lvl3pPr marL="0" lvl="2" indent="0" algn="r">
              <a:spcBef>
                <a:spcPts val="0"/>
              </a:spcBef>
              <a:buNone/>
              <a:defRPr sz="1867">
                <a:solidFill>
                  <a:srgbClr val="8B8B8D"/>
                </a:solidFill>
              </a:defRPr>
            </a:lvl3pPr>
            <a:lvl4pPr marL="0" lvl="3" indent="0" algn="r">
              <a:spcBef>
                <a:spcPts val="0"/>
              </a:spcBef>
              <a:buNone/>
              <a:defRPr sz="1867">
                <a:solidFill>
                  <a:srgbClr val="8B8B8D"/>
                </a:solidFill>
              </a:defRPr>
            </a:lvl4pPr>
            <a:lvl5pPr marL="0" lvl="4" indent="0" algn="r">
              <a:spcBef>
                <a:spcPts val="0"/>
              </a:spcBef>
              <a:buNone/>
              <a:defRPr sz="1867">
                <a:solidFill>
                  <a:srgbClr val="8B8B8D"/>
                </a:solidFill>
              </a:defRPr>
            </a:lvl5pPr>
            <a:lvl6pPr marL="0" lvl="5" indent="0" algn="r">
              <a:spcBef>
                <a:spcPts val="0"/>
              </a:spcBef>
              <a:buNone/>
              <a:defRPr sz="1867">
                <a:solidFill>
                  <a:srgbClr val="8B8B8D"/>
                </a:solidFill>
              </a:defRPr>
            </a:lvl6pPr>
            <a:lvl7pPr marL="0" lvl="6" indent="0" algn="r">
              <a:spcBef>
                <a:spcPts val="0"/>
              </a:spcBef>
              <a:buNone/>
              <a:defRPr sz="1867">
                <a:solidFill>
                  <a:srgbClr val="8B8B8D"/>
                </a:solidFill>
              </a:defRPr>
            </a:lvl7pPr>
            <a:lvl8pPr marL="0" lvl="7" indent="0" algn="r">
              <a:spcBef>
                <a:spcPts val="0"/>
              </a:spcBef>
              <a:buNone/>
              <a:defRPr sz="1867">
                <a:solidFill>
                  <a:srgbClr val="8B8B8D"/>
                </a:solidFill>
              </a:defRPr>
            </a:lvl8pPr>
            <a:lvl9pPr marL="0" lvl="8" indent="0" algn="r">
              <a:spcBef>
                <a:spcPts val="0"/>
              </a:spcBef>
              <a:buNone/>
              <a:defRPr sz="1867">
                <a:solidFill>
                  <a:srgbClr val="8B8B8D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AR"/>
              <a:t>‹Nº›</a:t>
            </a:fld>
            <a:endParaRPr/>
          </a:p>
        </p:txBody>
      </p:sp>
      <p:sp>
        <p:nvSpPr>
          <p:cNvPr id="22" name="Google Shape;22;p3"/>
          <p:cNvSpPr>
            <a:spLocks noGrp="1"/>
          </p:cNvSpPr>
          <p:nvPr>
            <p:ph type="body" idx="2"/>
          </p:nvPr>
        </p:nvSpPr>
        <p:spPr>
          <a:xfrm>
            <a:off x="1333500" y="5120640"/>
            <a:ext cx="14935200" cy="1066800"/>
          </a:xfrm>
          <a:prstGeom prst="round1Rect">
            <a:avLst>
              <a:gd name="adj" fmla="val 16667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365750" tIns="45700" rIns="91425" bIns="45700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1pPr>
            <a:lvl2pPr marL="914400" lvl="1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2pPr>
            <a:lvl3pPr marL="1371600" lvl="2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3pPr>
            <a:lvl4pPr marL="1828800" lvl="3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4pPr>
            <a:lvl5pPr marL="2286000" lvl="4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5pPr>
            <a:lvl6pPr marL="2743200" lvl="5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6pPr>
            <a:lvl7pPr marL="3200400" lvl="6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7pPr>
            <a:lvl8pPr marL="3657600" lvl="7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8pPr>
            <a:lvl9pPr marL="4114800" lvl="8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9pPr>
          </a:lstStyle>
          <a:p>
            <a:endParaRPr/>
          </a:p>
        </p:txBody>
      </p:sp>
      <p:sp>
        <p:nvSpPr>
          <p:cNvPr id="23" name="Google Shape;23;p3"/>
          <p:cNvSpPr txBox="1">
            <a:spLocks noGrp="1"/>
          </p:cNvSpPr>
          <p:nvPr>
            <p:ph type="body" idx="3"/>
          </p:nvPr>
        </p:nvSpPr>
        <p:spPr>
          <a:xfrm>
            <a:off x="1333500" y="6187440"/>
            <a:ext cx="14935200" cy="60007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>
            <a:lvl1pPr marL="457200" lvl="0" indent="-436054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3267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5pPr>
            <a:lvl6pPr marL="2743200" lvl="5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6pPr>
            <a:lvl7pPr marL="3200400" lvl="6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7pPr>
            <a:lvl8pPr marL="3657600" lvl="7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8pPr>
            <a:lvl9pPr marL="4114800" lvl="8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3"/>
          <p:cNvSpPr>
            <a:spLocks noGrp="1"/>
          </p:cNvSpPr>
          <p:nvPr>
            <p:ph type="body" idx="4"/>
          </p:nvPr>
        </p:nvSpPr>
        <p:spPr>
          <a:xfrm>
            <a:off x="1333500" y="13153644"/>
            <a:ext cx="14935200" cy="1066800"/>
          </a:xfrm>
          <a:prstGeom prst="round1Rect">
            <a:avLst>
              <a:gd name="adj" fmla="val 16667"/>
            </a:avLst>
          </a:prstGeom>
          <a:solidFill>
            <a:schemeClr val="accent3"/>
          </a:solidFill>
          <a:ln>
            <a:noFill/>
          </a:ln>
        </p:spPr>
        <p:txBody>
          <a:bodyPr spcFirstLastPara="1" wrap="square" lIns="365750" tIns="45700" rIns="91425" bIns="45700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1pPr>
            <a:lvl2pPr marL="914400" lvl="1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2pPr>
            <a:lvl3pPr marL="1371600" lvl="2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3pPr>
            <a:lvl4pPr marL="1828800" lvl="3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4pPr>
            <a:lvl5pPr marL="2286000" lvl="4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5pPr>
            <a:lvl6pPr marL="2743200" lvl="5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6pPr>
            <a:lvl7pPr marL="3200400" lvl="6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7pPr>
            <a:lvl8pPr marL="3657600" lvl="7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8pPr>
            <a:lvl9pPr marL="4114800" lvl="8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9pPr>
          </a:lstStyle>
          <a:p>
            <a:endParaRPr/>
          </a:p>
        </p:txBody>
      </p:sp>
      <p:sp>
        <p:nvSpPr>
          <p:cNvPr id="25" name="Google Shape;25;p3"/>
          <p:cNvSpPr txBox="1">
            <a:spLocks noGrp="1"/>
          </p:cNvSpPr>
          <p:nvPr>
            <p:ph type="body" idx="5"/>
          </p:nvPr>
        </p:nvSpPr>
        <p:spPr>
          <a:xfrm>
            <a:off x="1333500" y="14220445"/>
            <a:ext cx="14935200" cy="79521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>
            <a:lvl1pPr marL="457200" lvl="0" indent="-436054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3267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5pPr>
            <a:lvl6pPr marL="2743200" lvl="5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6pPr>
            <a:lvl7pPr marL="3200400" lvl="6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7pPr>
            <a:lvl8pPr marL="3657600" lvl="7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8pPr>
            <a:lvl9pPr marL="4114800" lvl="8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9pPr>
          </a:lstStyle>
          <a:p>
            <a:endParaRPr/>
          </a:p>
        </p:txBody>
      </p:sp>
      <p:sp>
        <p:nvSpPr>
          <p:cNvPr id="26" name="Google Shape;26;p3"/>
          <p:cNvSpPr>
            <a:spLocks noGrp="1"/>
          </p:cNvSpPr>
          <p:nvPr>
            <p:ph type="body" idx="6"/>
          </p:nvPr>
        </p:nvSpPr>
        <p:spPr>
          <a:xfrm>
            <a:off x="1333500" y="22602825"/>
            <a:ext cx="14935200" cy="1066800"/>
          </a:xfrm>
          <a:prstGeom prst="round1Rect">
            <a:avLst>
              <a:gd name="adj" fmla="val 16667"/>
            </a:avLst>
          </a:prstGeom>
          <a:solidFill>
            <a:schemeClr val="accent4"/>
          </a:solidFill>
          <a:ln>
            <a:noFill/>
          </a:ln>
        </p:spPr>
        <p:txBody>
          <a:bodyPr spcFirstLastPara="1" wrap="square" lIns="365750" tIns="45700" rIns="91425" bIns="45700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1pPr>
            <a:lvl2pPr marL="914400" lvl="1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2pPr>
            <a:lvl3pPr marL="1371600" lvl="2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3pPr>
            <a:lvl4pPr marL="1828800" lvl="3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4pPr>
            <a:lvl5pPr marL="2286000" lvl="4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5pPr>
            <a:lvl6pPr marL="2743200" lvl="5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6pPr>
            <a:lvl7pPr marL="3200400" lvl="6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7pPr>
            <a:lvl8pPr marL="3657600" lvl="7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8pPr>
            <a:lvl9pPr marL="4114800" lvl="8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9pPr>
          </a:lstStyle>
          <a:p>
            <a:endParaRPr/>
          </a:p>
        </p:txBody>
      </p:sp>
      <p:sp>
        <p:nvSpPr>
          <p:cNvPr id="27" name="Google Shape;27;p3"/>
          <p:cNvSpPr txBox="1">
            <a:spLocks noGrp="1"/>
          </p:cNvSpPr>
          <p:nvPr>
            <p:ph type="body" idx="7"/>
          </p:nvPr>
        </p:nvSpPr>
        <p:spPr>
          <a:xfrm>
            <a:off x="1333500" y="23674959"/>
            <a:ext cx="14935200" cy="400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>
            <a:lvl1pPr marL="457200" lvl="0" indent="-436054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3267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5pPr>
            <a:lvl6pPr marL="2743200" lvl="5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6pPr>
            <a:lvl7pPr marL="3200400" lvl="6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7pPr>
            <a:lvl8pPr marL="3657600" lvl="7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8pPr>
            <a:lvl9pPr marL="4114800" lvl="8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9pPr>
          </a:lstStyle>
          <a:p>
            <a:endParaRPr/>
          </a:p>
        </p:txBody>
      </p:sp>
      <p:sp>
        <p:nvSpPr>
          <p:cNvPr id="28" name="Google Shape;28;p3"/>
          <p:cNvSpPr>
            <a:spLocks noGrp="1"/>
          </p:cNvSpPr>
          <p:nvPr>
            <p:ph type="body" idx="8"/>
          </p:nvPr>
        </p:nvSpPr>
        <p:spPr>
          <a:xfrm>
            <a:off x="18135600" y="5120640"/>
            <a:ext cx="14935200" cy="1066800"/>
          </a:xfrm>
          <a:prstGeom prst="round1Rect">
            <a:avLst>
              <a:gd name="adj" fmla="val 16667"/>
            </a:avLst>
          </a:prstGeom>
          <a:solidFill>
            <a:schemeClr val="accent5"/>
          </a:solidFill>
          <a:ln>
            <a:noFill/>
          </a:ln>
        </p:spPr>
        <p:txBody>
          <a:bodyPr spcFirstLastPara="1" wrap="square" lIns="365750" tIns="45700" rIns="91425" bIns="45700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1pPr>
            <a:lvl2pPr marL="914400" lvl="1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2pPr>
            <a:lvl3pPr marL="1371600" lvl="2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3pPr>
            <a:lvl4pPr marL="1828800" lvl="3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4pPr>
            <a:lvl5pPr marL="2286000" lvl="4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5pPr>
            <a:lvl6pPr marL="2743200" lvl="5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6pPr>
            <a:lvl7pPr marL="3200400" lvl="6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7pPr>
            <a:lvl8pPr marL="3657600" lvl="7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8pPr>
            <a:lvl9pPr marL="4114800" lvl="8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9pPr>
          </a:lstStyle>
          <a:p>
            <a:endParaRPr/>
          </a:p>
        </p:txBody>
      </p:sp>
      <p:sp>
        <p:nvSpPr>
          <p:cNvPr id="29" name="Google Shape;29;p3"/>
          <p:cNvSpPr txBox="1">
            <a:spLocks noGrp="1"/>
          </p:cNvSpPr>
          <p:nvPr>
            <p:ph type="body" idx="9"/>
          </p:nvPr>
        </p:nvSpPr>
        <p:spPr>
          <a:xfrm>
            <a:off x="18135600" y="6187440"/>
            <a:ext cx="14935200" cy="400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>
            <a:lvl1pPr marL="457200" lvl="0" indent="-436054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3267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5pPr>
            <a:lvl6pPr marL="2743200" lvl="5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6pPr>
            <a:lvl7pPr marL="3200400" lvl="6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7pPr>
            <a:lvl8pPr marL="3657600" lvl="7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8pPr>
            <a:lvl9pPr marL="4114800" lvl="8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9pPr>
          </a:lstStyle>
          <a:p>
            <a:endParaRPr/>
          </a:p>
        </p:txBody>
      </p:sp>
      <p:sp>
        <p:nvSpPr>
          <p:cNvPr id="30" name="Google Shape;30;p3"/>
          <p:cNvSpPr txBox="1">
            <a:spLocks noGrp="1"/>
          </p:cNvSpPr>
          <p:nvPr>
            <p:ph type="body" idx="13"/>
          </p:nvPr>
        </p:nvSpPr>
        <p:spPr>
          <a:xfrm>
            <a:off x="18135600" y="10454640"/>
            <a:ext cx="14935200" cy="54006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>
            <a:lvl1pPr marL="457200" lvl="0" indent="-436054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3267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5pPr>
            <a:lvl6pPr marL="2743200" lvl="5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6pPr>
            <a:lvl7pPr marL="3200400" lvl="6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7pPr>
            <a:lvl8pPr marL="3657600" lvl="7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8pPr>
            <a:lvl9pPr marL="4114800" lvl="8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9pPr>
          </a:lstStyle>
          <a:p>
            <a:endParaRPr/>
          </a:p>
        </p:txBody>
      </p:sp>
      <p:sp>
        <p:nvSpPr>
          <p:cNvPr id="31" name="Google Shape;31;p3"/>
          <p:cNvSpPr txBox="1">
            <a:spLocks noGrp="1"/>
          </p:cNvSpPr>
          <p:nvPr>
            <p:ph type="body" idx="14"/>
          </p:nvPr>
        </p:nvSpPr>
        <p:spPr>
          <a:xfrm>
            <a:off x="18135600" y="20535900"/>
            <a:ext cx="14935200" cy="1533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182875" rIns="91425" bIns="45700" anchor="t" anchorCtr="0">
            <a:normAutofit/>
          </a:bodyPr>
          <a:lstStyle>
            <a:lvl1pPr marL="457200" lvl="0" indent="-436054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3267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5pPr>
            <a:lvl6pPr marL="2743200" lvl="5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6pPr>
            <a:lvl7pPr marL="3200400" lvl="6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7pPr>
            <a:lvl8pPr marL="3657600" lvl="7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8pPr>
            <a:lvl9pPr marL="4114800" lvl="8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3"/>
          <p:cNvSpPr>
            <a:spLocks noGrp="1"/>
          </p:cNvSpPr>
          <p:nvPr>
            <p:ph type="body" idx="15"/>
          </p:nvPr>
        </p:nvSpPr>
        <p:spPr>
          <a:xfrm>
            <a:off x="18135600" y="22602825"/>
            <a:ext cx="14935200" cy="1066800"/>
          </a:xfrm>
          <a:prstGeom prst="round1Rect">
            <a:avLst>
              <a:gd name="adj" fmla="val 16667"/>
            </a:avLst>
          </a:prstGeom>
          <a:solidFill>
            <a:schemeClr val="accent6"/>
          </a:solidFill>
          <a:ln>
            <a:noFill/>
          </a:ln>
        </p:spPr>
        <p:txBody>
          <a:bodyPr spcFirstLastPara="1" wrap="square" lIns="365750" tIns="45700" rIns="91425" bIns="45700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1pPr>
            <a:lvl2pPr marL="914400" lvl="1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2pPr>
            <a:lvl3pPr marL="1371600" lvl="2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3pPr>
            <a:lvl4pPr marL="1828800" lvl="3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4pPr>
            <a:lvl5pPr marL="2286000" lvl="4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5pPr>
            <a:lvl6pPr marL="2743200" lvl="5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6pPr>
            <a:lvl7pPr marL="3200400" lvl="6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7pPr>
            <a:lvl8pPr marL="3657600" lvl="7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8pPr>
            <a:lvl9pPr marL="4114800" lvl="8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9pPr>
          </a:lstStyle>
          <a:p>
            <a:endParaRPr/>
          </a:p>
        </p:txBody>
      </p:sp>
      <p:sp>
        <p:nvSpPr>
          <p:cNvPr id="33" name="Google Shape;33;p3"/>
          <p:cNvSpPr txBox="1">
            <a:spLocks noGrp="1"/>
          </p:cNvSpPr>
          <p:nvPr>
            <p:ph type="body" idx="16"/>
          </p:nvPr>
        </p:nvSpPr>
        <p:spPr>
          <a:xfrm>
            <a:off x="18135600" y="23674959"/>
            <a:ext cx="14935200" cy="400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>
            <a:lvl1pPr marL="457200" lvl="0" indent="-436054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3267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5pPr>
            <a:lvl6pPr marL="2743200" lvl="5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6pPr>
            <a:lvl7pPr marL="3200400" lvl="6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7pPr>
            <a:lvl8pPr marL="3657600" lvl="7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8pPr>
            <a:lvl9pPr marL="4114800" lvl="8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9pPr>
          </a:lstStyle>
          <a:p>
            <a:endParaRPr/>
          </a:p>
        </p:txBody>
      </p:sp>
      <p:sp>
        <p:nvSpPr>
          <p:cNvPr id="34" name="Google Shape;34;p3"/>
          <p:cNvSpPr>
            <a:spLocks noGrp="1"/>
          </p:cNvSpPr>
          <p:nvPr>
            <p:ph type="body" idx="17"/>
          </p:nvPr>
        </p:nvSpPr>
        <p:spPr>
          <a:xfrm>
            <a:off x="34884360" y="5120640"/>
            <a:ext cx="14935200" cy="1066800"/>
          </a:xfrm>
          <a:prstGeom prst="round1Rect">
            <a:avLst>
              <a:gd name="adj" fmla="val 16667"/>
            </a:avLst>
          </a:prstGeom>
          <a:solidFill>
            <a:schemeClr val="accent6"/>
          </a:solidFill>
          <a:ln>
            <a:noFill/>
          </a:ln>
        </p:spPr>
        <p:txBody>
          <a:bodyPr spcFirstLastPara="1" wrap="square" lIns="365750" tIns="45700" rIns="91425" bIns="45700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1pPr>
            <a:lvl2pPr marL="914400" lvl="1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2pPr>
            <a:lvl3pPr marL="1371600" lvl="2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3pPr>
            <a:lvl4pPr marL="1828800" lvl="3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4pPr>
            <a:lvl5pPr marL="2286000" lvl="4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5pPr>
            <a:lvl6pPr marL="2743200" lvl="5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6pPr>
            <a:lvl7pPr marL="3200400" lvl="6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7pPr>
            <a:lvl8pPr marL="3657600" lvl="7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8pPr>
            <a:lvl9pPr marL="4114800" lvl="8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9pPr>
          </a:lstStyle>
          <a:p>
            <a:endParaRPr/>
          </a:p>
        </p:txBody>
      </p:sp>
      <p:sp>
        <p:nvSpPr>
          <p:cNvPr id="35" name="Google Shape;35;p3"/>
          <p:cNvSpPr txBox="1">
            <a:spLocks noGrp="1"/>
          </p:cNvSpPr>
          <p:nvPr>
            <p:ph type="body" idx="18"/>
          </p:nvPr>
        </p:nvSpPr>
        <p:spPr>
          <a:xfrm>
            <a:off x="34884360" y="6187440"/>
            <a:ext cx="14935200" cy="640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>
            <a:lvl1pPr marL="457200" lvl="0" indent="-436054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3267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5pPr>
            <a:lvl6pPr marL="2743200" lvl="5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6pPr>
            <a:lvl7pPr marL="3200400" lvl="6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7pPr>
            <a:lvl8pPr marL="3657600" lvl="7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8pPr>
            <a:lvl9pPr marL="4114800" lvl="8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3"/>
          <p:cNvSpPr txBox="1">
            <a:spLocks noGrp="1"/>
          </p:cNvSpPr>
          <p:nvPr>
            <p:ph type="body" idx="19"/>
          </p:nvPr>
        </p:nvSpPr>
        <p:spPr>
          <a:xfrm>
            <a:off x="34884360" y="13857732"/>
            <a:ext cx="14935200" cy="640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>
            <a:lvl1pPr marL="457200" lvl="0" indent="-436054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3267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5pPr>
            <a:lvl6pPr marL="2743200" lvl="5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6pPr>
            <a:lvl7pPr marL="3200400" lvl="6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7pPr>
            <a:lvl8pPr marL="3657600" lvl="7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8pPr>
            <a:lvl9pPr marL="4114800" lvl="8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3"/>
          <p:cNvSpPr>
            <a:spLocks noGrp="1"/>
          </p:cNvSpPr>
          <p:nvPr>
            <p:ph type="body" idx="20"/>
          </p:nvPr>
        </p:nvSpPr>
        <p:spPr>
          <a:xfrm>
            <a:off x="34884360" y="22602825"/>
            <a:ext cx="14935200" cy="1066800"/>
          </a:xfrm>
          <a:prstGeom prst="round1Rect">
            <a:avLst>
              <a:gd name="adj" fmla="val 16667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365750" tIns="45700" rIns="91425" bIns="45700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1pPr>
            <a:lvl2pPr marL="914400" lvl="1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2pPr>
            <a:lvl3pPr marL="1371600" lvl="2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3pPr>
            <a:lvl4pPr marL="1828800" lvl="3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4pPr>
            <a:lvl5pPr marL="2286000" lvl="4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5pPr>
            <a:lvl6pPr marL="2743200" lvl="5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6pPr>
            <a:lvl7pPr marL="3200400" lvl="6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7pPr>
            <a:lvl8pPr marL="3657600" lvl="7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8pPr>
            <a:lvl9pPr marL="4114800" lvl="8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9pPr>
          </a:lstStyle>
          <a:p>
            <a:endParaRPr/>
          </a:p>
        </p:txBody>
      </p:sp>
      <p:sp>
        <p:nvSpPr>
          <p:cNvPr id="38" name="Google Shape;38;p3"/>
          <p:cNvSpPr txBox="1">
            <a:spLocks noGrp="1"/>
          </p:cNvSpPr>
          <p:nvPr>
            <p:ph type="body" idx="21"/>
          </p:nvPr>
        </p:nvSpPr>
        <p:spPr>
          <a:xfrm>
            <a:off x="34884360" y="23674959"/>
            <a:ext cx="14935200" cy="400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>
            <a:lvl1pPr marL="457200" lvl="0" indent="-436054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3267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5pPr>
            <a:lvl6pPr marL="2743200" lvl="5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6pPr>
            <a:lvl7pPr marL="3200400" lvl="6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7pPr>
            <a:lvl8pPr marL="3657600" lvl="7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8pPr>
            <a:lvl9pPr marL="4114800" lvl="8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pos="10696">
          <p15:clr>
            <a:srgbClr val="A4A3A4"/>
          </p15:clr>
        </p15:guide>
        <p15:guide id="2" pos="21560">
          <p15:clr>
            <a:srgbClr val="A4A3A4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0" y="0"/>
            <a:ext cx="51206400" cy="440055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8468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" name="Google Shape;11;p2"/>
          <p:cNvSpPr txBox="1">
            <a:spLocks noGrp="1"/>
          </p:cNvSpPr>
          <p:nvPr>
            <p:ph type="title"/>
          </p:nvPr>
        </p:nvSpPr>
        <p:spPr>
          <a:xfrm>
            <a:off x="7467600" y="866775"/>
            <a:ext cx="36271200" cy="22002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267"/>
              <a:buFont typeface="Cambria"/>
              <a:buNone/>
              <a:defRPr sz="10267" b="1" i="0" u="none" strike="noStrike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body" idx="1"/>
          </p:nvPr>
        </p:nvSpPr>
        <p:spPr>
          <a:xfrm>
            <a:off x="7467600" y="5267325"/>
            <a:ext cx="36271200" cy="206759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36054" algn="l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accent2"/>
              </a:buClr>
              <a:buSzPts val="3267"/>
              <a:buFont typeface="Arial"/>
              <a:buChar char="•"/>
              <a:defRPr sz="326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accent2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406400" algn="l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accent2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406400" algn="l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accent2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406400" algn="l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accent2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406400" algn="l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accent2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406400" algn="l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accent2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406400" algn="l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accent2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406400" algn="l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accent2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dt" idx="10"/>
          </p:nvPr>
        </p:nvSpPr>
        <p:spPr>
          <a:xfrm>
            <a:off x="1333500" y="28100361"/>
            <a:ext cx="11521440" cy="400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67" b="0" i="0" u="none" strike="noStrike" cap="none">
                <a:solidFill>
                  <a:srgbClr val="8B8B8D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ftr" idx="11"/>
          </p:nvPr>
        </p:nvSpPr>
        <p:spPr>
          <a:xfrm>
            <a:off x="12854940" y="28100361"/>
            <a:ext cx="25496520" cy="400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867" b="0" i="0" u="none" strike="noStrike" cap="none">
                <a:solidFill>
                  <a:srgbClr val="8B8B8D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" name="Google Shape;15;p2"/>
          <p:cNvSpPr txBox="1">
            <a:spLocks noGrp="1"/>
          </p:cNvSpPr>
          <p:nvPr>
            <p:ph type="sldNum" idx="12"/>
          </p:nvPr>
        </p:nvSpPr>
        <p:spPr>
          <a:xfrm>
            <a:off x="38351460" y="28100361"/>
            <a:ext cx="11521440" cy="400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867" b="0" i="0" u="none" strike="noStrike" cap="none">
                <a:solidFill>
                  <a:srgbClr val="8B8B8D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867" b="0" i="0" u="none" strike="noStrike" cap="none">
                <a:solidFill>
                  <a:srgbClr val="8B8B8D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867" b="0" i="0" u="none" strike="noStrike" cap="none">
                <a:solidFill>
                  <a:srgbClr val="8B8B8D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867" b="0" i="0" u="none" strike="noStrike" cap="none">
                <a:solidFill>
                  <a:srgbClr val="8B8B8D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867" b="0" i="0" u="none" strike="noStrike" cap="none">
                <a:solidFill>
                  <a:srgbClr val="8B8B8D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867" b="0" i="0" u="none" strike="noStrike" cap="none">
                <a:solidFill>
                  <a:srgbClr val="8B8B8D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867" b="0" i="0" u="none" strike="noStrike" cap="none">
                <a:solidFill>
                  <a:srgbClr val="8B8B8D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867" b="0" i="0" u="none" strike="noStrike" cap="none">
                <a:solidFill>
                  <a:srgbClr val="8B8B8D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867" b="0" i="0" u="none" strike="noStrike" cap="none">
                <a:solidFill>
                  <a:srgbClr val="8B8B8D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AR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9072">
          <p15:clr>
            <a:srgbClr val="A4A3A4"/>
          </p15:clr>
        </p15:guide>
        <p15:guide id="2" pos="840">
          <p15:clr>
            <a:srgbClr val="A4A3A4"/>
          </p15:clr>
        </p15:guide>
        <p15:guide id="3" pos="31416">
          <p15:clr>
            <a:srgbClr val="A4A3A4"/>
          </p15:clr>
        </p15:guide>
        <p15:guide id="4" pos="16128">
          <p15:clr>
            <a:srgbClr val="A4A3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7782"/>
            <a:ext cx="51206400" cy="4355573"/>
          </a:xfrm>
          <a:prstGeom prst="rect">
            <a:avLst/>
          </a:prstGeom>
        </p:spPr>
      </p:pic>
      <p:sp>
        <p:nvSpPr>
          <p:cNvPr id="45" name="Google Shape;45;p1"/>
          <p:cNvSpPr/>
          <p:nvPr/>
        </p:nvSpPr>
        <p:spPr>
          <a:xfrm>
            <a:off x="-31585" y="4320171"/>
            <a:ext cx="51206400" cy="289295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0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" name="Google Shape;46;p1"/>
          <p:cNvSpPr/>
          <p:nvPr/>
        </p:nvSpPr>
        <p:spPr>
          <a:xfrm>
            <a:off x="0" y="3372369"/>
            <a:ext cx="51206400" cy="910391"/>
          </a:xfrm>
          <a:prstGeom prst="rect">
            <a:avLst/>
          </a:prstGeom>
          <a:solidFill>
            <a:srgbClr val="E2208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0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" name="Google Shape;47;p1"/>
          <p:cNvSpPr/>
          <p:nvPr/>
        </p:nvSpPr>
        <p:spPr>
          <a:xfrm>
            <a:off x="34567546" y="3333582"/>
            <a:ext cx="2755586" cy="949178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0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" name="Google Shape;48;p1"/>
          <p:cNvSpPr txBox="1">
            <a:spLocks noGrp="1"/>
          </p:cNvSpPr>
          <p:nvPr>
            <p:ph type="title"/>
          </p:nvPr>
        </p:nvSpPr>
        <p:spPr>
          <a:xfrm>
            <a:off x="1678821" y="453078"/>
            <a:ext cx="2321411" cy="28738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ctr" rtl="0">
              <a:lnSpc>
                <a:spcPct val="81250"/>
              </a:lnSpc>
              <a:spcBef>
                <a:spcPts val="0"/>
              </a:spcBef>
              <a:spcAft>
                <a:spcPts val="0"/>
              </a:spcAft>
              <a:buClr>
                <a:srgbClr val="FFCE3A"/>
              </a:buClr>
              <a:buSzPts val="5000"/>
              <a:buFont typeface="Arial"/>
              <a:buNone/>
            </a:pPr>
            <a:r>
              <a:rPr lang="es-AR" sz="5000" dirty="0">
                <a:solidFill>
                  <a:srgbClr val="FFCE3A"/>
                </a:solidFill>
                <a:latin typeface="Arial"/>
                <a:ea typeface="Arial"/>
                <a:cs typeface="Arial"/>
                <a:sym typeface="Arial"/>
              </a:rPr>
              <a:t>EJE</a:t>
            </a:r>
            <a:r>
              <a:rPr lang="es-AR" sz="9600" dirty="0">
                <a:solidFill>
                  <a:srgbClr val="FFCE3A"/>
                </a:solidFill>
                <a:latin typeface="Arial"/>
                <a:ea typeface="Arial"/>
                <a:cs typeface="Arial"/>
                <a:sym typeface="Arial"/>
              </a:rPr>
              <a:t/>
            </a:r>
            <a:br>
              <a:rPr lang="es-AR" sz="9600" dirty="0">
                <a:solidFill>
                  <a:srgbClr val="FFCE3A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s-AR" sz="16000" dirty="0">
                <a:solidFill>
                  <a:srgbClr val="FFCE3A"/>
                </a:solidFill>
                <a:latin typeface="Arial"/>
                <a:ea typeface="Arial"/>
                <a:cs typeface="Arial"/>
                <a:sym typeface="Arial"/>
              </a:rPr>
              <a:t>6</a:t>
            </a:r>
            <a:endParaRPr sz="16000" dirty="0">
              <a:solidFill>
                <a:srgbClr val="FFCE3A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9" name="Google Shape;49;p1"/>
          <p:cNvSpPr>
            <a:spLocks noGrp="1"/>
          </p:cNvSpPr>
          <p:nvPr>
            <p:ph type="body" idx="2"/>
          </p:nvPr>
        </p:nvSpPr>
        <p:spPr>
          <a:xfrm>
            <a:off x="1333500" y="5411588"/>
            <a:ext cx="14935200" cy="1066800"/>
          </a:xfrm>
          <a:prstGeom prst="round1Rect">
            <a:avLst>
              <a:gd name="adj" fmla="val 16667"/>
            </a:avLst>
          </a:prstGeom>
          <a:solidFill>
            <a:srgbClr val="E22084"/>
          </a:solidFill>
          <a:ln>
            <a:noFill/>
          </a:ln>
        </p:spPr>
        <p:txBody>
          <a:bodyPr spcFirstLastPara="1" wrap="square" lIns="365750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</a:pPr>
            <a:r>
              <a:rPr lang="es-AR" sz="4400" b="1" dirty="0">
                <a:latin typeface="Arial"/>
                <a:ea typeface="Arial"/>
                <a:cs typeface="Arial"/>
                <a:sym typeface="Arial"/>
              </a:rPr>
              <a:t>OBJETIVOS </a:t>
            </a:r>
            <a:endParaRPr sz="4400" b="1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0" name="Google Shape;50;p1"/>
          <p:cNvSpPr txBox="1">
            <a:spLocks noGrp="1"/>
          </p:cNvSpPr>
          <p:nvPr>
            <p:ph type="body" idx="3"/>
          </p:nvPr>
        </p:nvSpPr>
        <p:spPr>
          <a:xfrm>
            <a:off x="1333500" y="6478388"/>
            <a:ext cx="14935200" cy="60007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Autofit/>
          </a:bodyPr>
          <a:lstStyle/>
          <a:p>
            <a:pPr lv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s-AR" sz="3600" dirty="0" smtClean="0">
                <a:latin typeface="+mn-lt"/>
              </a:rPr>
              <a:t>Organizar </a:t>
            </a:r>
            <a:r>
              <a:rPr lang="es-AR" sz="3600" dirty="0">
                <a:latin typeface="+mn-lt"/>
              </a:rPr>
              <a:t>información sobre el equipo docente, cronograma de actividades, condiciones de cursada, criterios de evaluación, guías de trabajos prácticos, hojas de ruta de clases y accesos a plataformas </a:t>
            </a:r>
            <a:r>
              <a:rPr lang="es-AR" sz="3600" dirty="0" smtClean="0">
                <a:latin typeface="+mn-lt"/>
              </a:rPr>
              <a:t>académicas de manera centralizada y accesible.</a:t>
            </a:r>
          </a:p>
          <a:p>
            <a:pPr lv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s-AR" sz="3600" dirty="0" smtClean="0">
                <a:latin typeface="+mn-lt"/>
                <a:ea typeface="Arial"/>
                <a:cs typeface="Arial"/>
                <a:sym typeface="Arial"/>
              </a:rPr>
              <a:t>Palabras Clave: Hipermedia – Educación Superior - UNNE</a:t>
            </a:r>
            <a:endParaRPr sz="3600" dirty="0">
              <a:latin typeface="+mn-lt"/>
              <a:ea typeface="Arial"/>
              <a:cs typeface="Arial"/>
              <a:sym typeface="Arial"/>
            </a:endParaRPr>
          </a:p>
        </p:txBody>
      </p:sp>
      <p:sp>
        <p:nvSpPr>
          <p:cNvPr id="51" name="Google Shape;51;p1"/>
          <p:cNvSpPr>
            <a:spLocks noGrp="1"/>
          </p:cNvSpPr>
          <p:nvPr>
            <p:ph type="body" idx="4"/>
          </p:nvPr>
        </p:nvSpPr>
        <p:spPr>
          <a:xfrm>
            <a:off x="1333500" y="11565958"/>
            <a:ext cx="14935200" cy="1066800"/>
          </a:xfrm>
          <a:prstGeom prst="round1Rect">
            <a:avLst>
              <a:gd name="adj" fmla="val 16667"/>
            </a:avLst>
          </a:prstGeom>
          <a:solidFill>
            <a:srgbClr val="E22084"/>
          </a:solidFill>
          <a:ln>
            <a:noFill/>
          </a:ln>
        </p:spPr>
        <p:txBody>
          <a:bodyPr spcFirstLastPara="1" wrap="square" lIns="365750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</a:pPr>
            <a:r>
              <a:rPr lang="es-AR" sz="4400" b="1" dirty="0">
                <a:latin typeface="Arial"/>
                <a:ea typeface="Arial"/>
                <a:cs typeface="Arial"/>
                <a:sym typeface="Arial"/>
              </a:rPr>
              <a:t>INTRODUCCIÓN O ENCUADRE</a:t>
            </a:r>
            <a:endParaRPr sz="4400" b="1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2" name="Google Shape;52;p1"/>
          <p:cNvSpPr txBox="1">
            <a:spLocks noGrp="1"/>
          </p:cNvSpPr>
          <p:nvPr>
            <p:ph type="body" idx="5"/>
          </p:nvPr>
        </p:nvSpPr>
        <p:spPr>
          <a:xfrm>
            <a:off x="1174479" y="12861744"/>
            <a:ext cx="14935200" cy="134550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/>
          <a:p>
            <a:pPr marL="533415" indent="-330215" algn="just">
              <a:lnSpc>
                <a:spcPct val="150000"/>
              </a:lnSpc>
              <a:spcBef>
                <a:spcPts val="0"/>
              </a:spcBef>
              <a:buSzPts val="3200"/>
              <a:buNone/>
            </a:pPr>
            <a:r>
              <a:rPr lang="es-AR" sz="3600" dirty="0" smtClean="0">
                <a:latin typeface="+mn-lt"/>
              </a:rPr>
              <a:t>   El </a:t>
            </a:r>
            <a:r>
              <a:rPr lang="es-AR" sz="3600" dirty="0">
                <a:latin typeface="+mn-lt"/>
              </a:rPr>
              <a:t>desarrollo de e</a:t>
            </a:r>
            <a:r>
              <a:rPr lang="es-AR" sz="3600" dirty="0" smtClean="0">
                <a:latin typeface="+mn-lt"/>
              </a:rPr>
              <a:t>sta </a:t>
            </a:r>
            <a:r>
              <a:rPr lang="es-AR" sz="3600" dirty="0">
                <a:latin typeface="+mn-lt"/>
              </a:rPr>
              <a:t>carpeta fue progresivo en los últimos diez años, con hitos como la incorporación </a:t>
            </a:r>
            <a:r>
              <a:rPr lang="es-AR" sz="3600" dirty="0" smtClean="0">
                <a:latin typeface="+mn-lt"/>
              </a:rPr>
              <a:t>de la plataforma </a:t>
            </a:r>
            <a:r>
              <a:rPr lang="es-AR" sz="3600" dirty="0" err="1" smtClean="0">
                <a:latin typeface="+mn-lt"/>
              </a:rPr>
              <a:t>Moodle</a:t>
            </a:r>
            <a:r>
              <a:rPr lang="es-AR" sz="3600" dirty="0">
                <a:latin typeface="+mn-lt"/>
              </a:rPr>
              <a:t>, capacitaciones docentes y el uso de buzones virtuales para entregas y devoluciones. Se añadieron herramientas como el correo institucional de la cátedra y Google Drive, que favorecieron el trabajo colaborativo. Luego se sumaron planillas de cálculo para registros </a:t>
            </a:r>
            <a:r>
              <a:rPr lang="es-AR" sz="3600" dirty="0" smtClean="0">
                <a:latin typeface="+mn-lt"/>
              </a:rPr>
              <a:t>interactivos, </a:t>
            </a:r>
            <a:r>
              <a:rPr lang="es-AR" sz="3600" dirty="0">
                <a:latin typeface="+mn-lt"/>
              </a:rPr>
              <a:t>editores PDF, plataformas multimedia y herramientas </a:t>
            </a:r>
            <a:r>
              <a:rPr lang="es-AR" sz="3600" dirty="0" smtClean="0">
                <a:latin typeface="+mn-lt"/>
              </a:rPr>
              <a:t>compartidas. </a:t>
            </a:r>
            <a:r>
              <a:rPr lang="es-AR" sz="3600" dirty="0">
                <a:latin typeface="+mn-lt"/>
              </a:rPr>
              <a:t>Tras la pandemia, y siguiendo las directrices de CONFEDI centradas en el enfoque por competencias, se incorporaron metodologías como el Aprendizaje Basado en Proyectos (ABP) y guías de clase con enlaces activos. Todo esto determinó en la formalización de una carpeta digital </a:t>
            </a:r>
            <a:r>
              <a:rPr lang="es-AR" sz="3600" dirty="0" smtClean="0">
                <a:latin typeface="+mn-lt"/>
              </a:rPr>
              <a:t>interactiva en 2023, la cual ha sido optimizada en forma continua.</a:t>
            </a:r>
            <a:endParaRPr lang="es-AR" sz="3600" dirty="0">
              <a:latin typeface="+mn-lt"/>
            </a:endParaRPr>
          </a:p>
          <a:p>
            <a:pPr marL="533415" lvl="0" indent="-33021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</a:pPr>
            <a:endParaRPr sz="380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" name="Google Shape;53;p1"/>
          <p:cNvSpPr>
            <a:spLocks noGrp="1"/>
          </p:cNvSpPr>
          <p:nvPr>
            <p:ph type="body" idx="8"/>
          </p:nvPr>
        </p:nvSpPr>
        <p:spPr>
          <a:xfrm>
            <a:off x="18135600" y="5411588"/>
            <a:ext cx="14935200" cy="1066800"/>
          </a:xfrm>
          <a:prstGeom prst="round1Rect">
            <a:avLst>
              <a:gd name="adj" fmla="val 16667"/>
            </a:avLst>
          </a:prstGeom>
          <a:solidFill>
            <a:srgbClr val="E22084"/>
          </a:solidFill>
          <a:ln>
            <a:noFill/>
          </a:ln>
        </p:spPr>
        <p:txBody>
          <a:bodyPr spcFirstLastPara="1" wrap="square" lIns="365750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</a:pPr>
            <a:r>
              <a:rPr lang="es-AR" sz="4400" b="1">
                <a:latin typeface="Arial"/>
                <a:ea typeface="Arial"/>
                <a:cs typeface="Arial"/>
                <a:sym typeface="Arial"/>
              </a:rPr>
              <a:t>DESARROLLO </a:t>
            </a:r>
            <a:endParaRPr sz="4400" b="1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4" name="Google Shape;54;p1"/>
          <p:cNvSpPr txBox="1">
            <a:spLocks noGrp="1"/>
          </p:cNvSpPr>
          <p:nvPr>
            <p:ph type="body" idx="9"/>
          </p:nvPr>
        </p:nvSpPr>
        <p:spPr>
          <a:xfrm>
            <a:off x="18135600" y="6478388"/>
            <a:ext cx="14935200" cy="400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/>
          <a:p>
            <a:pPr marL="533415" lvl="0" indent="-330215" algn="just">
              <a:lnSpc>
                <a:spcPct val="150000"/>
              </a:lnSpc>
              <a:spcBef>
                <a:spcPts val="0"/>
              </a:spcBef>
              <a:buSzPts val="3200"/>
              <a:buNone/>
            </a:pPr>
            <a:r>
              <a:rPr lang="es-AR" sz="3600" dirty="0" smtClean="0">
                <a:latin typeface="+mn-lt"/>
              </a:rPr>
              <a:t>   El </a:t>
            </a:r>
            <a:r>
              <a:rPr lang="es-AR" sz="3600" dirty="0">
                <a:latin typeface="+mn-lt"/>
              </a:rPr>
              <a:t>recurso reúne 27 páginas principales que enlazan a más de 500 páginas de contenido textual, 13 formularios de tareas, 33 videos educativos y 5 sitios temáticos, todo </a:t>
            </a:r>
            <a:r>
              <a:rPr lang="es-AR" sz="3600" dirty="0" smtClean="0">
                <a:latin typeface="+mn-lt"/>
              </a:rPr>
              <a:t>integrado para ser abordado en el marco de la </a:t>
            </a:r>
            <a:r>
              <a:rPr lang="es-AR" sz="3600" dirty="0">
                <a:latin typeface="+mn-lt"/>
              </a:rPr>
              <a:t>carga horaria de la asignatura. </a:t>
            </a:r>
            <a:endParaRPr sz="3600" dirty="0">
              <a:latin typeface="+mn-lt"/>
              <a:ea typeface="Arial"/>
              <a:cs typeface="Arial"/>
              <a:sym typeface="Arial"/>
            </a:endParaRPr>
          </a:p>
        </p:txBody>
      </p:sp>
      <p:sp>
        <p:nvSpPr>
          <p:cNvPr id="55" name="Google Shape;55;p1"/>
          <p:cNvSpPr txBox="1">
            <a:spLocks noGrp="1"/>
          </p:cNvSpPr>
          <p:nvPr>
            <p:ph type="body" idx="13"/>
          </p:nvPr>
        </p:nvSpPr>
        <p:spPr>
          <a:xfrm>
            <a:off x="18135600" y="10478888"/>
            <a:ext cx="14935200" cy="9110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 fontScale="92500" lnSpcReduction="10000"/>
          </a:bodyPr>
          <a:lstStyle/>
          <a:p>
            <a:pPr marL="533415" indent="-330215" algn="just">
              <a:lnSpc>
                <a:spcPct val="150000"/>
              </a:lnSpc>
              <a:spcBef>
                <a:spcPts val="0"/>
              </a:spcBef>
              <a:buSzPts val="3200"/>
              <a:buNone/>
            </a:pPr>
            <a:r>
              <a:rPr lang="es-MX" sz="3600" dirty="0" smtClean="0">
                <a:latin typeface="+mn-lt"/>
              </a:rPr>
              <a:t>   </a:t>
            </a:r>
            <a:r>
              <a:rPr lang="es-MX" sz="3900" dirty="0" smtClean="0">
                <a:latin typeface="+mn-lt"/>
              </a:rPr>
              <a:t>Esta </a:t>
            </a:r>
            <a:r>
              <a:rPr lang="es-MX" sz="3900" dirty="0">
                <a:latin typeface="+mn-lt"/>
              </a:rPr>
              <a:t>estructura permitió replantear la dinámica áulica, fortaleciendo las interacciones entre estudiantes, docentes y contenidos mediante actividades sincrónicas y asincrónicas como foros y tareas </a:t>
            </a:r>
            <a:r>
              <a:rPr lang="es-MX" sz="3900" dirty="0" smtClean="0">
                <a:latin typeface="+mn-lt"/>
              </a:rPr>
              <a:t>integradoras.</a:t>
            </a:r>
            <a:r>
              <a:rPr lang="es-MX" sz="3900" dirty="0">
                <a:latin typeface="+mn-lt"/>
                <a:cs typeface="Arial"/>
                <a:sym typeface="Arial"/>
              </a:rPr>
              <a:t> </a:t>
            </a:r>
            <a:r>
              <a:rPr lang="es-AR" sz="3900" dirty="0" smtClean="0">
                <a:latin typeface="+mn-lt"/>
              </a:rPr>
              <a:t>El </a:t>
            </a:r>
            <a:r>
              <a:rPr lang="es-AR" sz="3900" dirty="0">
                <a:latin typeface="+mn-lt"/>
              </a:rPr>
              <a:t>enfoque es coherente con el Sistema Institucional de Educación a Distancia (SIED) de la UNNE (Res. 221/18), que concibe la educación como un proceso constructivo y mediado, con cooperación entre estudiantes y acompañamiento docente. </a:t>
            </a:r>
            <a:r>
              <a:rPr lang="es-AR" sz="3900" dirty="0" smtClean="0">
                <a:latin typeface="+mn-lt"/>
              </a:rPr>
              <a:t>Promoviéndose el </a:t>
            </a:r>
            <a:r>
              <a:rPr lang="es-AR" sz="3900" dirty="0">
                <a:latin typeface="+mn-lt"/>
              </a:rPr>
              <a:t>pensamiento crítico, el trabajo colaborativo, la inclusión y la equidad educativa, contribuyendo a la permanencia y egreso, especialmente en contextos con limitaciones tecnológicas o de tiempo.</a:t>
            </a:r>
          </a:p>
        </p:txBody>
      </p:sp>
      <p:sp>
        <p:nvSpPr>
          <p:cNvPr id="57" name="Google Shape;57;p1"/>
          <p:cNvSpPr>
            <a:spLocks noGrp="1"/>
          </p:cNvSpPr>
          <p:nvPr>
            <p:ph type="body" idx="17"/>
          </p:nvPr>
        </p:nvSpPr>
        <p:spPr>
          <a:xfrm>
            <a:off x="18565566" y="19589251"/>
            <a:ext cx="14935200" cy="1066800"/>
          </a:xfrm>
          <a:prstGeom prst="round1Rect">
            <a:avLst>
              <a:gd name="adj" fmla="val 16667"/>
            </a:avLst>
          </a:prstGeom>
          <a:solidFill>
            <a:srgbClr val="E22084"/>
          </a:solidFill>
          <a:ln>
            <a:noFill/>
          </a:ln>
        </p:spPr>
        <p:txBody>
          <a:bodyPr spcFirstLastPara="1" wrap="square" lIns="365750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</a:pPr>
            <a:r>
              <a:rPr lang="es-AR" sz="4400" b="1" dirty="0">
                <a:latin typeface="Arial"/>
                <a:ea typeface="Arial"/>
                <a:cs typeface="Arial"/>
                <a:sym typeface="Arial"/>
              </a:rPr>
              <a:t>CONCLUSIONES </a:t>
            </a:r>
            <a:endParaRPr sz="4400" b="1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" name="Google Shape;58;p1"/>
          <p:cNvSpPr txBox="1">
            <a:spLocks noGrp="1"/>
          </p:cNvSpPr>
          <p:nvPr>
            <p:ph type="body" idx="18"/>
          </p:nvPr>
        </p:nvSpPr>
        <p:spPr>
          <a:xfrm>
            <a:off x="18340358" y="20881617"/>
            <a:ext cx="14935200" cy="78179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/>
          <a:p>
            <a:pPr marL="533415" indent="-330215" algn="just">
              <a:lnSpc>
                <a:spcPct val="150000"/>
              </a:lnSpc>
              <a:spcBef>
                <a:spcPts val="0"/>
              </a:spcBef>
              <a:buSzPts val="3200"/>
              <a:buNone/>
            </a:pPr>
            <a:r>
              <a:rPr lang="es-AR" sz="3600" dirty="0" smtClean="0">
                <a:latin typeface="+mn-lt"/>
              </a:rPr>
              <a:t>   La </a:t>
            </a:r>
            <a:r>
              <a:rPr lang="es-AR" sz="3600" dirty="0">
                <a:latin typeface="+mn-lt"/>
              </a:rPr>
              <a:t>experiencia mostró beneficios no previstos: mejora en la regularidad y promoción, mayor consulta docente y adaptación </a:t>
            </a:r>
            <a:r>
              <a:rPr lang="es-AR" sz="3600" dirty="0" smtClean="0">
                <a:latin typeface="+mn-lt"/>
              </a:rPr>
              <a:t>e integración sostenida </a:t>
            </a:r>
            <a:r>
              <a:rPr lang="es-AR" sz="3600" dirty="0">
                <a:latin typeface="+mn-lt"/>
              </a:rPr>
              <a:t>de herramientas </a:t>
            </a:r>
            <a:r>
              <a:rPr lang="es-AR" sz="3600" dirty="0" smtClean="0">
                <a:latin typeface="+mn-lt"/>
              </a:rPr>
              <a:t>digitales académicas </a:t>
            </a:r>
            <a:r>
              <a:rPr lang="es-AR" sz="3600" dirty="0">
                <a:latin typeface="+mn-lt"/>
              </a:rPr>
              <a:t>al contexto de uso cotidiano. Estas prácticas </a:t>
            </a:r>
            <a:r>
              <a:rPr lang="es-AR" sz="3600" dirty="0" smtClean="0">
                <a:latin typeface="+mn-lt"/>
              </a:rPr>
              <a:t>consolidaron </a:t>
            </a:r>
            <a:r>
              <a:rPr lang="es-AR" sz="3600" dirty="0">
                <a:latin typeface="+mn-lt"/>
              </a:rPr>
              <a:t>trayectorias académicas, previenen la deserción —especialmente en primeros y últimos </a:t>
            </a:r>
            <a:r>
              <a:rPr lang="es-AR" sz="3600" dirty="0" smtClean="0">
                <a:latin typeface="+mn-lt"/>
              </a:rPr>
              <a:t>años permitiendo continuidad académica sin la dependencia de la asistencia presencial, </a:t>
            </a:r>
            <a:r>
              <a:rPr lang="es-AR" sz="3600" dirty="0">
                <a:latin typeface="+mn-lt"/>
              </a:rPr>
              <a:t>y fortalecen la autogestión del aprendizaje universitario, </a:t>
            </a:r>
            <a:r>
              <a:rPr lang="es-AR" sz="3600" dirty="0" smtClean="0">
                <a:latin typeface="+mn-lt"/>
              </a:rPr>
              <a:t>propendiendo a todos los actores hacia </a:t>
            </a:r>
            <a:r>
              <a:rPr lang="es-AR" sz="3600" dirty="0">
                <a:latin typeface="+mn-lt"/>
              </a:rPr>
              <a:t>la </a:t>
            </a:r>
            <a:r>
              <a:rPr lang="es-AR" sz="3600" dirty="0" err="1">
                <a:latin typeface="+mn-lt"/>
              </a:rPr>
              <a:t>bimodalidad</a:t>
            </a:r>
            <a:r>
              <a:rPr lang="es-AR" sz="3600" dirty="0">
                <a:latin typeface="+mn-lt"/>
              </a:rPr>
              <a:t>.</a:t>
            </a:r>
          </a:p>
          <a:p>
            <a:pPr marL="533415" lvl="0" indent="-33021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</a:pPr>
            <a:endParaRPr sz="3600" dirty="0"/>
          </a:p>
        </p:txBody>
      </p:sp>
      <p:sp>
        <p:nvSpPr>
          <p:cNvPr id="60" name="Google Shape;60;p1"/>
          <p:cNvSpPr>
            <a:spLocks noGrp="1"/>
          </p:cNvSpPr>
          <p:nvPr>
            <p:ph type="body" idx="20"/>
          </p:nvPr>
        </p:nvSpPr>
        <p:spPr>
          <a:xfrm>
            <a:off x="34884360" y="25304273"/>
            <a:ext cx="14935200" cy="1066800"/>
          </a:xfrm>
          <a:prstGeom prst="round1Rect">
            <a:avLst>
              <a:gd name="adj" fmla="val 16667"/>
            </a:avLst>
          </a:prstGeom>
          <a:solidFill>
            <a:srgbClr val="E22084"/>
          </a:solidFill>
          <a:ln>
            <a:noFill/>
          </a:ln>
        </p:spPr>
        <p:txBody>
          <a:bodyPr spcFirstLastPara="1" wrap="square" lIns="365750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</a:pPr>
            <a:r>
              <a:rPr lang="es-AR" sz="4400" b="1" dirty="0">
                <a:latin typeface="Arial"/>
                <a:ea typeface="Arial"/>
                <a:cs typeface="Arial"/>
                <a:sym typeface="Arial"/>
              </a:rPr>
              <a:t>REFERENCIAS</a:t>
            </a:r>
            <a:endParaRPr sz="4400" b="1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1" name="Google Shape;61;p1"/>
          <p:cNvSpPr txBox="1">
            <a:spLocks noGrp="1"/>
          </p:cNvSpPr>
          <p:nvPr>
            <p:ph type="body" idx="21"/>
          </p:nvPr>
        </p:nvSpPr>
        <p:spPr>
          <a:xfrm>
            <a:off x="34884360" y="26490534"/>
            <a:ext cx="14935200" cy="29517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 fontScale="92500" lnSpcReduction="10000"/>
          </a:bodyPr>
          <a:lstStyle/>
          <a:p>
            <a:pPr marL="533415" lvl="0" indent="-330215">
              <a:spcBef>
                <a:spcPts val="0"/>
              </a:spcBef>
              <a:buSzPts val="3200"/>
              <a:buNone/>
            </a:pPr>
            <a:r>
              <a:rPr lang="es-AR" sz="3200" b="1" dirty="0" err="1"/>
              <a:t>Litwin</a:t>
            </a:r>
            <a:r>
              <a:rPr lang="es-AR" sz="3200" b="1" dirty="0"/>
              <a:t>, Edith</a:t>
            </a:r>
            <a:r>
              <a:rPr lang="es-AR" sz="3200" dirty="0"/>
              <a:t> (2008). </a:t>
            </a:r>
            <a:r>
              <a:rPr lang="es-AR" sz="3200" i="1" dirty="0"/>
              <a:t>El oficio de enseñar: condiciones y contextos</a:t>
            </a:r>
            <a:r>
              <a:rPr lang="es-AR" sz="3200" dirty="0"/>
              <a:t>. </a:t>
            </a:r>
            <a:endParaRPr lang="es-AR" sz="3200" dirty="0" smtClean="0"/>
          </a:p>
          <a:p>
            <a:pPr marL="533415" lvl="0" indent="-330215">
              <a:spcBef>
                <a:spcPts val="0"/>
              </a:spcBef>
              <a:buSzPts val="3200"/>
              <a:buNone/>
            </a:pPr>
            <a:r>
              <a:rPr lang="es-AR" sz="3200" b="1" dirty="0" err="1"/>
              <a:t>Beneforti</a:t>
            </a:r>
            <a:r>
              <a:rPr lang="es-AR" sz="3200" b="1" dirty="0"/>
              <a:t>, María Fernanda; </a:t>
            </a:r>
            <a:r>
              <a:rPr lang="es-AR" sz="3200" b="1" dirty="0" err="1"/>
              <a:t>Ainchil</a:t>
            </a:r>
            <a:r>
              <a:rPr lang="es-AR" sz="3200" b="1" dirty="0"/>
              <a:t>, María Virginia</a:t>
            </a:r>
            <a:r>
              <a:rPr lang="es-AR" sz="3200" dirty="0"/>
              <a:t> (2006). </a:t>
            </a:r>
            <a:r>
              <a:rPr lang="es-AR" sz="3200" i="1" dirty="0"/>
              <a:t>Hipermedia aplicada a la educación: Sobre leer, escribir y demás </a:t>
            </a:r>
            <a:r>
              <a:rPr lang="es-AR" sz="3200" i="1" dirty="0" smtClean="0"/>
              <a:t>yerbas</a:t>
            </a:r>
            <a:r>
              <a:rPr lang="es-AR" sz="3200" dirty="0" smtClean="0"/>
              <a:t>.</a:t>
            </a:r>
          </a:p>
          <a:p>
            <a:pPr marL="533415" lvl="0" indent="-330215">
              <a:spcBef>
                <a:spcPts val="0"/>
              </a:spcBef>
              <a:buSzPts val="3200"/>
              <a:buNone/>
            </a:pPr>
            <a:r>
              <a:rPr lang="es-AR" sz="3200" b="1" dirty="0" smtClean="0"/>
              <a:t>García </a:t>
            </a:r>
            <a:r>
              <a:rPr lang="es-AR" sz="3200" b="1" dirty="0" err="1"/>
              <a:t>Aretio</a:t>
            </a:r>
            <a:r>
              <a:rPr lang="es-AR" sz="3200" b="1" dirty="0"/>
              <a:t>, L.</a:t>
            </a:r>
            <a:r>
              <a:rPr lang="es-AR" sz="3200" dirty="0"/>
              <a:t> (2001). </a:t>
            </a:r>
            <a:r>
              <a:rPr lang="es-AR" sz="3200" i="1" dirty="0"/>
              <a:t>Educación a Distancia. De la Teoría a la Práctica</a:t>
            </a:r>
            <a:r>
              <a:rPr lang="es-AR" sz="3200" dirty="0"/>
              <a:t>. </a:t>
            </a:r>
            <a:endParaRPr lang="es-AR" sz="3200" dirty="0" smtClean="0"/>
          </a:p>
          <a:p>
            <a:pPr marL="533415" lvl="0" indent="-330215">
              <a:spcBef>
                <a:spcPts val="0"/>
              </a:spcBef>
              <a:buSzPts val="3200"/>
              <a:buNone/>
            </a:pPr>
            <a:r>
              <a:rPr lang="es-AR" sz="3200" dirty="0"/>
              <a:t/>
            </a:r>
            <a:br>
              <a:rPr lang="es-AR" sz="3200" dirty="0"/>
            </a:br>
            <a:endParaRPr sz="320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3" name="Google Shape;63;p1"/>
          <p:cNvSpPr txBox="1">
            <a:spLocks noGrp="1"/>
          </p:cNvSpPr>
          <p:nvPr>
            <p:ph type="body" idx="1"/>
          </p:nvPr>
        </p:nvSpPr>
        <p:spPr>
          <a:xfrm>
            <a:off x="34854572" y="3578312"/>
            <a:ext cx="16919074" cy="6098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s-AR" b="1" dirty="0">
                <a:solidFill>
                  <a:schemeClr val="dk1"/>
                </a:solidFill>
              </a:rPr>
              <a:t>PERTENENCIA  </a:t>
            </a:r>
            <a:r>
              <a:rPr lang="es-AR" dirty="0"/>
              <a:t>      </a:t>
            </a:r>
            <a:r>
              <a:rPr lang="es-AR" dirty="0" smtClean="0"/>
              <a:t>Catedra Fundamentos de </a:t>
            </a:r>
            <a:r>
              <a:rPr lang="es-AR" dirty="0" err="1" smtClean="0"/>
              <a:t>Ingenieria</a:t>
            </a:r>
            <a:r>
              <a:rPr lang="es-AR" dirty="0" smtClean="0"/>
              <a:t>- Facultad de Ingeniería - UNNE </a:t>
            </a:r>
            <a:endParaRPr dirty="0"/>
          </a:p>
        </p:txBody>
      </p:sp>
      <p:sp>
        <p:nvSpPr>
          <p:cNvPr id="64" name="Google Shape;64;p1"/>
          <p:cNvSpPr/>
          <p:nvPr/>
        </p:nvSpPr>
        <p:spPr>
          <a:xfrm>
            <a:off x="816641" y="3355848"/>
            <a:ext cx="2022886" cy="925351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000" b="0" i="0" u="none" strike="noStrike" cap="none">
              <a:solidFill>
                <a:srgbClr val="FFCE3A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" name="Google Shape;65;p1"/>
          <p:cNvSpPr txBox="1">
            <a:spLocks noGrp="1"/>
          </p:cNvSpPr>
          <p:nvPr>
            <p:ph type="body" idx="1"/>
          </p:nvPr>
        </p:nvSpPr>
        <p:spPr>
          <a:xfrm>
            <a:off x="1066780" y="3551278"/>
            <a:ext cx="32433986" cy="8084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/>
            <a:r>
              <a:rPr lang="es-AR" b="1" dirty="0">
                <a:solidFill>
                  <a:schemeClr val="dk1"/>
                </a:solidFill>
              </a:rPr>
              <a:t>AUTORES       </a:t>
            </a:r>
            <a:r>
              <a:rPr lang="es-AR" dirty="0"/>
              <a:t>Autor </a:t>
            </a:r>
            <a:r>
              <a:rPr lang="es-AR" dirty="0" smtClean="0"/>
              <a:t>1: Ing. </a:t>
            </a:r>
            <a:r>
              <a:rPr lang="es-AR" dirty="0" err="1" smtClean="0"/>
              <a:t>Jose</a:t>
            </a:r>
            <a:r>
              <a:rPr lang="es-AR" dirty="0" smtClean="0"/>
              <a:t> Luis </a:t>
            </a:r>
            <a:r>
              <a:rPr lang="es-AR" dirty="0" err="1" smtClean="0"/>
              <a:t>Alunni</a:t>
            </a:r>
            <a:r>
              <a:rPr lang="es-AR" dirty="0"/>
              <a:t>, </a:t>
            </a:r>
            <a:r>
              <a:rPr lang="es-AR" dirty="0" smtClean="0">
                <a:solidFill>
                  <a:schemeClr val="bg1"/>
                </a:solidFill>
              </a:rPr>
              <a:t>jl.alunni@comunidad.unne.edu.ar </a:t>
            </a:r>
            <a:r>
              <a:rPr lang="es-AR" dirty="0"/>
              <a:t>/  </a:t>
            </a:r>
            <a:r>
              <a:rPr lang="es-AR" dirty="0" smtClean="0"/>
              <a:t>Autor 2: Dr. Ing. Mario E. de </a:t>
            </a:r>
            <a:r>
              <a:rPr lang="es-AR" dirty="0" err="1" smtClean="0"/>
              <a:t>Bortoli</a:t>
            </a:r>
            <a:r>
              <a:rPr lang="es-AR" dirty="0" smtClean="0"/>
              <a:t>, mdebortoli@ing.unne.edu.ar / Autor 3: Ing. Edith A. </a:t>
            </a:r>
            <a:r>
              <a:rPr lang="es-AR" dirty="0" err="1" smtClean="0"/>
              <a:t>Maidana</a:t>
            </a:r>
            <a:r>
              <a:rPr lang="es-AR" dirty="0" smtClean="0"/>
              <a:t>, Edith.maidana@ing.unne.edu.ar</a:t>
            </a:r>
            <a:endParaRPr dirty="0"/>
          </a:p>
        </p:txBody>
      </p:sp>
      <p:sp>
        <p:nvSpPr>
          <p:cNvPr id="66" name="Google Shape;66;p1"/>
          <p:cNvSpPr txBox="1"/>
          <p:nvPr/>
        </p:nvSpPr>
        <p:spPr>
          <a:xfrm>
            <a:off x="4628028" y="600650"/>
            <a:ext cx="39583211" cy="22002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200"/>
              <a:buFont typeface="Arial"/>
              <a:buNone/>
            </a:pPr>
            <a:r>
              <a:rPr lang="es-AR" sz="8200" b="1" dirty="0" smtClean="0">
                <a:solidFill>
                  <a:schemeClr val="lt1"/>
                </a:solidFill>
              </a:rPr>
              <a:t>Carpeta de Cátedra digital interactiva</a:t>
            </a:r>
            <a:endParaRPr sz="8200" b="1" i="0" u="none" strike="noStrike" cap="none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016462" y="5411589"/>
            <a:ext cx="15418146" cy="14177662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94545" y="24314140"/>
            <a:ext cx="3208397" cy="3341816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878929" y="24314140"/>
            <a:ext cx="3897614" cy="3696632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446428" y="20391374"/>
            <a:ext cx="13874022" cy="4990487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823008" y="24337447"/>
            <a:ext cx="5774049" cy="331850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óster de medicina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4C5A6A"/>
      </a:hlink>
      <a:folHlink>
        <a:srgbClr val="808DA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4C5A6A"/>
      </a:hlink>
      <a:folHlink>
        <a:srgbClr val="808DA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175</TotalTime>
  <Words>535</Words>
  <Application>Microsoft Office PowerPoint</Application>
  <PresentationFormat>Personalizado</PresentationFormat>
  <Paragraphs>20</Paragraphs>
  <Slides>1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5" baseType="lpstr">
      <vt:lpstr>Arial</vt:lpstr>
      <vt:lpstr>Calibri</vt:lpstr>
      <vt:lpstr>Cambria</vt:lpstr>
      <vt:lpstr>Póster de medicina</vt:lpstr>
      <vt:lpstr>EJE 6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EJE 1</dc:title>
  <dc:creator>Summer</dc:creator>
  <cp:lastModifiedBy>Cuenta Microsoft</cp:lastModifiedBy>
  <cp:revision>12</cp:revision>
  <dcterms:created xsi:type="dcterms:W3CDTF">2013-04-05T20:27:31Z</dcterms:created>
  <dcterms:modified xsi:type="dcterms:W3CDTF">2025-07-20T01:29:22Z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0x0101007C1D5F340F01F94FA2FD29A5E6DC872E</vt:lpwstr>
  </property>
</Properties>
</file>