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48" d="100"/>
          <a:sy n="48" d="100"/>
        </p:scale>
        <p:origin x="8910" y="3252"/>
      </p:cViewPr>
      <p:guideLst>
        <p:guide orient="horz" pos="9072"/>
        <p:guide pos="1612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5449705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xmlns="">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xmlns="">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image" Target="../media/image1.png"/><Relationship Id="rId7" Type="http://schemas.openxmlformats.org/officeDocument/2006/relationships/hyperlink" Target="mailto:marceeliana@hum.unne.edu.a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maria.cristina.inda@comunidad.unne.edu.ar" TargetMode="External"/><Relationship Id="rId5" Type="http://schemas.openxmlformats.org/officeDocument/2006/relationships/hyperlink" Target="https://unesdoc.unesco.org/ark:/48223/pf0000109590_spa" TargetMode="External"/><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r>
              <a:rPr lang="es-AR" sz="9600" dirty="0">
                <a:solidFill>
                  <a:srgbClr val="FFCE3A"/>
                </a:solidFill>
                <a:latin typeface="Arial"/>
                <a:ea typeface="Arial"/>
                <a:cs typeface="Arial"/>
                <a:sym typeface="Arial"/>
              </a:rPr>
              <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5</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81626" y="512283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189632"/>
            <a:ext cx="14935200" cy="10046285"/>
          </a:xfrm>
          <a:prstGeom prst="rect">
            <a:avLst/>
          </a:prstGeom>
          <a:noFill/>
          <a:ln>
            <a:noFill/>
          </a:ln>
        </p:spPr>
        <p:txBody>
          <a:bodyPr spcFirstLastPara="1" wrap="square" lIns="365750" tIns="182875" rIns="91425" bIns="45700" anchor="t" anchorCtr="0">
            <a:noAutofit/>
          </a:bodyPr>
          <a:lstStyle/>
          <a:p>
            <a:pPr marL="774700" indent="-571500" algn="just">
              <a:spcBef>
                <a:spcPts val="1200"/>
              </a:spcBef>
              <a:buSzPts val="3200"/>
              <a:buFont typeface="Wingdings" panose="05000000000000000000" pitchFamily="2" charset="2"/>
              <a:buChar char="ü"/>
            </a:pPr>
            <a:r>
              <a:rPr lang="es-AR" sz="3600" dirty="0">
                <a:latin typeface="+mn-lt"/>
              </a:rPr>
              <a:t>La cátedra Biogeografía y Geografía Ambiental, del segundo nivel para el profesorado y licenciatura en Geografía, a través de un Trabajo Integrador Final (TIF) busca desde la educación ambiental, incorporar y fortalecer en el estudiantado valores y actitudes de cuidado y preservación de la biodiversidad que habita la trama urbana de nuestras ciudades, en el ámbito de influencia de la UNNE, pudiendo aplicarse como un modelo metodológico en otros contextos territoriales.</a:t>
            </a:r>
          </a:p>
          <a:p>
            <a:pPr marL="774700" indent="-571500" algn="just">
              <a:spcBef>
                <a:spcPts val="1200"/>
              </a:spcBef>
              <a:buSzPts val="3200"/>
            </a:pPr>
            <a:r>
              <a:rPr lang="es-AR" sz="3600" dirty="0">
                <a:latin typeface="+mn-lt"/>
              </a:rPr>
              <a:t>Además, posibilitar la vinculación de contenidos disciplinares de las diferentes materias de los primeros años de formación, buscando brindar al alumnado instrumentos para un aprendizaje autónomo, dentro de un modelo de enseñanza no tradicional, más participativo y que propicia la evaluación formativa procesual. </a:t>
            </a:r>
          </a:p>
          <a:p>
            <a:pPr marL="774700" indent="-571500" algn="just">
              <a:spcBef>
                <a:spcPts val="1200"/>
              </a:spcBef>
              <a:buSzPts val="3200"/>
            </a:pPr>
            <a:r>
              <a:rPr lang="es-AR" sz="3600" dirty="0">
                <a:latin typeface="+mn-lt"/>
              </a:rPr>
              <a:t>Incorporar herramientas tecnológicas de Sistemas de Información Geográfica (SIG) para el desempeño profesional en temáticas emergentes y cruciales como el ordenamiento territorial y la planificación urbana.</a:t>
            </a:r>
            <a:endParaRPr sz="3600" dirty="0">
              <a:latin typeface="+mn-lt"/>
              <a:ea typeface="Arial"/>
              <a:cs typeface="Arial"/>
              <a:sym typeface="Arial"/>
            </a:endParaRPr>
          </a:p>
        </p:txBody>
      </p:sp>
      <p:sp>
        <p:nvSpPr>
          <p:cNvPr id="51" name="Google Shape;51;p1"/>
          <p:cNvSpPr>
            <a:spLocks noGrp="1"/>
          </p:cNvSpPr>
          <p:nvPr>
            <p:ph type="body" idx="4"/>
          </p:nvPr>
        </p:nvSpPr>
        <p:spPr>
          <a:xfrm>
            <a:off x="1678821" y="16703844"/>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678821" y="17770645"/>
            <a:ext cx="14935200" cy="10003258"/>
          </a:xfrm>
          <a:prstGeom prst="rect">
            <a:avLst/>
          </a:prstGeom>
          <a:noFill/>
          <a:ln>
            <a:noFill/>
          </a:ln>
        </p:spPr>
        <p:txBody>
          <a:bodyPr spcFirstLastPara="1" wrap="square" lIns="365750" tIns="182875" rIns="91425" bIns="45700" anchor="t" anchorCtr="0">
            <a:normAutofit/>
          </a:bodyPr>
          <a:lstStyle/>
          <a:p>
            <a:pPr marL="21146" indent="0" algn="just">
              <a:buNone/>
            </a:pPr>
            <a:r>
              <a:rPr lang="es-AR" sz="3600" dirty="0">
                <a:latin typeface="+mn-lt"/>
                <a:cs typeface="Arial" panose="020B0604020202020204" pitchFamily="34" charset="0"/>
              </a:rPr>
              <a:t>La asignatura Biogeografía y Geografía Ambiental, ofrece una visión integral y sintética de la Geografía de la Biosfera desde el enfoque de la </a:t>
            </a:r>
            <a:r>
              <a:rPr lang="es-AR" sz="3600" u="sng" dirty="0">
                <a:latin typeface="+mn-lt"/>
                <a:cs typeface="Arial" panose="020B0604020202020204" pitchFamily="34" charset="0"/>
              </a:rPr>
              <a:t>Educación Ambiental</a:t>
            </a:r>
            <a:r>
              <a:rPr lang="es-AR" sz="3600" dirty="0">
                <a:latin typeface="+mn-lt"/>
                <a:cs typeface="Arial" panose="020B0604020202020204" pitchFamily="34" charset="0"/>
              </a:rPr>
              <a:t>. La enseñanza biogeográfica, para la formación de futuros geógrafos/as, requiere el aprendizaje de competencias y conocimientos anclados en la realidad regional, potenciados por el uso de nuevas tecnologías. En este sentido, el avance de las </a:t>
            </a:r>
            <a:r>
              <a:rPr lang="es-AR" sz="3600" dirty="0" err="1">
                <a:latin typeface="+mn-lt"/>
                <a:cs typeface="Arial" panose="020B0604020202020204" pitchFamily="34" charset="0"/>
              </a:rPr>
              <a:t>TICs</a:t>
            </a:r>
            <a:r>
              <a:rPr lang="es-AR" sz="3600" dirty="0">
                <a:latin typeface="+mn-lt"/>
                <a:cs typeface="Arial" panose="020B0604020202020204" pitchFamily="34" charset="0"/>
              </a:rPr>
              <a:t> en los estudios geográficos permite el geoposicionamiento, la referenciación y la representación cartográfica mediante aplicaciones móviles y programas de acceso libre y compatible con SIG. </a:t>
            </a:r>
            <a:endParaRPr lang="es-AR" sz="2000" dirty="0">
              <a:latin typeface="+mn-lt"/>
              <a:cs typeface="Arial" panose="020B0604020202020204" pitchFamily="34" charset="0"/>
            </a:endParaRPr>
          </a:p>
          <a:p>
            <a:pPr marL="21146" indent="0" algn="just">
              <a:buNone/>
            </a:pPr>
            <a:r>
              <a:rPr lang="es-AR" sz="3600" dirty="0">
                <a:latin typeface="+mn-lt"/>
                <a:cs typeface="Arial" panose="020B0604020202020204" pitchFamily="34" charset="0"/>
              </a:rPr>
              <a:t>La cátedra fundamenta su metodología de enseñanza-aprendizaje en los cuatro pilares de la educación propuestos por la UNESCO: 1) </a:t>
            </a:r>
            <a:r>
              <a:rPr lang="es-AR" sz="3600" i="1" dirty="0">
                <a:latin typeface="+mn-lt"/>
                <a:cs typeface="Arial" panose="020B0604020202020204" pitchFamily="34" charset="0"/>
              </a:rPr>
              <a:t>Aprender a ser</a:t>
            </a:r>
            <a:r>
              <a:rPr lang="es-AR" sz="3600" dirty="0">
                <a:latin typeface="+mn-lt"/>
                <a:cs typeface="Arial" panose="020B0604020202020204" pitchFamily="34" charset="0"/>
              </a:rPr>
              <a:t>; 2) </a:t>
            </a:r>
            <a:r>
              <a:rPr lang="es-AR" sz="3600" i="1" dirty="0">
                <a:latin typeface="+mn-lt"/>
                <a:cs typeface="Arial" panose="020B0604020202020204" pitchFamily="34" charset="0"/>
              </a:rPr>
              <a:t>Aprender a convivir</a:t>
            </a:r>
            <a:r>
              <a:rPr lang="es-AR" sz="3600" dirty="0">
                <a:latin typeface="+mn-lt"/>
                <a:cs typeface="Arial" panose="020B0604020202020204" pitchFamily="34" charset="0"/>
              </a:rPr>
              <a:t>; 3) </a:t>
            </a:r>
            <a:r>
              <a:rPr lang="es-AR" sz="3600" i="1" dirty="0">
                <a:latin typeface="+mn-lt"/>
                <a:cs typeface="Arial" panose="020B0604020202020204" pitchFamily="34" charset="0"/>
              </a:rPr>
              <a:t>Aprender a conocer</a:t>
            </a:r>
            <a:r>
              <a:rPr lang="es-AR" sz="3600" dirty="0">
                <a:latin typeface="+mn-lt"/>
                <a:cs typeface="Arial" panose="020B0604020202020204" pitchFamily="34" charset="0"/>
              </a:rPr>
              <a:t>; y 4) </a:t>
            </a:r>
            <a:r>
              <a:rPr lang="es-AR" sz="3600" i="1" dirty="0">
                <a:latin typeface="+mn-lt"/>
                <a:cs typeface="Arial" panose="020B0604020202020204" pitchFamily="34" charset="0"/>
              </a:rPr>
              <a:t>Aprender a hacer </a:t>
            </a:r>
            <a:r>
              <a:rPr lang="es-AR" sz="3600" dirty="0">
                <a:latin typeface="+mn-lt"/>
                <a:cs typeface="Arial" panose="020B0604020202020204" pitchFamily="34" charset="0"/>
              </a:rPr>
              <a:t>(Delors, 1996). Esto implica el trabajo in situ como estrategia indispensable para poner al estudiante en contacto directo con los sistemas naturales. Estos espacios amplían el aula y se convierten en </a:t>
            </a:r>
            <a:r>
              <a:rPr lang="es-AR" sz="3600" b="1" dirty="0">
                <a:latin typeface="+mn-lt"/>
                <a:cs typeface="Arial" panose="020B0604020202020204" pitchFamily="34" charset="0"/>
              </a:rPr>
              <a:t>laboratorios didácticos o “aulas verdes”</a:t>
            </a:r>
            <a:r>
              <a:rPr lang="es-AR" sz="3600" dirty="0">
                <a:latin typeface="+mn-lt"/>
                <a:cs typeface="Arial" panose="020B0604020202020204" pitchFamily="34" charset="0"/>
              </a:rPr>
              <a:t>.</a:t>
            </a:r>
            <a:r>
              <a:rPr lang="es-AR" sz="3600" b="1" dirty="0">
                <a:latin typeface="+mn-lt"/>
                <a:cs typeface="Arial" panose="020B0604020202020204" pitchFamily="34" charset="0"/>
              </a:rPr>
              <a:t> </a:t>
            </a:r>
            <a:endParaRPr lang="es-AR" sz="3600" b="1" dirty="0"/>
          </a:p>
        </p:txBody>
      </p:sp>
      <p:sp>
        <p:nvSpPr>
          <p:cNvPr id="53" name="Google Shape;53;p1"/>
          <p:cNvSpPr>
            <a:spLocks noGrp="1"/>
          </p:cNvSpPr>
          <p:nvPr>
            <p:ph type="body" idx="8"/>
          </p:nvPr>
        </p:nvSpPr>
        <p:spPr>
          <a:xfrm>
            <a:off x="18266696" y="10094260"/>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DESARROLLO </a:t>
            </a:r>
            <a:endParaRPr sz="4400" b="1" dirty="0">
              <a:latin typeface="Arial"/>
              <a:ea typeface="Arial"/>
              <a:cs typeface="Arial"/>
              <a:sym typeface="Arial"/>
            </a:endParaRPr>
          </a:p>
        </p:txBody>
      </p:sp>
      <p:sp>
        <p:nvSpPr>
          <p:cNvPr id="54" name="Google Shape;54;p1"/>
          <p:cNvSpPr txBox="1">
            <a:spLocks noGrp="1"/>
          </p:cNvSpPr>
          <p:nvPr>
            <p:ph type="body" idx="9"/>
          </p:nvPr>
        </p:nvSpPr>
        <p:spPr>
          <a:xfrm>
            <a:off x="18266696" y="11209185"/>
            <a:ext cx="14935200" cy="9093979"/>
          </a:xfrm>
          <a:prstGeom prst="rect">
            <a:avLst/>
          </a:prstGeom>
          <a:noFill/>
          <a:ln>
            <a:noFill/>
          </a:ln>
        </p:spPr>
        <p:txBody>
          <a:bodyPr spcFirstLastPara="1" wrap="square" lIns="365750" tIns="182875" rIns="91425" bIns="45700" anchor="t" anchorCtr="0">
            <a:normAutofit fontScale="92500"/>
          </a:bodyPr>
          <a:lstStyle/>
          <a:p>
            <a:pPr marL="0" lvl="0" indent="0" algn="just">
              <a:spcBef>
                <a:spcPts val="0"/>
              </a:spcBef>
              <a:buSzPts val="3200"/>
              <a:buNone/>
            </a:pPr>
            <a:r>
              <a:rPr lang="es-AR" sz="3900" dirty="0">
                <a:latin typeface="+mn-lt"/>
                <a:cs typeface="Arial" panose="020B0604020202020204" pitchFamily="34" charset="0"/>
              </a:rPr>
              <a:t>El Trabajo Integrador Final (TIF), integra de manera procesual conocimientos adquiridos en el cursado de la asignatura e información relevada en salidas de campo para su procesamiento en gabinete, propiciando un aprendizaje autónomo, dentro de un modelo de enseñanza no tradicional, más participativo mediada por una evaluación formativa procesual.</a:t>
            </a:r>
          </a:p>
          <a:p>
            <a:pPr marL="0" lvl="0" indent="0" algn="just">
              <a:spcBef>
                <a:spcPts val="0"/>
              </a:spcBef>
              <a:buSzPts val="3200"/>
              <a:buNone/>
            </a:pPr>
            <a:endParaRPr lang="es-AR" sz="3900" dirty="0">
              <a:latin typeface="+mn-lt"/>
              <a:cs typeface="Arial" panose="020B0604020202020204" pitchFamily="34" charset="0"/>
            </a:endParaRPr>
          </a:p>
          <a:p>
            <a:pPr marL="0" indent="0" algn="just">
              <a:spcBef>
                <a:spcPts val="0"/>
              </a:spcBef>
              <a:buSzPts val="3200"/>
              <a:buNone/>
            </a:pPr>
            <a:r>
              <a:rPr lang="es-MX" sz="3900" dirty="0">
                <a:latin typeface="+mn-lt"/>
                <a:cs typeface="Arial" panose="020B0604020202020204" pitchFamily="34" charset="0"/>
              </a:rPr>
              <a:t>El TIF posibilitó al alumnado el relevamiento de biodiversidad (especies arbóreas, arbustivas, palmeras, fauna asociada y actividades antrópicas), en un área a elección del equipo de estudiantes de 400 m</a:t>
            </a:r>
            <a:r>
              <a:rPr lang="es-MX" sz="3900" baseline="30000" dirty="0">
                <a:latin typeface="+mn-lt"/>
                <a:cs typeface="Arial" panose="020B0604020202020204" pitchFamily="34" charset="0"/>
              </a:rPr>
              <a:t>2</a:t>
            </a:r>
            <a:r>
              <a:rPr lang="es-MX" sz="3900" dirty="0">
                <a:latin typeface="+mn-lt"/>
                <a:cs typeface="Arial" panose="020B0604020202020204" pitchFamily="34" charset="0"/>
              </a:rPr>
              <a:t>,</a:t>
            </a:r>
            <a:r>
              <a:rPr lang="es-MX" sz="3900" baseline="30000" dirty="0">
                <a:latin typeface="+mn-lt"/>
                <a:cs typeface="Arial" panose="020B0604020202020204" pitchFamily="34" charset="0"/>
              </a:rPr>
              <a:t> </a:t>
            </a:r>
            <a:r>
              <a:rPr lang="es-MX" sz="3900" dirty="0">
                <a:latin typeface="+mn-lt"/>
                <a:cs typeface="Arial" panose="020B0604020202020204" pitchFamily="34" charset="0"/>
              </a:rPr>
              <a:t>utilizando aplicaciones móviles como </a:t>
            </a:r>
            <a:r>
              <a:rPr lang="es-MX" sz="3900" dirty="0" err="1">
                <a:latin typeface="+mn-lt"/>
                <a:cs typeface="Arial" panose="020B0604020202020204" pitchFamily="34" charset="0"/>
              </a:rPr>
              <a:t>iNaturalist</a:t>
            </a:r>
            <a:r>
              <a:rPr lang="es-MX" sz="3900" dirty="0">
                <a:latin typeface="+mn-lt"/>
                <a:cs typeface="Arial" panose="020B0604020202020204" pitchFamily="34" charset="0"/>
              </a:rPr>
              <a:t> y </a:t>
            </a:r>
            <a:r>
              <a:rPr lang="es-MX" sz="3900" dirty="0" err="1">
                <a:latin typeface="+mn-lt"/>
                <a:cs typeface="Arial" panose="020B0604020202020204" pitchFamily="34" charset="0"/>
              </a:rPr>
              <a:t>Conota</a:t>
            </a:r>
            <a:r>
              <a:rPr lang="es-MX" sz="3900" dirty="0">
                <a:latin typeface="+mn-lt"/>
                <a:cs typeface="Arial" panose="020B0604020202020204" pitchFamily="34" charset="0"/>
              </a:rPr>
              <a:t> Cámara, ambas aplicaciones permitieron la identificación biológica y la obtención de coordenadas geográficas (latitud y longitud). Además, estas herramientas posibilitó sincronizar los datos recolectados en campo con sistemas SIG de escritorio como QGIS (Quantum GIS), lo que resultó en la generación de cartografías temáticas de síntesis.</a:t>
            </a:r>
            <a:endParaRPr sz="3600" dirty="0">
              <a:latin typeface="+mn-lt"/>
              <a:ea typeface="Arial"/>
              <a:cs typeface="Arial" panose="020B0604020202020204" pitchFamily="34" charset="0"/>
              <a:sym typeface="Arial"/>
            </a:endParaRPr>
          </a:p>
        </p:txBody>
      </p:sp>
      <p:pic>
        <p:nvPicPr>
          <p:cNvPr id="2" name="Imagen 1">
            <a:extLst>
              <a:ext uri="{FF2B5EF4-FFF2-40B4-BE49-F238E27FC236}">
                <a16:creationId xmlns:a16="http://schemas.microsoft.com/office/drawing/2014/main" xmlns="" id="{7565F9CB-EA5C-4C47-9CDC-4DF149D5EDEB}"/>
              </a:ext>
            </a:extLst>
          </p:cNvPr>
          <p:cNvPicPr>
            <a:picLocks noChangeAspect="1"/>
          </p:cNvPicPr>
          <p:nvPr/>
        </p:nvPicPr>
        <p:blipFill rotWithShape="1">
          <a:blip r:embed="rId4"/>
          <a:srcRect l="7735" t="36587" r="5783" b="11690"/>
          <a:stretch/>
        </p:blipFill>
        <p:spPr>
          <a:xfrm>
            <a:off x="34959656" y="13862037"/>
            <a:ext cx="15073145" cy="5068461"/>
          </a:xfrm>
          <a:prstGeom prst="rect">
            <a:avLst/>
          </a:prstGeom>
          <a:ln w="12700">
            <a:solidFill>
              <a:schemeClr val="tx1"/>
            </a:solidFill>
          </a:ln>
        </p:spPr>
      </p:pic>
      <p:sp>
        <p:nvSpPr>
          <p:cNvPr id="57" name="Google Shape;57;p1"/>
          <p:cNvSpPr>
            <a:spLocks noGrp="1"/>
          </p:cNvSpPr>
          <p:nvPr>
            <p:ph type="body" idx="17"/>
          </p:nvPr>
        </p:nvSpPr>
        <p:spPr>
          <a:xfrm>
            <a:off x="34957528" y="2009910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CONCLUSIONES </a:t>
            </a:r>
            <a:endParaRPr sz="4400" b="1" dirty="0">
              <a:latin typeface="Arial"/>
              <a:ea typeface="Arial"/>
              <a:cs typeface="Arial"/>
              <a:sym typeface="Arial"/>
            </a:endParaRPr>
          </a:p>
        </p:txBody>
      </p:sp>
      <p:sp>
        <p:nvSpPr>
          <p:cNvPr id="58" name="Google Shape;58;p1"/>
          <p:cNvSpPr txBox="1">
            <a:spLocks noGrp="1"/>
          </p:cNvSpPr>
          <p:nvPr>
            <p:ph type="body" idx="18"/>
          </p:nvPr>
        </p:nvSpPr>
        <p:spPr>
          <a:xfrm>
            <a:off x="34957528" y="21165907"/>
            <a:ext cx="14935200" cy="4443613"/>
          </a:xfrm>
          <a:prstGeom prst="rect">
            <a:avLst/>
          </a:prstGeom>
          <a:noFill/>
          <a:ln>
            <a:noFill/>
          </a:ln>
        </p:spPr>
        <p:txBody>
          <a:bodyPr spcFirstLastPara="1" wrap="square" lIns="365750" tIns="182875" rIns="91425" bIns="45700" anchor="t" anchorCtr="0">
            <a:normAutofit/>
          </a:bodyPr>
          <a:lstStyle/>
          <a:p>
            <a:pPr marL="0" indent="0" algn="just">
              <a:spcBef>
                <a:spcPts val="0"/>
              </a:spcBef>
              <a:buSzPts val="3200"/>
              <a:buNone/>
            </a:pPr>
            <a:r>
              <a:rPr lang="es-AR" sz="3600" dirty="0">
                <a:latin typeface="Arial" panose="020B0604020202020204" pitchFamily="34" charset="0"/>
                <a:cs typeface="Arial" panose="020B0604020202020204" pitchFamily="34" charset="0"/>
              </a:rPr>
              <a:t>El TIF permite una educación integral  al posibilitar la incorporación de contenidos disciplinares, procedimentales y valores específicos de la biogeografía, para la formación de futuros profesionales. Cada estudiante, desde una mirada biogeográfica y el trabajo in situ, puede comprender, analizar y plantear alternativas que ayuden a mitigar problemáticas comunes en  nuestra realidad regional.</a:t>
            </a:r>
            <a:endParaRPr sz="3600" dirty="0">
              <a:latin typeface="Arial" panose="020B0604020202020204" pitchFamily="34" charset="0"/>
              <a:cs typeface="Arial" panose="020B0604020202020204" pitchFamily="34" charset="0"/>
            </a:endParaRPr>
          </a:p>
        </p:txBody>
      </p:sp>
      <p:sp>
        <p:nvSpPr>
          <p:cNvPr id="60" name="Google Shape;60;p1"/>
          <p:cNvSpPr>
            <a:spLocks noGrp="1"/>
          </p:cNvSpPr>
          <p:nvPr>
            <p:ph type="body" idx="20"/>
          </p:nvPr>
        </p:nvSpPr>
        <p:spPr>
          <a:xfrm>
            <a:off x="34957528" y="25052879"/>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REFERENCIAS</a:t>
            </a:r>
            <a:endParaRPr sz="4400" b="1">
              <a:latin typeface="Arial"/>
              <a:ea typeface="Arial"/>
              <a:cs typeface="Arial"/>
              <a:sym typeface="Arial"/>
            </a:endParaRPr>
          </a:p>
        </p:txBody>
      </p:sp>
      <p:sp>
        <p:nvSpPr>
          <p:cNvPr id="61" name="Google Shape;61;p1"/>
          <p:cNvSpPr txBox="1">
            <a:spLocks noGrp="1"/>
          </p:cNvSpPr>
          <p:nvPr>
            <p:ph type="body" idx="21"/>
          </p:nvPr>
        </p:nvSpPr>
        <p:spPr>
          <a:xfrm>
            <a:off x="34957528" y="26125013"/>
            <a:ext cx="14935200" cy="1967509"/>
          </a:xfrm>
          <a:prstGeom prst="rect">
            <a:avLst/>
          </a:prstGeom>
          <a:noFill/>
          <a:ln>
            <a:noFill/>
          </a:ln>
        </p:spPr>
        <p:txBody>
          <a:bodyPr spcFirstLastPara="1" wrap="square" lIns="365750" tIns="182875" rIns="91425" bIns="45700" anchor="t" anchorCtr="0">
            <a:normAutofit/>
          </a:bodyPr>
          <a:lstStyle/>
          <a:p>
            <a:pPr marL="533415" lvl="0" indent="-432000" algn="just">
              <a:spcBef>
                <a:spcPts val="0"/>
              </a:spcBef>
              <a:buSzPts val="3200"/>
              <a:buNone/>
            </a:pPr>
            <a:r>
              <a:rPr lang="es-MX" sz="3200" dirty="0">
                <a:latin typeface="Arial"/>
                <a:ea typeface="Arial"/>
                <a:cs typeface="Arial"/>
                <a:sym typeface="Arial"/>
              </a:rPr>
              <a:t>Delors, J. (1996). La Educación encierra un tesoro, informe a la UNESCO de la </a:t>
            </a:r>
            <a:r>
              <a:rPr lang="es-MX" sz="3200" dirty="0" smtClean="0">
                <a:latin typeface="Arial"/>
                <a:ea typeface="Arial"/>
                <a:cs typeface="Arial"/>
                <a:sym typeface="Arial"/>
              </a:rPr>
              <a:t>  Comisión </a:t>
            </a:r>
            <a:r>
              <a:rPr lang="es-MX" sz="3200" dirty="0">
                <a:latin typeface="Arial"/>
                <a:ea typeface="Arial"/>
                <a:cs typeface="Arial"/>
                <a:sym typeface="Arial"/>
              </a:rPr>
              <a:t>Internacional sobre la Educación para el Siglo XXI (compendio). UNESCO. </a:t>
            </a:r>
            <a:r>
              <a:rPr lang="es-MX" sz="3200" dirty="0">
                <a:latin typeface="Arial"/>
                <a:ea typeface="Arial"/>
                <a:cs typeface="Arial"/>
                <a:sym typeface="Arial"/>
                <a:hlinkClick r:id="rId5"/>
              </a:rPr>
              <a:t>https://unesdoc.unesco.org/ark:/48223/pf0000109590_spa</a:t>
            </a:r>
            <a:endParaRPr lang="es-MX" sz="3200" dirty="0">
              <a:latin typeface="Arial"/>
              <a:ea typeface="Arial"/>
              <a:cs typeface="Arial"/>
              <a:sym typeface="Arial"/>
            </a:endParaRPr>
          </a:p>
          <a:p>
            <a:pPr marL="533415" lvl="0" indent="-330215">
              <a:spcBef>
                <a:spcPts val="0"/>
              </a:spcBef>
              <a:buSzPts val="3200"/>
              <a:buNone/>
            </a:pPr>
            <a:endParaRPr lang="es-MX" sz="3200" dirty="0">
              <a:latin typeface="Arial"/>
              <a:ea typeface="Arial"/>
              <a:cs typeface="Arial"/>
              <a:sym typeface="Arial"/>
            </a:endParaRPr>
          </a:p>
          <a:p>
            <a:pPr marL="533415" lvl="0" indent="-330215" algn="l" rtl="0">
              <a:lnSpc>
                <a:spcPct val="100000"/>
              </a:lnSpc>
              <a:spcBef>
                <a:spcPts val="0"/>
              </a:spcBef>
              <a:spcAft>
                <a:spcPts val="0"/>
              </a:spcAft>
              <a:buSzPts val="3200"/>
              <a:buNone/>
            </a:pP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Nombre de la institución </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indent="0"/>
            <a:r>
              <a:rPr lang="es-AR" b="1" dirty="0">
                <a:solidFill>
                  <a:schemeClr val="dk1"/>
                </a:solidFill>
              </a:rPr>
              <a:t>AUTORES       </a:t>
            </a:r>
            <a:r>
              <a:rPr lang="es-AR" dirty="0"/>
              <a:t>María Cristina Inda, </a:t>
            </a:r>
            <a:r>
              <a:rPr lang="es-AR" u="sng" dirty="0">
                <a:solidFill>
                  <a:schemeClr val="bg1"/>
                </a:solidFill>
                <a:hlinkClick r:id="rId6">
                  <a:extLst>
                    <a:ext uri="{A12FA001-AC4F-418D-AE19-62706E023703}">
                      <ahyp:hlinkClr xmlns:ahyp="http://schemas.microsoft.com/office/drawing/2018/hyperlinkcolor" xmlns="" val="tx"/>
                    </a:ext>
                  </a:extLst>
                </a:hlinkClick>
              </a:rPr>
              <a:t>maria.cristina.inda@comunidad.unne.edu.ar</a:t>
            </a:r>
            <a:r>
              <a:rPr lang="es-AR" dirty="0">
                <a:solidFill>
                  <a:schemeClr val="bg1"/>
                </a:solidFill>
              </a:rPr>
              <a:t> </a:t>
            </a:r>
            <a:r>
              <a:rPr lang="es-AR" dirty="0"/>
              <a:t>/  Marcela Eliana Cañete, </a:t>
            </a:r>
            <a:r>
              <a:rPr lang="es-AR" u="sng" dirty="0">
                <a:solidFill>
                  <a:schemeClr val="bg1"/>
                </a:solidFill>
                <a:hlinkClick r:id="rId7">
                  <a:extLst>
                    <a:ext uri="{A12FA001-AC4F-418D-AE19-62706E023703}">
                      <ahyp:hlinkClr xmlns:ahyp="http://schemas.microsoft.com/office/drawing/2018/hyperlinkcolor" xmlns="" val="tx"/>
                    </a:ext>
                  </a:extLst>
                </a:hlinkClick>
              </a:rPr>
              <a:t>marceeliana@hum.unne.edu.ar</a:t>
            </a:r>
            <a:endParaRPr dirty="0"/>
          </a:p>
        </p:txBody>
      </p:sp>
      <p:sp>
        <p:nvSpPr>
          <p:cNvPr id="66" name="Google Shape;66;p1"/>
          <p:cNvSpPr txBox="1"/>
          <p:nvPr/>
        </p:nvSpPr>
        <p:spPr>
          <a:xfrm>
            <a:off x="4002390" y="600650"/>
            <a:ext cx="39583211" cy="2200223"/>
          </a:xfrm>
          <a:prstGeom prst="rect">
            <a:avLst/>
          </a:prstGeom>
          <a:noFill/>
          <a:ln>
            <a:noFill/>
          </a:ln>
        </p:spPr>
        <p:txBody>
          <a:bodyPr spcFirstLastPara="1" wrap="square" lIns="91425" tIns="45700" rIns="91425" bIns="45700" anchor="b" anchorCtr="0">
            <a:noAutofit/>
          </a:bodyPr>
          <a:lstStyle/>
          <a:p>
            <a:pPr lvl="0" algn="ctr">
              <a:lnSpc>
                <a:spcPct val="90000"/>
              </a:lnSpc>
              <a:buClr>
                <a:schemeClr val="lt1"/>
              </a:buClr>
              <a:buSzPts val="8200"/>
            </a:pPr>
            <a:r>
              <a:rPr lang="es-MX" sz="8200" b="1" dirty="0">
                <a:solidFill>
                  <a:schemeClr val="lt1"/>
                </a:solidFill>
              </a:rPr>
              <a:t>Enseñanza integral de la Biogeografía aplicando herramientas SIG, </a:t>
            </a:r>
          </a:p>
          <a:p>
            <a:pPr lvl="0" algn="ctr">
              <a:lnSpc>
                <a:spcPct val="90000"/>
              </a:lnSpc>
              <a:buClr>
                <a:schemeClr val="lt1"/>
              </a:buClr>
              <a:buSzPts val="8200"/>
            </a:pPr>
            <a:r>
              <a:rPr lang="es-MX" sz="8200" b="1" dirty="0">
                <a:solidFill>
                  <a:schemeClr val="lt1"/>
                </a:solidFill>
              </a:rPr>
              <a:t>para el estudio de los sistemas ecológicos</a:t>
            </a:r>
            <a:endParaRPr sz="8200" b="1" i="0" u="none" strike="noStrike" cap="none" dirty="0">
              <a:solidFill>
                <a:schemeClr val="lt1"/>
              </a:solidFill>
              <a:latin typeface="Arial"/>
              <a:ea typeface="Arial"/>
              <a:cs typeface="Arial"/>
              <a:sym typeface="Arial"/>
            </a:endParaRPr>
          </a:p>
        </p:txBody>
      </p:sp>
      <p:sp>
        <p:nvSpPr>
          <p:cNvPr id="24" name="Google Shape;52;p1">
            <a:extLst>
              <a:ext uri="{FF2B5EF4-FFF2-40B4-BE49-F238E27FC236}">
                <a16:creationId xmlns:a16="http://schemas.microsoft.com/office/drawing/2014/main" xmlns="" id="{CF64B12F-1731-4B00-BEDB-4460A953C11E}"/>
              </a:ext>
            </a:extLst>
          </p:cNvPr>
          <p:cNvSpPr txBox="1">
            <a:spLocks/>
          </p:cNvSpPr>
          <p:nvPr/>
        </p:nvSpPr>
        <p:spPr>
          <a:xfrm>
            <a:off x="18266696" y="5022029"/>
            <a:ext cx="14935200" cy="5014600"/>
          </a:xfrm>
          <a:prstGeom prst="rect">
            <a:avLst/>
          </a:prstGeom>
          <a:noFill/>
          <a:ln>
            <a:noFill/>
          </a:ln>
        </p:spPr>
        <p:txBody>
          <a:bodyPr spcFirstLastPara="1" wrap="square" lIns="365750" tIns="182875" rIns="91425" bIns="45700" anchor="t" anchorCtr="0">
            <a:normAutofit/>
          </a:bodyPr>
          <a:lstStyle>
            <a:defPPr marR="0" lvl="0" algn="l" rtl="0">
              <a:lnSpc>
                <a:spcPct val="100000"/>
              </a:lnSpc>
              <a:spcBef>
                <a:spcPts val="0"/>
              </a:spcBef>
              <a:spcAft>
                <a:spcPts val="0"/>
              </a:spcAft>
            </a:defPPr>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2pPr>
            <a:lvl3pPr marL="1371600" marR="0" lvl="2"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3pPr>
            <a:lvl4pPr marL="1828800" marR="0" lvl="3"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pPr marL="21146" indent="0" algn="just">
              <a:buNone/>
            </a:pPr>
            <a:r>
              <a:rPr lang="es-AR" sz="3600" dirty="0">
                <a:latin typeface="+mn-lt"/>
                <a:cs typeface="Arial" panose="020B0604020202020204" pitchFamily="34" charset="0"/>
              </a:rPr>
              <a:t>Este Trabajo Final, por un lado, enfatiza la necesidad de comprender las interrelaciones y dinámicas complejas entre los componentes naturales y humanos del entorno: la finalidad de preservar áreas naturales y, además, evitar, mitigar o resolver los impactos (disturbios o efectos adversos) sobre los ecosistemas y los grupos humanos y por el otro, desde un abordaje regional, examinar las características (</a:t>
            </a:r>
            <a:r>
              <a:rPr lang="es-MX" sz="3600" dirty="0">
                <a:latin typeface="+mn-lt"/>
                <a:cs typeface="Arial" panose="020B0604020202020204" pitchFamily="34" charset="0"/>
              </a:rPr>
              <a:t>geográficas, económicas, sociales y culturales) </a:t>
            </a:r>
            <a:r>
              <a:rPr lang="es-AR" sz="3600" dirty="0">
                <a:latin typeface="+mn-lt"/>
                <a:cs typeface="Arial" panose="020B0604020202020204" pitchFamily="34" charset="0"/>
              </a:rPr>
              <a:t>y sus dinámicas específicas.</a:t>
            </a:r>
          </a:p>
          <a:p>
            <a:pPr marL="21146" indent="0" algn="just">
              <a:buFont typeface="Arial"/>
              <a:buNone/>
            </a:pPr>
            <a:endParaRPr lang="es-AR" sz="4200" dirty="0"/>
          </a:p>
          <a:p>
            <a:pPr marL="21146" indent="0" algn="just">
              <a:buFont typeface="Arial"/>
              <a:buNone/>
            </a:pPr>
            <a:endParaRPr lang="es-AR" dirty="0"/>
          </a:p>
        </p:txBody>
      </p:sp>
      <p:pic>
        <p:nvPicPr>
          <p:cNvPr id="26" name="image15.jpg">
            <a:extLst>
              <a:ext uri="{FF2B5EF4-FFF2-40B4-BE49-F238E27FC236}">
                <a16:creationId xmlns:a16="http://schemas.microsoft.com/office/drawing/2014/main" xmlns="" id="{611AB6ED-EF76-4BDE-9DC2-409B04CF4BBB}"/>
              </a:ext>
            </a:extLst>
          </p:cNvPr>
          <p:cNvPicPr/>
          <p:nvPr/>
        </p:nvPicPr>
        <p:blipFill rotWithShape="1">
          <a:blip r:embed="rId8"/>
          <a:srcRect r="32906"/>
          <a:stretch/>
        </p:blipFill>
        <p:spPr>
          <a:xfrm>
            <a:off x="34959656" y="5022029"/>
            <a:ext cx="6177153" cy="8501466"/>
          </a:xfrm>
          <a:prstGeom prst="rect">
            <a:avLst/>
          </a:prstGeom>
          <a:ln/>
        </p:spPr>
      </p:pic>
      <p:sp>
        <p:nvSpPr>
          <p:cNvPr id="27" name="Google Shape;61;p1">
            <a:extLst>
              <a:ext uri="{FF2B5EF4-FFF2-40B4-BE49-F238E27FC236}">
                <a16:creationId xmlns:a16="http://schemas.microsoft.com/office/drawing/2014/main" xmlns="" id="{C3B17DE1-E30C-4052-BA15-70A0208B05AA}"/>
              </a:ext>
            </a:extLst>
          </p:cNvPr>
          <p:cNvSpPr txBox="1">
            <a:spLocks/>
          </p:cNvSpPr>
          <p:nvPr/>
        </p:nvSpPr>
        <p:spPr>
          <a:xfrm>
            <a:off x="41465603" y="11514109"/>
            <a:ext cx="8567198" cy="1612324"/>
          </a:xfrm>
          <a:prstGeom prst="rect">
            <a:avLst/>
          </a:prstGeom>
          <a:noFill/>
          <a:ln>
            <a:noFill/>
          </a:ln>
        </p:spPr>
        <p:txBody>
          <a:bodyPr spcFirstLastPara="1" wrap="square" lIns="365750" tIns="182875" rIns="91425" bIns="45700" anchor="t" anchorCtr="0">
            <a:normAutofit lnSpcReduction="10000"/>
          </a:bodyPr>
          <a:lstStyle>
            <a:defPPr marR="0" lvl="0" algn="l" rtl="0">
              <a:lnSpc>
                <a:spcPct val="100000"/>
              </a:lnSpc>
              <a:spcBef>
                <a:spcPts val="0"/>
              </a:spcBef>
              <a:spcAft>
                <a:spcPts val="0"/>
              </a:spcAft>
            </a:defPPr>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2pPr>
            <a:lvl3pPr marL="1371600" marR="0" lvl="2"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3pPr>
            <a:lvl4pPr marL="1828800" marR="0" lvl="3"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pPr marL="0" indent="0" algn="just">
              <a:lnSpc>
                <a:spcPct val="110000"/>
              </a:lnSpc>
              <a:spcBef>
                <a:spcPts val="0"/>
              </a:spcBef>
              <a:buNone/>
            </a:pPr>
            <a:r>
              <a:rPr lang="es-ES" sz="2800" i="1" dirty="0" smtClean="0"/>
              <a:t>Nota.</a:t>
            </a:r>
            <a:r>
              <a:rPr lang="es-ES" sz="2800" dirty="0" smtClean="0"/>
              <a:t> Composición de Fotografías y mapa creado por los alumnos </a:t>
            </a:r>
            <a:r>
              <a:rPr lang="es-AR" sz="2800" dirty="0" smtClean="0"/>
              <a:t>Gómez Santiago y Vargas Nicolás, </a:t>
            </a:r>
            <a:r>
              <a:rPr lang="es-ES" sz="2800" dirty="0" smtClean="0"/>
              <a:t>para el TIF </a:t>
            </a:r>
            <a:r>
              <a:rPr lang="es-419" sz="2800" dirty="0" smtClean="0"/>
              <a:t>(2024). Ciudad de Resistencia. </a:t>
            </a:r>
          </a:p>
          <a:p>
            <a:pPr marL="21146" indent="0" algn="just">
              <a:buNone/>
            </a:pPr>
            <a:endParaRPr lang="es-AR" dirty="0"/>
          </a:p>
        </p:txBody>
      </p:sp>
      <p:pic>
        <p:nvPicPr>
          <p:cNvPr id="1026" name="Picture 2"/>
          <p:cNvPicPr>
            <a:picLocks noChangeAspect="1" noChangeArrowheads="1"/>
          </p:cNvPicPr>
          <p:nvPr/>
        </p:nvPicPr>
        <p:blipFill rotWithShape="1">
          <a:blip r:embed="rId9">
            <a:extLst>
              <a:ext uri="{28A0092B-C50C-407E-A947-70E740481C1C}">
                <a14:useLocalDpi xmlns:a14="http://schemas.microsoft.com/office/drawing/2010/main" val="0"/>
              </a:ext>
            </a:extLst>
          </a:blip>
          <a:srcRect l="1853" t="1365" r="1826" b="4787"/>
          <a:stretch/>
        </p:blipFill>
        <p:spPr bwMode="auto">
          <a:xfrm>
            <a:off x="19447526" y="20542706"/>
            <a:ext cx="12617157" cy="6927299"/>
          </a:xfrm>
          <a:prstGeom prst="rect">
            <a:avLst/>
          </a:prstGeom>
          <a:noFill/>
          <a:ln w="6350">
            <a:solidFill>
              <a:schemeClr val="accent4">
                <a:lumMod val="60000"/>
                <a:lumOff val="4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Google Shape;61;p1">
            <a:extLst>
              <a:ext uri="{FF2B5EF4-FFF2-40B4-BE49-F238E27FC236}">
                <a16:creationId xmlns:a16="http://schemas.microsoft.com/office/drawing/2014/main" xmlns="" id="{5DA86537-2B6F-414F-982C-3BF861F3603F}"/>
              </a:ext>
            </a:extLst>
          </p:cNvPr>
          <p:cNvSpPr txBox="1">
            <a:spLocks/>
          </p:cNvSpPr>
          <p:nvPr/>
        </p:nvSpPr>
        <p:spPr>
          <a:xfrm>
            <a:off x="18646914" y="27405158"/>
            <a:ext cx="14236262" cy="874169"/>
          </a:xfrm>
          <a:prstGeom prst="rect">
            <a:avLst/>
          </a:prstGeom>
          <a:noFill/>
          <a:ln>
            <a:noFill/>
          </a:ln>
        </p:spPr>
        <p:txBody>
          <a:bodyPr spcFirstLastPara="1" wrap="square" lIns="365750" tIns="182875" rIns="91425" bIns="45700" anchor="t" anchorCtr="0">
            <a:noAutofit/>
          </a:bodyPr>
          <a:lstStyle>
            <a:defPPr marR="0" lvl="0" algn="l" rtl="0">
              <a:lnSpc>
                <a:spcPct val="100000"/>
              </a:lnSpc>
              <a:spcBef>
                <a:spcPts val="0"/>
              </a:spcBef>
              <a:spcAft>
                <a:spcPts val="0"/>
              </a:spcAft>
            </a:defPPr>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2pPr>
            <a:lvl3pPr marL="1371600" marR="0" lvl="2"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3pPr>
            <a:lvl4pPr marL="1828800" marR="0" lvl="3"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pPr marL="21146" indent="0">
              <a:spcBef>
                <a:spcPts val="600"/>
              </a:spcBef>
              <a:spcAft>
                <a:spcPts val="600"/>
              </a:spcAft>
              <a:buNone/>
            </a:pPr>
            <a:r>
              <a:rPr lang="es-ES" sz="2800" i="1" dirty="0" smtClean="0"/>
              <a:t>Nota.</a:t>
            </a:r>
            <a:r>
              <a:rPr lang="es-ES" sz="2800" dirty="0" smtClean="0"/>
              <a:t> Gráfico creado por el alumno </a:t>
            </a:r>
            <a:r>
              <a:rPr lang="es-AR" sz="2800" dirty="0"/>
              <a:t>Ojeda Nicolás </a:t>
            </a:r>
            <a:r>
              <a:rPr lang="es-AR" sz="2800" dirty="0" smtClean="0"/>
              <a:t>G., </a:t>
            </a:r>
            <a:r>
              <a:rPr lang="es-ES" sz="2800" dirty="0" smtClean="0"/>
              <a:t>para el TIF </a:t>
            </a:r>
            <a:r>
              <a:rPr lang="es-419" sz="2800" dirty="0" smtClean="0"/>
              <a:t>(2024). Ciudad </a:t>
            </a:r>
            <a:r>
              <a:rPr lang="es-ES" sz="2800" dirty="0" smtClean="0"/>
              <a:t>de </a:t>
            </a:r>
            <a:r>
              <a:rPr lang="es-AR" sz="2800" dirty="0" smtClean="0"/>
              <a:t>Corrientes</a:t>
            </a:r>
          </a:p>
          <a:p>
            <a:pPr marL="21146" indent="0">
              <a:buNone/>
            </a:pPr>
            <a:endParaRPr lang="es-419" sz="2800" dirty="0"/>
          </a:p>
          <a:p>
            <a:pPr marL="21146" indent="0">
              <a:buNone/>
            </a:pPr>
            <a:endParaRPr lang="es-AR" sz="2800" dirty="0"/>
          </a:p>
        </p:txBody>
      </p:sp>
      <p:pic>
        <p:nvPicPr>
          <p:cNvPr id="1027" name="Picture 3"/>
          <p:cNvPicPr>
            <a:picLocks noChangeAspect="1" noChangeArrowheads="1"/>
          </p:cNvPicPr>
          <p:nvPr/>
        </p:nvPicPr>
        <p:blipFill rotWithShape="1">
          <a:blip r:embed="rId10">
            <a:extLst>
              <a:ext uri="{28A0092B-C50C-407E-A947-70E740481C1C}">
                <a14:useLocalDpi xmlns:a14="http://schemas.microsoft.com/office/drawing/2010/main" val="0"/>
              </a:ext>
            </a:extLst>
          </a:blip>
          <a:srcRect l="26647" t="22741" r="26861" b="12452"/>
          <a:stretch/>
        </p:blipFill>
        <p:spPr bwMode="auto">
          <a:xfrm>
            <a:off x="41754360" y="5022029"/>
            <a:ext cx="8278441" cy="64879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Google Shape;61;p1">
            <a:extLst>
              <a:ext uri="{FF2B5EF4-FFF2-40B4-BE49-F238E27FC236}">
                <a16:creationId xmlns:a16="http://schemas.microsoft.com/office/drawing/2014/main" xmlns="" id="{C3B17DE1-E30C-4052-BA15-70A0208B05AA}"/>
              </a:ext>
            </a:extLst>
          </p:cNvPr>
          <p:cNvSpPr txBox="1">
            <a:spLocks/>
          </p:cNvSpPr>
          <p:nvPr/>
        </p:nvSpPr>
        <p:spPr>
          <a:xfrm>
            <a:off x="34959656" y="18812812"/>
            <a:ext cx="15073145" cy="1612324"/>
          </a:xfrm>
          <a:prstGeom prst="rect">
            <a:avLst/>
          </a:prstGeom>
          <a:noFill/>
          <a:ln>
            <a:noFill/>
          </a:ln>
        </p:spPr>
        <p:txBody>
          <a:bodyPr spcFirstLastPara="1" wrap="square" lIns="365750" tIns="182875" rIns="91425" bIns="45700" anchor="t" anchorCtr="0">
            <a:normAutofit/>
          </a:bodyPr>
          <a:lstStyle>
            <a:defPPr marR="0" lvl="0" algn="l" rtl="0">
              <a:lnSpc>
                <a:spcPct val="100000"/>
              </a:lnSpc>
              <a:spcBef>
                <a:spcPts val="0"/>
              </a:spcBef>
              <a:spcAft>
                <a:spcPts val="0"/>
              </a:spcAft>
            </a:defPPr>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2pPr>
            <a:lvl3pPr marL="1371600" marR="0" lvl="2"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3pPr>
            <a:lvl4pPr marL="1828800" marR="0" lvl="3"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pPr marL="0" indent="0" algn="just">
              <a:spcBef>
                <a:spcPts val="0"/>
              </a:spcBef>
              <a:buNone/>
            </a:pPr>
            <a:r>
              <a:rPr lang="es-ES" sz="2800" i="1" dirty="0" smtClean="0"/>
              <a:t>Nota</a:t>
            </a:r>
            <a:r>
              <a:rPr lang="es-ES" sz="2800" i="1" dirty="0"/>
              <a:t>.</a:t>
            </a:r>
            <a:r>
              <a:rPr lang="es-ES" sz="2800" dirty="0"/>
              <a:t> M</a:t>
            </a:r>
            <a:r>
              <a:rPr lang="es-ES" sz="2800" dirty="0" smtClean="0"/>
              <a:t>apa y gráfico creado </a:t>
            </a:r>
            <a:r>
              <a:rPr lang="es-ES" sz="2800" dirty="0"/>
              <a:t>por </a:t>
            </a:r>
            <a:r>
              <a:rPr lang="es-ES" sz="2800" dirty="0" smtClean="0"/>
              <a:t>las alumnas </a:t>
            </a:r>
            <a:r>
              <a:rPr lang="es-419" sz="2800" dirty="0"/>
              <a:t>Marcela </a:t>
            </a:r>
            <a:r>
              <a:rPr lang="es-419" sz="2800" dirty="0" smtClean="0"/>
              <a:t>Martínez </a:t>
            </a:r>
            <a:r>
              <a:rPr lang="es-419" sz="2800" dirty="0"/>
              <a:t>Molina </a:t>
            </a:r>
            <a:r>
              <a:rPr lang="es-419" sz="2800" dirty="0" smtClean="0"/>
              <a:t>y Ludmila Vargas,</a:t>
            </a:r>
            <a:r>
              <a:rPr lang="es-419" sz="2800" b="1" dirty="0" smtClean="0"/>
              <a:t> </a:t>
            </a:r>
            <a:r>
              <a:rPr lang="es-ES" sz="2800" dirty="0" smtClean="0"/>
              <a:t>para el TIF </a:t>
            </a:r>
            <a:r>
              <a:rPr lang="es-419" sz="2800" dirty="0" smtClean="0"/>
              <a:t>(2024). Ciudad de Resistencia. </a:t>
            </a:r>
            <a:endParaRPr lang="es-419" sz="2800" dirty="0"/>
          </a:p>
          <a:p>
            <a:pPr marL="21146" indent="0" algn="just">
              <a:buNone/>
            </a:pPr>
            <a:endParaRPr lang="es-A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211</TotalTime>
  <Words>784</Words>
  <Application>Microsoft Office PowerPoint</Application>
  <PresentationFormat>Personalizado</PresentationFormat>
  <Paragraphs>25</Paragraphs>
  <Slides>1</Slides>
  <Notes>1</Notes>
  <HiddenSlides>0</HiddenSlides>
  <MMClips>0</MMClips>
  <ScaleCrop>false</ScaleCrop>
  <HeadingPairs>
    <vt:vector size="4" baseType="variant">
      <vt:variant>
        <vt:lpstr>Tema</vt:lpstr>
      </vt:variant>
      <vt:variant>
        <vt:i4>1</vt:i4>
      </vt:variant>
      <vt:variant>
        <vt:lpstr>Títulos de diapositiva</vt:lpstr>
      </vt:variant>
      <vt:variant>
        <vt:i4>1</vt:i4>
      </vt:variant>
    </vt:vector>
  </HeadingPairs>
  <TitlesOfParts>
    <vt:vector size="2" baseType="lpstr">
      <vt:lpstr>Póster de medicina</vt:lpstr>
      <vt:lpstr>EJE 5</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R</cp:lastModifiedBy>
  <cp:revision>25</cp:revision>
  <dcterms:created xsi:type="dcterms:W3CDTF">2013-04-05T20:27:31Z</dcterms:created>
  <dcterms:modified xsi:type="dcterms:W3CDTF">2025-07-18T11:40:22Z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