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22084"/>
    <a:srgbClr val="ACD7FE"/>
    <a:srgbClr val="7C82B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989" autoAdjust="0"/>
    <p:restoredTop sz="94624" autoAdjust="0"/>
  </p:normalViewPr>
  <p:slideViewPr>
    <p:cSldViewPr snapToGrid="0">
      <p:cViewPr>
        <p:scale>
          <a:sx n="22" d="100"/>
          <a:sy n="22" d="100"/>
        </p:scale>
        <p:origin x="432" y="78"/>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76" d="100"/>
          <a:sy n="76" d="100"/>
        </p:scale>
        <p:origin x="270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0" Type="http://schemas.openxmlformats.org/officeDocument/2006/relationships/tableStyles" Target="tableStyles.xml"/><Relationship Id="rId9"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file:///C:\Users\Marina\Dropbox\UNNE-FCE\EDUCTICMER\Procesamiento\Encuesta%20Inicial2024.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Marina\Dropbox\UNNE-FCE\EDUCTICMER\Procesamiento\Encuesta%20Inicial2024.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Marina\Dropbox\UNNE-FCE\EDUCTICMER\Procesamiento\Encuesta%20Final%20de%20Satisfacci&#243;n.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1" Type="http://schemas.openxmlformats.org/officeDocument/2006/relationships/oleObject" Target="file:///C:\Users\Marina\Dropbox\UNNE-FCE\EDUCTICMER\Procesamiento\Encuesta%20Final%20de%20Satisfacci&#243;n.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Marina\Dropbox\UNNE-FCE\EDUCTICMER\Procesamiento\Encuesta%20Final%20de%20Satisfacci&#243;n.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Marina\Dropbox\UNNE-FCE\EDUCTICMER\Procesamiento\Encuesta%20Final%20de%20Satisfacci&#243;n.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Users\Marina\Dropbox\UNNE-FCE\EDUCTICMER\Procesamiento\Encuesta%20Final%20de%20Satisfacci&#243;n.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r>
              <a:rPr lang="en-US" sz="1800" b="1" dirty="0"/>
              <a:t>Rango de Edad</a:t>
            </a:r>
            <a:r>
              <a:rPr lang="en-US" sz="1800" b="1" baseline="0" dirty="0"/>
              <a:t> de los participantes 2024</a:t>
            </a:r>
            <a:endParaRPr lang="en-US" sz="1800" b="1" dirty="0"/>
          </a:p>
        </c:rich>
      </c:tx>
      <c:layout/>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endParaRPr lang="es-419"/>
        </a:p>
      </c:txPr>
    </c:title>
    <c:autoTitleDeleted val="0"/>
    <c:plotArea>
      <c:layout/>
      <c:barChart>
        <c:barDir val="bar"/>
        <c:grouping val="clustered"/>
        <c:varyColors val="0"/>
        <c:ser>
          <c:idx val="0"/>
          <c:order val="0"/>
          <c:tx>
            <c:strRef>
              <c:f>Hoja1!$B$3</c:f>
              <c:strCache>
                <c:ptCount val="1"/>
                <c:pt idx="0">
                  <c:v>Rango de Edad</c:v>
                </c:pt>
              </c:strCache>
            </c:strRef>
          </c:tx>
          <c:spPr>
            <a:solidFill>
              <a:srgbClr val="E22084"/>
            </a:solidFill>
            <a:ln>
              <a:noFill/>
            </a:ln>
            <a:effectLst/>
          </c:spPr>
          <c:invertIfNegative val="0"/>
          <c:dPt>
            <c:idx val="2"/>
            <c:invertIfNegative val="0"/>
            <c:bubble3D val="0"/>
            <c:spPr>
              <a:solidFill>
                <a:srgbClr val="0070C0"/>
              </a:solidFill>
              <a:ln>
                <a:noFill/>
              </a:ln>
              <a:effectLst/>
            </c:spPr>
            <c:extLst xmlns:c16r2="http://schemas.microsoft.com/office/drawing/2015/06/chart">
              <c:ext xmlns:c16="http://schemas.microsoft.com/office/drawing/2014/chart" uri="{C3380CC4-5D6E-409C-BE32-E72D297353CC}">
                <c16:uniqueId val="{00000002-8061-4E04-9ADE-23FE03F28A09}"/>
              </c:ext>
            </c:extLst>
          </c:dPt>
          <c:dPt>
            <c:idx val="3"/>
            <c:invertIfNegative val="0"/>
            <c:bubble3D val="0"/>
            <c:spPr>
              <a:solidFill>
                <a:srgbClr val="0070C0"/>
              </a:solidFill>
              <a:ln>
                <a:noFill/>
              </a:ln>
              <a:effectLst/>
            </c:spPr>
            <c:extLst xmlns:c16r2="http://schemas.microsoft.com/office/drawing/2015/06/chart">
              <c:ext xmlns:c16="http://schemas.microsoft.com/office/drawing/2014/chart" uri="{C3380CC4-5D6E-409C-BE32-E72D297353CC}">
                <c16:uniqueId val="{00000001-8061-4E04-9ADE-23FE03F28A09}"/>
              </c:ext>
            </c:extLst>
          </c:dPt>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es-419"/>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Hoja1!$A$4:$A$9</c:f>
              <c:strCache>
                <c:ptCount val="6"/>
                <c:pt idx="0">
                  <c:v>Mas de 60 años</c:v>
                </c:pt>
                <c:pt idx="1">
                  <c:v>Entre 50 y 60 años</c:v>
                </c:pt>
                <c:pt idx="2">
                  <c:v>Entre 40 y 50 años</c:v>
                </c:pt>
                <c:pt idx="3">
                  <c:v>Entre 30 y 40 años</c:v>
                </c:pt>
                <c:pt idx="4">
                  <c:v>Entre 20 y 30 años</c:v>
                </c:pt>
                <c:pt idx="5">
                  <c:v>Entre 17 y 20 años</c:v>
                </c:pt>
              </c:strCache>
            </c:strRef>
          </c:cat>
          <c:val>
            <c:numRef>
              <c:f>Hoja1!$B$4:$B$9</c:f>
              <c:numCache>
                <c:formatCode>0.00%</c:formatCode>
                <c:ptCount val="6"/>
                <c:pt idx="0">
                  <c:v>1.8050541516245488E-3</c:v>
                </c:pt>
                <c:pt idx="1">
                  <c:v>5.415162454873646E-3</c:v>
                </c:pt>
                <c:pt idx="2">
                  <c:v>3.9711191335740074E-2</c:v>
                </c:pt>
                <c:pt idx="3">
                  <c:v>5.0541516245487361E-2</c:v>
                </c:pt>
                <c:pt idx="4">
                  <c:v>0.29602888086642598</c:v>
                </c:pt>
                <c:pt idx="5">
                  <c:v>0.60649819494584833</c:v>
                </c:pt>
              </c:numCache>
            </c:numRef>
          </c:val>
          <c:extLst xmlns:c16r2="http://schemas.microsoft.com/office/drawing/2015/06/chart">
            <c:ext xmlns:c16="http://schemas.microsoft.com/office/drawing/2014/chart" uri="{C3380CC4-5D6E-409C-BE32-E72D297353CC}">
              <c16:uniqueId val="{00000000-8061-4E04-9ADE-23FE03F28A09}"/>
            </c:ext>
          </c:extLst>
        </c:ser>
        <c:dLbls>
          <c:showLegendKey val="0"/>
          <c:showVal val="0"/>
          <c:showCatName val="0"/>
          <c:showSerName val="0"/>
          <c:showPercent val="0"/>
          <c:showBubbleSize val="0"/>
        </c:dLbls>
        <c:gapWidth val="50"/>
        <c:axId val="244237528"/>
        <c:axId val="244247720"/>
      </c:barChart>
      <c:catAx>
        <c:axId val="24423752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1" i="0" u="none" strike="noStrike" kern="1200" baseline="0">
                <a:solidFill>
                  <a:schemeClr val="tx1">
                    <a:lumMod val="65000"/>
                    <a:lumOff val="35000"/>
                  </a:schemeClr>
                </a:solidFill>
                <a:latin typeface="+mn-lt"/>
                <a:ea typeface="+mn-ea"/>
                <a:cs typeface="+mn-cs"/>
              </a:defRPr>
            </a:pPr>
            <a:endParaRPr lang="es-419"/>
          </a:p>
        </c:txPr>
        <c:crossAx val="244247720"/>
        <c:crosses val="autoZero"/>
        <c:auto val="1"/>
        <c:lblAlgn val="ctr"/>
        <c:lblOffset val="100"/>
        <c:noMultiLvlLbl val="0"/>
      </c:catAx>
      <c:valAx>
        <c:axId val="244247720"/>
        <c:scaling>
          <c:orientation val="minMax"/>
        </c:scaling>
        <c:delete val="1"/>
        <c:axPos val="b"/>
        <c:numFmt formatCode="0.00%" sourceLinked="1"/>
        <c:majorTickMark val="none"/>
        <c:minorTickMark val="none"/>
        <c:tickLblPos val="nextTo"/>
        <c:crossAx val="244237528"/>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419"/>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rtl="0">
              <a:defRPr lang="en-US" sz="1800" b="1" i="0" u="none" strike="noStrike" kern="1200" spc="0" baseline="0">
                <a:solidFill>
                  <a:srgbClr val="292934">
                    <a:lumMod val="65000"/>
                    <a:lumOff val="35000"/>
                  </a:srgbClr>
                </a:solidFill>
                <a:latin typeface="+mn-lt"/>
                <a:ea typeface="+mn-ea"/>
                <a:cs typeface="+mn-cs"/>
              </a:defRPr>
            </a:pPr>
            <a:r>
              <a:rPr lang="en-US" sz="1800" b="1" i="0" u="none" strike="noStrike" kern="1200" spc="0" baseline="0" dirty="0">
                <a:solidFill>
                  <a:srgbClr val="292934">
                    <a:lumMod val="65000"/>
                    <a:lumOff val="35000"/>
                  </a:srgbClr>
                </a:solidFill>
                <a:latin typeface="+mn-lt"/>
                <a:ea typeface="+mn-ea"/>
                <a:cs typeface="+mn-cs"/>
              </a:rPr>
              <a:t>Lugar de procedencia - participantes 2024 </a:t>
            </a:r>
          </a:p>
        </c:rich>
      </c:tx>
      <c:layout>
        <c:manualLayout>
          <c:xMode val="edge"/>
          <c:yMode val="edge"/>
          <c:x val="0.20297027690358768"/>
          <c:y val="3.0385016438612897E-2"/>
        </c:manualLayout>
      </c:layout>
      <c:overlay val="0"/>
      <c:spPr>
        <a:noFill/>
        <a:ln>
          <a:noFill/>
        </a:ln>
        <a:effectLst/>
      </c:spPr>
      <c:txPr>
        <a:bodyPr rot="0" spcFirstLastPara="1" vertOverflow="ellipsis" vert="horz" wrap="square" anchor="ctr" anchorCtr="1"/>
        <a:lstStyle/>
        <a:p>
          <a:pPr algn="ctr" rtl="0">
            <a:defRPr lang="en-US" sz="1800" b="1" i="0" u="none" strike="noStrike" kern="1200" spc="0" baseline="0">
              <a:solidFill>
                <a:srgbClr val="292934">
                  <a:lumMod val="65000"/>
                  <a:lumOff val="35000"/>
                </a:srgbClr>
              </a:solidFill>
              <a:latin typeface="+mn-lt"/>
              <a:ea typeface="+mn-ea"/>
              <a:cs typeface="+mn-cs"/>
            </a:defRPr>
          </a:pPr>
          <a:endParaRPr lang="es-419"/>
        </a:p>
      </c:txPr>
    </c:title>
    <c:autoTitleDeleted val="0"/>
    <c:plotArea>
      <c:layout/>
      <c:barChart>
        <c:barDir val="bar"/>
        <c:grouping val="clustered"/>
        <c:varyColors val="0"/>
        <c:ser>
          <c:idx val="0"/>
          <c:order val="0"/>
          <c:tx>
            <c:strRef>
              <c:f>Hoja1!$B$13</c:f>
              <c:strCache>
                <c:ptCount val="1"/>
                <c:pt idx="0">
                  <c:v>Cuenta de ¿Desde qué país realiza usted este MOOC?</c:v>
                </c:pt>
              </c:strCache>
            </c:strRef>
          </c:tx>
          <c:spPr>
            <a:solidFill>
              <a:schemeClr val="accent1"/>
            </a:solidFill>
            <a:ln>
              <a:noFill/>
            </a:ln>
            <a:effectLst/>
          </c:spPr>
          <c:invertIfNegative val="0"/>
          <c:dPt>
            <c:idx val="2"/>
            <c:invertIfNegative val="0"/>
            <c:bubble3D val="0"/>
            <c:spPr>
              <a:solidFill>
                <a:srgbClr val="E22084"/>
              </a:solidFill>
              <a:ln>
                <a:noFill/>
              </a:ln>
              <a:effectLst/>
            </c:spPr>
            <c:extLst xmlns:c16r2="http://schemas.microsoft.com/office/drawing/2015/06/chart">
              <c:ext xmlns:c16="http://schemas.microsoft.com/office/drawing/2014/chart" uri="{C3380CC4-5D6E-409C-BE32-E72D297353CC}">
                <c16:uniqueId val="{00000001-9C76-4910-A9B0-D72214A83B51}"/>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s-419"/>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Hoja1!$A$14:$A$16</c:f>
              <c:strCache>
                <c:ptCount val="3"/>
                <c:pt idx="0">
                  <c:v>Bolivia</c:v>
                </c:pt>
                <c:pt idx="1">
                  <c:v>Argelia</c:v>
                </c:pt>
                <c:pt idx="2">
                  <c:v>Argentina</c:v>
                </c:pt>
              </c:strCache>
            </c:strRef>
          </c:cat>
          <c:val>
            <c:numRef>
              <c:f>Hoja1!$B$14:$B$16</c:f>
              <c:numCache>
                <c:formatCode>0.00%</c:formatCode>
                <c:ptCount val="3"/>
                <c:pt idx="0">
                  <c:v>1.8050541516245488E-3</c:v>
                </c:pt>
                <c:pt idx="1">
                  <c:v>1.8050541516245488E-3</c:v>
                </c:pt>
                <c:pt idx="2">
                  <c:v>0.99638989169675085</c:v>
                </c:pt>
              </c:numCache>
            </c:numRef>
          </c:val>
          <c:extLst xmlns:c16r2="http://schemas.microsoft.com/office/drawing/2015/06/chart">
            <c:ext xmlns:c16="http://schemas.microsoft.com/office/drawing/2014/chart" uri="{C3380CC4-5D6E-409C-BE32-E72D297353CC}">
              <c16:uniqueId val="{00000000-9C76-4910-A9B0-D72214A83B51}"/>
            </c:ext>
          </c:extLst>
        </c:ser>
        <c:dLbls>
          <c:showLegendKey val="0"/>
          <c:showVal val="0"/>
          <c:showCatName val="0"/>
          <c:showSerName val="0"/>
          <c:showPercent val="0"/>
          <c:showBubbleSize val="0"/>
        </c:dLbls>
        <c:gapWidth val="50"/>
        <c:axId val="244242624"/>
        <c:axId val="244243016"/>
      </c:barChart>
      <c:catAx>
        <c:axId val="24424262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1" i="0" u="none" strike="noStrike" kern="1200" baseline="0">
                <a:solidFill>
                  <a:schemeClr val="tx1">
                    <a:lumMod val="65000"/>
                    <a:lumOff val="35000"/>
                  </a:schemeClr>
                </a:solidFill>
                <a:latin typeface="+mn-lt"/>
                <a:ea typeface="+mn-ea"/>
                <a:cs typeface="+mn-cs"/>
              </a:defRPr>
            </a:pPr>
            <a:endParaRPr lang="es-419"/>
          </a:p>
        </c:txPr>
        <c:crossAx val="244243016"/>
        <c:crosses val="autoZero"/>
        <c:auto val="1"/>
        <c:lblAlgn val="ctr"/>
        <c:lblOffset val="100"/>
        <c:noMultiLvlLbl val="0"/>
      </c:catAx>
      <c:valAx>
        <c:axId val="244243016"/>
        <c:scaling>
          <c:orientation val="minMax"/>
        </c:scaling>
        <c:delete val="1"/>
        <c:axPos val="b"/>
        <c:numFmt formatCode="0.00%" sourceLinked="1"/>
        <c:majorTickMark val="none"/>
        <c:minorTickMark val="none"/>
        <c:tickLblPos val="nextTo"/>
        <c:crossAx val="244242624"/>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419"/>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0" baseline="0">
                <a:solidFill>
                  <a:schemeClr val="tx1">
                    <a:lumMod val="65000"/>
                    <a:lumOff val="35000"/>
                  </a:schemeClr>
                </a:solidFill>
                <a:latin typeface="+mn-lt"/>
                <a:ea typeface="+mn-ea"/>
                <a:cs typeface="+mn-cs"/>
              </a:defRPr>
            </a:pPr>
            <a:r>
              <a:rPr lang="es-ES" sz="1600" b="1" dirty="0"/>
              <a:t>¿Los contenidos del curso </a:t>
            </a:r>
          </a:p>
          <a:p>
            <a:pPr>
              <a:defRPr sz="1600" b="1"/>
            </a:pPr>
            <a:r>
              <a:rPr lang="es-ES" sz="1600" b="1" dirty="0"/>
              <a:t>le parecieron completos y claros?</a:t>
            </a:r>
          </a:p>
        </c:rich>
      </c:tx>
      <c:layout>
        <c:manualLayout>
          <c:xMode val="edge"/>
          <c:yMode val="edge"/>
          <c:x val="0.15069983513509999"/>
          <c:y val="5.343214998885056E-3"/>
        </c:manualLayout>
      </c:layout>
      <c:overlay val="0"/>
      <c:spPr>
        <a:noFill/>
        <a:ln>
          <a:noFill/>
        </a:ln>
        <a:effectLst/>
      </c:spPr>
      <c:txPr>
        <a:bodyPr rot="0" spcFirstLastPara="1" vertOverflow="ellipsis" vert="horz" wrap="square" anchor="ctr" anchorCtr="1"/>
        <a:lstStyle/>
        <a:p>
          <a:pPr>
            <a:defRPr sz="1600" b="1" i="0" u="none" strike="noStrike" kern="1200" spc="0" baseline="0">
              <a:solidFill>
                <a:schemeClr val="tx1">
                  <a:lumMod val="65000"/>
                  <a:lumOff val="35000"/>
                </a:schemeClr>
              </a:solidFill>
              <a:latin typeface="+mn-lt"/>
              <a:ea typeface="+mn-ea"/>
              <a:cs typeface="+mn-cs"/>
            </a:defRPr>
          </a:pPr>
          <a:endParaRPr lang="es-419"/>
        </a:p>
      </c:txPr>
    </c:title>
    <c:autoTitleDeleted val="0"/>
    <c:plotArea>
      <c:layout>
        <c:manualLayout>
          <c:layoutTarget val="inner"/>
          <c:xMode val="edge"/>
          <c:yMode val="edge"/>
          <c:x val="0.19077967153459763"/>
          <c:y val="0.18085527519085598"/>
          <c:w val="0.64658189757161799"/>
          <c:h val="0.78277910264222117"/>
        </c:manualLayout>
      </c:layout>
      <c:pieChart>
        <c:varyColors val="1"/>
        <c:ser>
          <c:idx val="0"/>
          <c:order val="0"/>
          <c:tx>
            <c:strRef>
              <c:f>Hoja1!$E$26</c:f>
              <c:strCache>
                <c:ptCount val="1"/>
                <c:pt idx="0">
                  <c:v>¿Los contenidos del curso le parecieron completos y claros?</c:v>
                </c:pt>
              </c:strCache>
            </c:strRef>
          </c:tx>
          <c:dPt>
            <c:idx val="0"/>
            <c:bubble3D val="0"/>
            <c:spPr>
              <a:solidFill>
                <a:srgbClr val="E22084"/>
              </a:solidFill>
              <a:ln w="19050">
                <a:solidFill>
                  <a:schemeClr val="lt1"/>
                </a:solidFill>
              </a:ln>
              <a:effectLst/>
            </c:spPr>
            <c:extLst xmlns:c16r2="http://schemas.microsoft.com/office/drawing/2015/06/chart">
              <c:ext xmlns:c16="http://schemas.microsoft.com/office/drawing/2014/chart" uri="{C3380CC4-5D6E-409C-BE32-E72D297353CC}">
                <c16:uniqueId val="{00000001-F097-446C-8F37-1E05C45B6AE3}"/>
              </c:ext>
            </c:extLst>
          </c:dPt>
          <c:dPt>
            <c:idx val="1"/>
            <c:bubble3D val="0"/>
            <c:spPr>
              <a:solidFill>
                <a:srgbClr val="7C82BA"/>
              </a:solidFill>
              <a:ln w="19050">
                <a:solidFill>
                  <a:schemeClr val="lt1"/>
                </a:solidFill>
              </a:ln>
              <a:effectLst/>
            </c:spPr>
            <c:extLst xmlns:c16r2="http://schemas.microsoft.com/office/drawing/2015/06/chart">
              <c:ext xmlns:c16="http://schemas.microsoft.com/office/drawing/2014/chart" uri="{C3380CC4-5D6E-409C-BE32-E72D297353CC}">
                <c16:uniqueId val="{00000003-F097-446C-8F37-1E05C45B6AE3}"/>
              </c:ext>
            </c:extLst>
          </c:dPt>
          <c:dPt>
            <c:idx val="2"/>
            <c:bubble3D val="0"/>
            <c:spPr>
              <a:solidFill>
                <a:schemeClr val="bg2">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5-F097-446C-8F37-1E05C45B6AE3}"/>
              </c:ext>
            </c:extLst>
          </c:dPt>
          <c:dLbls>
            <c:dLbl>
              <c:idx val="0"/>
              <c:layout>
                <c:manualLayout>
                  <c:x val="-0.21072263016234069"/>
                  <c:y val="-0.16004214239720588"/>
                </c:manualLayout>
              </c:layout>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1-F097-446C-8F37-1E05C45B6AE3}"/>
                </c:ext>
                <c:ext xmlns:c15="http://schemas.microsoft.com/office/drawing/2012/chart" uri="{CE6537A1-D6FC-4f65-9D91-7224C49458BB}">
                  <c15:layout/>
                </c:ext>
              </c:extLst>
            </c:dLbl>
            <c:dLbl>
              <c:idx val="1"/>
              <c:layout>
                <c:manualLayout>
                  <c:x val="0.22682373929081487"/>
                  <c:y val="0.10346828975108009"/>
                </c:manualLayout>
              </c:layout>
              <c:tx>
                <c:rich>
                  <a:bodyPr/>
                  <a:lstStyle/>
                  <a:p>
                    <a:fld id="{6ED2472A-0DB4-4B42-A8A0-77FD6C9DA82E}" type="CATEGORYNAME">
                      <a:rPr lang="en-US" sz="1600"/>
                      <a:pPr/>
                      <a:t>[NOMBRE DE CATEGORÍA]</a:t>
                    </a:fld>
                    <a:r>
                      <a:rPr lang="en-US" baseline="0" dirty="0"/>
                      <a:t>
</a:t>
                    </a:r>
                    <a:fld id="{BCE49F3D-F531-444B-BA0A-D1097E577083}" type="PERCENTAGE">
                      <a:rPr lang="en-US" baseline="0"/>
                      <a:pPr/>
                      <a:t>[PORCENTAJE]</a:t>
                    </a:fld>
                    <a:endParaRPr 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3-F097-446C-8F37-1E05C45B6AE3}"/>
                </c:ext>
                <c:ext xmlns:c15="http://schemas.microsoft.com/office/drawing/2012/chart" uri="{CE6537A1-D6FC-4f65-9D91-7224C49458BB}">
                  <c15:layout>
                    <c:manualLayout>
                      <c:w val="0.23115288782175791"/>
                      <c:h val="0.25107461511586848"/>
                    </c:manualLayout>
                  </c15:layout>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bg1"/>
                    </a:solidFill>
                    <a:latin typeface="+mn-lt"/>
                    <a:ea typeface="+mn-ea"/>
                    <a:cs typeface="+mn-cs"/>
                  </a:defRPr>
                </a:pPr>
                <a:endParaRPr lang="es-419"/>
              </a:p>
            </c:txPr>
            <c:showLegendKey val="0"/>
            <c:showVal val="0"/>
            <c:showCatName val="1"/>
            <c:showSerName val="0"/>
            <c:showPercent val="1"/>
            <c:showBubbleSize val="0"/>
            <c:showLeaderLines val="0"/>
            <c:extLst xmlns:c16r2="http://schemas.microsoft.com/office/drawing/2015/06/chart">
              <c:ext xmlns:c15="http://schemas.microsoft.com/office/drawing/2012/chart" uri="{CE6537A1-D6FC-4f65-9D91-7224C49458BB}">
                <c15:layout/>
              </c:ext>
            </c:extLst>
          </c:dLbls>
          <c:cat>
            <c:strRef>
              <c:f>Hoja1!$D$27:$D$29</c:f>
              <c:strCache>
                <c:ptCount val="3"/>
                <c:pt idx="0">
                  <c:v>Sí</c:v>
                </c:pt>
                <c:pt idx="1">
                  <c:v>Algunos</c:v>
                </c:pt>
                <c:pt idx="2">
                  <c:v>No</c:v>
                </c:pt>
              </c:strCache>
            </c:strRef>
          </c:cat>
          <c:val>
            <c:numRef>
              <c:f>Hoja1!$E$27:$E$29</c:f>
              <c:numCache>
                <c:formatCode>0.00%</c:formatCode>
                <c:ptCount val="3"/>
                <c:pt idx="0">
                  <c:v>0.65408805031446537</c:v>
                </c:pt>
                <c:pt idx="1">
                  <c:v>0.32389937106918237</c:v>
                </c:pt>
                <c:pt idx="2">
                  <c:v>2.20125786163522E-2</c:v>
                </c:pt>
              </c:numCache>
            </c:numRef>
          </c:val>
          <c:extLst xmlns:c16r2="http://schemas.microsoft.com/office/drawing/2015/06/chart">
            <c:ext xmlns:c16="http://schemas.microsoft.com/office/drawing/2014/chart" uri="{C3380CC4-5D6E-409C-BE32-E72D297353CC}">
              <c16:uniqueId val="{00000006-F097-446C-8F37-1E05C45B6AE3}"/>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419"/>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rtl="0">
              <a:defRPr lang="en-US" sz="1600" b="1" i="0" u="none" strike="noStrike" kern="1200" spc="0" baseline="0">
                <a:solidFill>
                  <a:srgbClr val="292934">
                    <a:lumMod val="65000"/>
                    <a:lumOff val="35000"/>
                  </a:srgbClr>
                </a:solidFill>
                <a:latin typeface="+mn-lt"/>
                <a:ea typeface="+mn-ea"/>
                <a:cs typeface="+mn-cs"/>
              </a:defRPr>
            </a:pPr>
            <a:r>
              <a:rPr lang="en-US" dirty="0"/>
              <a:t>¿Ha aprendido aspectos nuevos que considere de </a:t>
            </a:r>
            <a:r>
              <a:rPr lang="en-US" dirty="0" smtClean="0"/>
              <a:t>auténtico </a:t>
            </a:r>
            <a:r>
              <a:rPr lang="en-US" dirty="0"/>
              <a:t>valor?</a:t>
            </a:r>
          </a:p>
        </c:rich>
      </c:tx>
      <c:layout>
        <c:manualLayout>
          <c:xMode val="edge"/>
          <c:yMode val="edge"/>
          <c:x val="0.10339020556034784"/>
          <c:y val="1.7135336098823666E-2"/>
        </c:manualLayout>
      </c:layout>
      <c:overlay val="0"/>
      <c:spPr>
        <a:noFill/>
        <a:ln>
          <a:noFill/>
        </a:ln>
        <a:effectLst/>
      </c:spPr>
    </c:title>
    <c:autoTitleDeleted val="0"/>
    <c:plotArea>
      <c:layout>
        <c:manualLayout>
          <c:layoutTarget val="inner"/>
          <c:xMode val="edge"/>
          <c:yMode val="edge"/>
          <c:x val="0.17650900210877496"/>
          <c:y val="0.18201999527316581"/>
          <c:w val="0.62653982036930322"/>
          <c:h val="0.6608399777735352"/>
        </c:manualLayout>
      </c:layout>
      <c:pieChart>
        <c:varyColors val="1"/>
        <c:ser>
          <c:idx val="0"/>
          <c:order val="0"/>
          <c:tx>
            <c:strRef>
              <c:f>Hoja1!$E$32</c:f>
              <c:strCache>
                <c:ptCount val="1"/>
                <c:pt idx="0">
                  <c:v>¿Ha aprendido aspectos nuevos que considere de autentico valor?</c:v>
                </c:pt>
              </c:strCache>
            </c:strRef>
          </c:tx>
          <c:dPt>
            <c:idx val="0"/>
            <c:bubble3D val="0"/>
            <c:spPr>
              <a:solidFill>
                <a:srgbClr val="E22084"/>
              </a:solidFill>
              <a:ln w="19050">
                <a:solidFill>
                  <a:schemeClr val="lt1"/>
                </a:solidFill>
              </a:ln>
              <a:effectLst/>
            </c:spPr>
            <c:extLst xmlns:c16r2="http://schemas.microsoft.com/office/drawing/2015/06/chart">
              <c:ext xmlns:c16="http://schemas.microsoft.com/office/drawing/2014/chart" uri="{C3380CC4-5D6E-409C-BE32-E72D297353CC}">
                <c16:uniqueId val="{00000001-F484-421B-B66C-EAD7300DCAB8}"/>
              </c:ext>
            </c:extLst>
          </c:dPt>
          <c:dPt>
            <c:idx val="1"/>
            <c:bubble3D val="0"/>
            <c:spPr>
              <a:solidFill>
                <a:srgbClr val="7C82BA"/>
              </a:solidFill>
              <a:ln w="19050">
                <a:solidFill>
                  <a:schemeClr val="lt1"/>
                </a:solidFill>
              </a:ln>
              <a:effectLst/>
            </c:spPr>
            <c:extLst xmlns:c16r2="http://schemas.microsoft.com/office/drawing/2015/06/chart">
              <c:ext xmlns:c16="http://schemas.microsoft.com/office/drawing/2014/chart" uri="{C3380CC4-5D6E-409C-BE32-E72D297353CC}">
                <c16:uniqueId val="{00000003-F484-421B-B66C-EAD7300DCAB8}"/>
              </c:ext>
            </c:extLst>
          </c:dPt>
          <c:dPt>
            <c:idx val="2"/>
            <c:bubble3D val="0"/>
            <c:spPr>
              <a:solidFill>
                <a:schemeClr val="bg2">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5-F484-421B-B66C-EAD7300DCAB8}"/>
              </c:ext>
            </c:extLst>
          </c:dPt>
          <c:dLbls>
            <c:dLbl>
              <c:idx val="0"/>
              <c:layout>
                <c:manualLayout>
                  <c:x val="-0.16079542026364058"/>
                  <c:y val="-0.26549381812392359"/>
                </c:manualLayout>
              </c:layout>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1-F484-421B-B66C-EAD7300DCAB8}"/>
                </c:ext>
                <c:ext xmlns:c15="http://schemas.microsoft.com/office/drawing/2012/chart" uri="{CE6537A1-D6FC-4f65-9D91-7224C49458BB}">
                  <c15:layout/>
                </c:ext>
              </c:extLst>
            </c:dLbl>
            <c:dLbl>
              <c:idx val="1"/>
              <c:layout>
                <c:manualLayout>
                  <c:x val="0.18255795186808121"/>
                  <c:y val="0.19071426692131305"/>
                </c:manualLayout>
              </c:layout>
              <c:tx>
                <c:rich>
                  <a:bodyPr/>
                  <a:lstStyle/>
                  <a:p>
                    <a:fld id="{07AC91EB-5DD2-4516-BF81-175FEABD6D4D}" type="CATEGORYNAME">
                      <a:rPr lang="en-US" sz="1600"/>
                      <a:pPr/>
                      <a:t>[NOMBRE DE CATEGORÍA]</a:t>
                    </a:fld>
                    <a:r>
                      <a:rPr lang="en-US" baseline="0" dirty="0"/>
                      <a:t>
</a:t>
                    </a:r>
                    <a:fld id="{C3DD5442-02DC-41FD-BB99-9585257311E0}" type="PERCENTAGE">
                      <a:rPr lang="en-US" baseline="0"/>
                      <a:pPr/>
                      <a:t>[PORCENTAJE]</a:t>
                    </a:fld>
                    <a:endParaRPr 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3-F484-421B-B66C-EAD7300DCAB8}"/>
                </c:ext>
                <c:ext xmlns:c15="http://schemas.microsoft.com/office/drawing/2012/chart" uri="{CE6537A1-D6FC-4f65-9D91-7224C49458BB}">
                  <c15:layout/>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bg1"/>
                    </a:solidFill>
                    <a:latin typeface="+mn-lt"/>
                    <a:ea typeface="+mn-ea"/>
                    <a:cs typeface="+mn-cs"/>
                  </a:defRPr>
                </a:pPr>
                <a:endParaRPr lang="es-419"/>
              </a:p>
            </c:txPr>
            <c:showLegendKey val="0"/>
            <c:showVal val="0"/>
            <c:showCatName val="1"/>
            <c:showSerName val="0"/>
            <c:showPercent val="1"/>
            <c:showBubbleSize val="0"/>
            <c:showLeaderLines val="0"/>
            <c:extLst xmlns:c16r2="http://schemas.microsoft.com/office/drawing/2015/06/chart">
              <c:ext xmlns:c15="http://schemas.microsoft.com/office/drawing/2012/chart" uri="{CE6537A1-D6FC-4f65-9D91-7224C49458BB}">
                <c15:layout/>
              </c:ext>
            </c:extLst>
          </c:dLbls>
          <c:cat>
            <c:strRef>
              <c:f>Hoja1!$D$33:$D$35</c:f>
              <c:strCache>
                <c:ptCount val="3"/>
                <c:pt idx="0">
                  <c:v>Sí</c:v>
                </c:pt>
                <c:pt idx="1">
                  <c:v>Algunos</c:v>
                </c:pt>
                <c:pt idx="2">
                  <c:v>No</c:v>
                </c:pt>
              </c:strCache>
            </c:strRef>
          </c:cat>
          <c:val>
            <c:numRef>
              <c:f>Hoja1!$E$33:$E$35</c:f>
              <c:numCache>
                <c:formatCode>0.00%</c:formatCode>
                <c:ptCount val="3"/>
                <c:pt idx="0">
                  <c:v>0.77672955974842772</c:v>
                </c:pt>
                <c:pt idx="1">
                  <c:v>0.19811320754716982</c:v>
                </c:pt>
                <c:pt idx="2">
                  <c:v>2.5157232704402517E-2</c:v>
                </c:pt>
              </c:numCache>
            </c:numRef>
          </c:val>
          <c:extLst xmlns:c16r2="http://schemas.microsoft.com/office/drawing/2015/06/chart">
            <c:ext xmlns:c16="http://schemas.microsoft.com/office/drawing/2014/chart" uri="{C3380CC4-5D6E-409C-BE32-E72D297353CC}">
              <c16:uniqueId val="{00000006-F484-421B-B66C-EAD7300DCAB8}"/>
            </c:ext>
          </c:extLst>
        </c:ser>
        <c:dLbls>
          <c:showLegendKey val="0"/>
          <c:showVal val="0"/>
          <c:showCatName val="0"/>
          <c:showSerName val="0"/>
          <c:showPercent val="0"/>
          <c:showBubbleSize val="0"/>
          <c:showLeaderLines val="0"/>
        </c:dLbls>
        <c:firstSliceAng val="0"/>
      </c:pieChart>
    </c:plotArea>
    <c:plotVisOnly val="1"/>
    <c:dispBlanksAs val="gap"/>
    <c:showDLblsOverMax val="0"/>
    <c:extLst xmlns:c16r2="http://schemas.microsoft.com/office/drawing/2015/06/chart"/>
  </c:chart>
  <c:txPr>
    <a:bodyPr/>
    <a:lstStyle/>
    <a:p>
      <a:pPr>
        <a:defRPr/>
      </a:pPr>
      <a:endParaRPr lang="es-419"/>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22045822425560879"/>
          <c:y val="2.7876118389569132E-2"/>
        </c:manualLayout>
      </c:layout>
      <c:overlay val="0"/>
      <c:spPr>
        <a:noFill/>
        <a:ln>
          <a:noFill/>
        </a:ln>
        <a:effectLst/>
      </c:spPr>
      <c:txPr>
        <a:bodyPr rot="0" spcFirstLastPara="1" vertOverflow="ellipsis" vert="horz" wrap="square" anchor="ctr" anchorCtr="1"/>
        <a:lstStyle/>
        <a:p>
          <a:pPr>
            <a:defRPr lang="es-ES" sz="1600" b="1" i="0" u="none" strike="noStrike" kern="1200" spc="0" baseline="0">
              <a:solidFill>
                <a:srgbClr val="292934">
                  <a:lumMod val="65000"/>
                  <a:lumOff val="35000"/>
                </a:srgbClr>
              </a:solidFill>
              <a:latin typeface="+mn-lt"/>
              <a:ea typeface="+mn-ea"/>
              <a:cs typeface="+mn-cs"/>
            </a:defRPr>
          </a:pPr>
          <a:endParaRPr lang="es-419"/>
        </a:p>
      </c:txPr>
    </c:title>
    <c:autoTitleDeleted val="0"/>
    <c:plotArea>
      <c:layout>
        <c:manualLayout>
          <c:layoutTarget val="inner"/>
          <c:xMode val="edge"/>
          <c:yMode val="edge"/>
          <c:x val="0.17695452242627291"/>
          <c:y val="0.19095466810983081"/>
          <c:w val="0.76588312954044646"/>
          <c:h val="0.76511326082435738"/>
        </c:manualLayout>
      </c:layout>
      <c:pieChart>
        <c:varyColors val="1"/>
        <c:ser>
          <c:idx val="0"/>
          <c:order val="0"/>
          <c:tx>
            <c:strRef>
              <c:f>Hoja1!$E$39</c:f>
              <c:strCache>
                <c:ptCount val="1"/>
                <c:pt idx="0">
                  <c:v>¿El curso ha cubierto sus expectativas?</c:v>
                </c:pt>
              </c:strCache>
            </c:strRef>
          </c:tx>
          <c:dPt>
            <c:idx val="0"/>
            <c:bubble3D val="0"/>
            <c:spPr>
              <a:solidFill>
                <a:srgbClr val="7C82BA"/>
              </a:solidFill>
              <a:ln w="19050">
                <a:solidFill>
                  <a:schemeClr val="lt1"/>
                </a:solidFill>
              </a:ln>
              <a:effectLst/>
            </c:spPr>
            <c:extLst xmlns:c16r2="http://schemas.microsoft.com/office/drawing/2015/06/chart">
              <c:ext xmlns:c16="http://schemas.microsoft.com/office/drawing/2014/chart" uri="{C3380CC4-5D6E-409C-BE32-E72D297353CC}">
                <c16:uniqueId val="{00000001-005A-4CC3-BEF1-D73B3DFB6F84}"/>
              </c:ext>
            </c:extLst>
          </c:dPt>
          <c:dPt>
            <c:idx val="1"/>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3-005A-4CC3-BEF1-D73B3DFB6F84}"/>
              </c:ext>
            </c:extLst>
          </c:dPt>
          <c:dPt>
            <c:idx val="2"/>
            <c:bubble3D val="0"/>
            <c:spPr>
              <a:solidFill>
                <a:srgbClr val="E22084"/>
              </a:solidFill>
              <a:ln w="19050">
                <a:solidFill>
                  <a:schemeClr val="lt1"/>
                </a:solidFill>
              </a:ln>
              <a:effectLst/>
            </c:spPr>
            <c:extLst xmlns:c16r2="http://schemas.microsoft.com/office/drawing/2015/06/chart">
              <c:ext xmlns:c16="http://schemas.microsoft.com/office/drawing/2014/chart" uri="{C3380CC4-5D6E-409C-BE32-E72D297353CC}">
                <c16:uniqueId val="{00000005-005A-4CC3-BEF1-D73B3DFB6F84}"/>
              </c:ext>
            </c:extLst>
          </c:dPt>
          <c:dLbls>
            <c:dLbl>
              <c:idx val="0"/>
              <c:layout>
                <c:manualLayout>
                  <c:x val="-0.18576569627705744"/>
                  <c:y val="0.22838880290071212"/>
                </c:manualLayout>
              </c:layout>
              <c:tx>
                <c:rich>
                  <a:bodyPr/>
                  <a:lstStyle/>
                  <a:p>
                    <a:fld id="{50347FAA-6FE1-4522-AF12-877EA976BA4E}" type="CATEGORYNAME">
                      <a:rPr lang="en-US" sz="1200"/>
                      <a:pPr/>
                      <a:t>[NOMBRE DE CATEGORÍA]</a:t>
                    </a:fld>
                    <a:r>
                      <a:rPr lang="en-US" baseline="0" dirty="0"/>
                      <a:t>
</a:t>
                    </a:r>
                    <a:fld id="{CC1551C8-FF3B-448D-BB19-EA69BDEB44F6}" type="PERCENTAGE">
                      <a:rPr lang="en-US" baseline="0"/>
                      <a:pPr/>
                      <a:t>[PORCENTAJE]</a:t>
                    </a:fld>
                    <a:endParaRPr lang="en-US" baseline="0" dirty="0"/>
                  </a:p>
                </c:rich>
              </c:tx>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1-005A-4CC3-BEF1-D73B3DFB6F84}"/>
                </c:ext>
                <c:ext xmlns:c15="http://schemas.microsoft.com/office/drawing/2012/chart" uri="{CE6537A1-D6FC-4f65-9D91-7224C49458BB}">
                  <c15:layout>
                    <c:manualLayout>
                      <c:w val="0.25797996290618042"/>
                      <c:h val="0.31870427658932599"/>
                    </c:manualLayout>
                  </c15:layout>
                  <c15:dlblFieldTable/>
                  <c15:showDataLabelsRange val="0"/>
                </c:ext>
              </c:extLst>
            </c:dLbl>
            <c:dLbl>
              <c:idx val="2"/>
              <c:layout>
                <c:manualLayout>
                  <c:x val="0.22554945823763722"/>
                  <c:y val="-0.22737403926954106"/>
                </c:manualLayout>
              </c:layout>
              <c:tx>
                <c:rich>
                  <a:bodyPr rot="0" spcFirstLastPara="1" vertOverflow="ellipsis" vert="horz" wrap="square" lIns="38100" tIns="19050" rIns="38100" bIns="19050" anchor="ctr" anchorCtr="0">
                    <a:noAutofit/>
                  </a:bodyPr>
                  <a:lstStyle/>
                  <a:p>
                    <a:pPr algn="ctr">
                      <a:defRPr sz="2400" b="1" i="0" u="none" strike="noStrike" kern="1200" baseline="0">
                        <a:solidFill>
                          <a:schemeClr val="bg1"/>
                        </a:solidFill>
                        <a:latin typeface="+mn-lt"/>
                        <a:ea typeface="+mn-ea"/>
                        <a:cs typeface="+mn-cs"/>
                      </a:defRPr>
                    </a:pPr>
                    <a:fld id="{81FDCE9A-4751-4AFE-B94F-292606EFF608}" type="CATEGORYNAME">
                      <a:rPr lang="en-US" sz="2400"/>
                      <a:pPr algn="ctr">
                        <a:defRPr sz="2400" b="1" i="0" u="none" strike="noStrike" kern="1200" baseline="0">
                          <a:solidFill>
                            <a:schemeClr val="bg1"/>
                          </a:solidFill>
                          <a:latin typeface="+mn-lt"/>
                          <a:ea typeface="+mn-ea"/>
                          <a:cs typeface="+mn-cs"/>
                        </a:defRPr>
                      </a:pPr>
                      <a:t>[NOMBRE DE CATEGORÍA]</a:t>
                    </a:fld>
                    <a:r>
                      <a:rPr lang="en-US" baseline="0" dirty="0"/>
                      <a:t>
</a:t>
                    </a:r>
                    <a:fld id="{FA18A9DE-9867-4C74-BEA8-47E6B4E7E091}" type="PERCENTAGE">
                      <a:rPr lang="en-US" baseline="0"/>
                      <a:pPr algn="ctr">
                        <a:defRPr sz="2400" b="1" i="0" u="none" strike="noStrike" kern="1200" baseline="0">
                          <a:solidFill>
                            <a:schemeClr val="bg1"/>
                          </a:solidFill>
                          <a:latin typeface="+mn-lt"/>
                          <a:ea typeface="+mn-ea"/>
                          <a:cs typeface="+mn-cs"/>
                        </a:defRPr>
                      </a:pPr>
                      <a:t>[PORCENTAJE]</a:t>
                    </a:fld>
                    <a:endParaRPr lang="en-US" baseline="0" dirty="0"/>
                  </a:p>
                </c:rich>
              </c:tx>
              <c:spPr>
                <a:noFill/>
                <a:ln>
                  <a:noFill/>
                </a:ln>
                <a:effectLst/>
              </c:spPr>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5-005A-4CC3-BEF1-D73B3DFB6F84}"/>
                </c:ext>
                <c:ext xmlns:c15="http://schemas.microsoft.com/office/drawing/2012/chart" uri="{CE6537A1-D6FC-4f65-9D91-7224C49458BB}">
                  <c15:layout>
                    <c:manualLayout>
                      <c:w val="0.26681134565504067"/>
                      <c:h val="0.2081162949767365"/>
                    </c:manualLayout>
                  </c15:layout>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bg1"/>
                    </a:solidFill>
                    <a:latin typeface="+mn-lt"/>
                    <a:ea typeface="+mn-ea"/>
                    <a:cs typeface="+mn-cs"/>
                  </a:defRPr>
                </a:pPr>
                <a:endParaRPr lang="es-419"/>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15:layout/>
              </c:ext>
            </c:extLst>
          </c:dLbls>
          <c:cat>
            <c:strRef>
              <c:f>Hoja1!$D$40:$D$42</c:f>
              <c:strCache>
                <c:ptCount val="3"/>
                <c:pt idx="0">
                  <c:v>Medianamente</c:v>
                </c:pt>
                <c:pt idx="1">
                  <c:v>No</c:v>
                </c:pt>
                <c:pt idx="2">
                  <c:v>Sí</c:v>
                </c:pt>
              </c:strCache>
            </c:strRef>
          </c:cat>
          <c:val>
            <c:numRef>
              <c:f>Hoja1!$E$40:$E$42</c:f>
              <c:numCache>
                <c:formatCode>0.00%</c:formatCode>
                <c:ptCount val="3"/>
                <c:pt idx="0">
                  <c:v>0.19496855345911951</c:v>
                </c:pt>
                <c:pt idx="1">
                  <c:v>9.433962264150943E-3</c:v>
                </c:pt>
                <c:pt idx="2">
                  <c:v>0.79559748427672961</c:v>
                </c:pt>
              </c:numCache>
            </c:numRef>
          </c:val>
          <c:extLst xmlns:c16r2="http://schemas.microsoft.com/office/drawing/2015/06/chart">
            <c:ext xmlns:c16="http://schemas.microsoft.com/office/drawing/2014/chart" uri="{C3380CC4-5D6E-409C-BE32-E72D297353CC}">
              <c16:uniqueId val="{00000006-005A-4CC3-BEF1-D73B3DFB6F84}"/>
            </c:ext>
          </c:extLst>
        </c:ser>
        <c:dLbls>
          <c:showLegendKey val="0"/>
          <c:showVal val="0"/>
          <c:showCatName val="0"/>
          <c:showSerName val="0"/>
          <c:showPercent val="0"/>
          <c:showBubbleSize val="0"/>
          <c:showLeaderLines val="1"/>
        </c:dLbls>
        <c:firstSliceAng val="0"/>
      </c:pieChart>
    </c:plotArea>
    <c:plotVisOnly val="1"/>
    <c:dispBlanksAs val="gap"/>
    <c:showDLblsOverMax val="0"/>
    <c:extLst xmlns:c16r2="http://schemas.microsoft.com/office/drawing/2015/06/chart"/>
  </c:chart>
  <c:txPr>
    <a:bodyPr/>
    <a:lstStyle/>
    <a:p>
      <a:pPr>
        <a:defRPr/>
      </a:pPr>
      <a:endParaRPr lang="es-419"/>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10271742057566242"/>
          <c:y val="0"/>
        </c:manualLayout>
      </c:layout>
      <c:overlay val="0"/>
      <c:spPr>
        <a:noFill/>
        <a:ln>
          <a:noFill/>
        </a:ln>
        <a:effectLst/>
      </c:spPr>
      <c:txPr>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endParaRPr lang="es-419"/>
        </a:p>
      </c:txPr>
    </c:title>
    <c:autoTitleDeleted val="0"/>
    <c:plotArea>
      <c:layout>
        <c:manualLayout>
          <c:layoutTarget val="inner"/>
          <c:xMode val="edge"/>
          <c:yMode val="edge"/>
          <c:x val="0.1376192235558954"/>
          <c:y val="0.16458431350228531"/>
          <c:w val="0.52870713518012136"/>
          <c:h val="0.80477070965363506"/>
        </c:manualLayout>
      </c:layout>
      <c:pieChart>
        <c:varyColors val="1"/>
        <c:ser>
          <c:idx val="0"/>
          <c:order val="0"/>
          <c:tx>
            <c:strRef>
              <c:f>Hoja1!$E$45</c:f>
              <c:strCache>
                <c:ptCount val="1"/>
                <c:pt idx="0">
                  <c:v>¿Cuál es su valoración global del curso?</c:v>
                </c:pt>
              </c:strCache>
            </c:strRef>
          </c:tx>
          <c:dPt>
            <c:idx val="0"/>
            <c:bubble3D val="0"/>
            <c:spPr>
              <a:solidFill>
                <a:srgbClr val="7C82BA"/>
              </a:solidFill>
              <a:ln w="19050">
                <a:solidFill>
                  <a:schemeClr val="lt1"/>
                </a:solidFill>
              </a:ln>
              <a:effectLst/>
            </c:spPr>
            <c:extLst xmlns:c16r2="http://schemas.microsoft.com/office/drawing/2015/06/chart">
              <c:ext xmlns:c16="http://schemas.microsoft.com/office/drawing/2014/chart" uri="{C3380CC4-5D6E-409C-BE32-E72D297353CC}">
                <c16:uniqueId val="{00000001-5FAE-4755-8D97-D69E41CF10BB}"/>
              </c:ext>
            </c:extLst>
          </c:dPt>
          <c:dPt>
            <c:idx val="1"/>
            <c:bubble3D val="0"/>
            <c:spPr>
              <a:solidFill>
                <a:srgbClr val="E22084"/>
              </a:solidFill>
              <a:ln w="19050">
                <a:solidFill>
                  <a:schemeClr val="lt1"/>
                </a:solidFill>
              </a:ln>
              <a:effectLst/>
            </c:spPr>
            <c:extLst xmlns:c16r2="http://schemas.microsoft.com/office/drawing/2015/06/chart">
              <c:ext xmlns:c16="http://schemas.microsoft.com/office/drawing/2014/chart" uri="{C3380CC4-5D6E-409C-BE32-E72D297353CC}">
                <c16:uniqueId val="{00000003-5FAE-4755-8D97-D69E41CF10BB}"/>
              </c:ext>
            </c:extLst>
          </c:dPt>
          <c:dPt>
            <c:idx val="2"/>
            <c:bubble3D val="0"/>
            <c:spPr>
              <a:solidFill>
                <a:srgbClr val="ACD7FE"/>
              </a:solidFill>
              <a:ln w="19050">
                <a:solidFill>
                  <a:schemeClr val="lt1"/>
                </a:solidFill>
              </a:ln>
              <a:effectLst/>
            </c:spPr>
            <c:extLst xmlns:c16r2="http://schemas.microsoft.com/office/drawing/2015/06/chart">
              <c:ext xmlns:c16="http://schemas.microsoft.com/office/drawing/2014/chart" uri="{C3380CC4-5D6E-409C-BE32-E72D297353CC}">
                <c16:uniqueId val="{00000005-5FAE-4755-8D97-D69E41CF10BB}"/>
              </c:ext>
            </c:extLst>
          </c:dPt>
          <c:dLbls>
            <c:dLbl>
              <c:idx val="0"/>
              <c:layout/>
              <c:tx>
                <c:rich>
                  <a:bodyPr/>
                  <a:lstStyle/>
                  <a:p>
                    <a:fld id="{A5FA6D15-9E4D-4B95-B6C6-F14EB28B5661}" type="CATEGORYNAME">
                      <a:rPr lang="en-US"/>
                      <a:pPr/>
                      <a:t>[NOMBRE DE CATEGORÍA]</a:t>
                    </a:fld>
                    <a:r>
                      <a:rPr lang="en-US" baseline="0" dirty="0"/>
                      <a:t>; </a:t>
                    </a:r>
                    <a:fld id="{E42C2B1D-FBBE-47DB-BD67-A6E20746C9DD}" type="VALUE">
                      <a:rPr lang="en-US" sz="2000" baseline="0"/>
                      <a:pPr/>
                      <a:t>[VALOR]</a:t>
                    </a:fld>
                    <a:endParaRPr lang="en-US" baseline="0" dirty="0"/>
                  </a:p>
                </c:rich>
              </c:tx>
              <c:showLegendKey val="0"/>
              <c:showVal val="1"/>
              <c:showCatName val="1"/>
              <c:showSerName val="0"/>
              <c:showPercent val="0"/>
              <c:showBubbleSize val="0"/>
              <c:extLst xmlns:c16r2="http://schemas.microsoft.com/office/drawing/2015/06/chart">
                <c:ext xmlns:c16="http://schemas.microsoft.com/office/drawing/2014/chart" uri="{C3380CC4-5D6E-409C-BE32-E72D297353CC}">
                  <c16:uniqueId val="{00000001-5FAE-4755-8D97-D69E41CF10BB}"/>
                </c:ext>
                <c:ext xmlns:c15="http://schemas.microsoft.com/office/drawing/2012/chart" uri="{CE6537A1-D6FC-4f65-9D91-7224C49458BB}">
                  <c15:layout/>
                  <c15:dlblFieldTable/>
                  <c15:showDataLabelsRange val="0"/>
                </c:ext>
              </c:extLst>
            </c:dLbl>
            <c:dLbl>
              <c:idx val="1"/>
              <c:layout/>
              <c:tx>
                <c:rich>
                  <a:bodyPr/>
                  <a:lstStyle/>
                  <a:p>
                    <a:fld id="{E7E46CE5-3F11-4B1D-85FE-84B4147E5DD6}" type="CATEGORYNAME">
                      <a:rPr lang="en-US"/>
                      <a:pPr/>
                      <a:t>[NOMBRE DE CATEGORÍA]</a:t>
                    </a:fld>
                    <a:r>
                      <a:rPr lang="en-US" baseline="0" dirty="0"/>
                      <a:t>; </a:t>
                    </a:r>
                    <a:fld id="{2BEEBB97-9C55-4612-AA7E-CC3DADCBFE79}" type="VALUE">
                      <a:rPr lang="en-US" sz="2000" baseline="0"/>
                      <a:pPr/>
                      <a:t>[VALOR]</a:t>
                    </a:fld>
                    <a:endParaRPr lang="en-US" baseline="0" dirty="0"/>
                  </a:p>
                </c:rich>
              </c:tx>
              <c:showLegendKey val="0"/>
              <c:showVal val="1"/>
              <c:showCatName val="1"/>
              <c:showSerName val="0"/>
              <c:showPercent val="0"/>
              <c:showBubbleSize val="0"/>
              <c:extLst xmlns:c16r2="http://schemas.microsoft.com/office/drawing/2015/06/chart">
                <c:ext xmlns:c16="http://schemas.microsoft.com/office/drawing/2014/chart" uri="{C3380CC4-5D6E-409C-BE32-E72D297353CC}">
                  <c16:uniqueId val="{00000003-5FAE-4755-8D97-D69E41CF10BB}"/>
                </c:ext>
                <c:ext xmlns:c15="http://schemas.microsoft.com/office/drawing/2012/chart" uri="{CE6537A1-D6FC-4f65-9D91-7224C49458BB}">
                  <c15:layout/>
                  <c15:dlblFieldTable/>
                  <c15:showDataLabelsRange val="0"/>
                </c:ext>
              </c:extLst>
            </c:dLbl>
            <c:dLbl>
              <c:idx val="2"/>
              <c:layout>
                <c:manualLayout>
                  <c:x val="9.0182030437662736E-2"/>
                  <c:y val="0.17612256984411742"/>
                </c:manualLayout>
              </c:layout>
              <c:tx>
                <c:rich>
                  <a:bodyPr rot="0" spcFirstLastPara="1" vertOverflow="ellipsis" vert="horz" wrap="square" lIns="38100" tIns="19050" rIns="38100" bIns="19050" anchor="ctr" anchorCtr="1">
                    <a:noAutofit/>
                  </a:bodyPr>
                  <a:lstStyle/>
                  <a:p>
                    <a:pPr>
                      <a:defRPr sz="1400" b="1" i="0" u="none" strike="noStrike" kern="1200" baseline="0">
                        <a:solidFill>
                          <a:schemeClr val="bg1"/>
                        </a:solidFill>
                        <a:latin typeface="+mn-lt"/>
                        <a:ea typeface="+mn-ea"/>
                        <a:cs typeface="+mn-cs"/>
                      </a:defRPr>
                    </a:pPr>
                    <a:fld id="{B40EFB9B-EB2A-442E-803F-96BB7B57AF81}" type="CATEGORYNAME">
                      <a:rPr lang="en-US" dirty="0"/>
                      <a:pPr>
                        <a:defRPr sz="1400" b="1" i="0" u="none" strike="noStrike" kern="1200" baseline="0">
                          <a:solidFill>
                            <a:schemeClr val="bg1"/>
                          </a:solidFill>
                          <a:latin typeface="+mn-lt"/>
                          <a:ea typeface="+mn-ea"/>
                          <a:cs typeface="+mn-cs"/>
                        </a:defRPr>
                      </a:pPr>
                      <a:t>[NOMBRE DE CATEGORÍA]</a:t>
                    </a:fld>
                    <a:r>
                      <a:rPr lang="en-US" baseline="0" dirty="0"/>
                      <a:t>; </a:t>
                    </a:r>
                    <a:fld id="{D44968B3-280A-41E0-A96A-35555E629507}" type="PERCENTAGE">
                      <a:rPr lang="en-US" sz="2000" baseline="0" dirty="0"/>
                      <a:pPr>
                        <a:defRPr sz="1400" b="1" i="0" u="none" strike="noStrike" kern="1200" baseline="0">
                          <a:solidFill>
                            <a:schemeClr val="bg1"/>
                          </a:solidFill>
                          <a:latin typeface="+mn-lt"/>
                          <a:ea typeface="+mn-ea"/>
                          <a:cs typeface="+mn-cs"/>
                        </a:defRPr>
                      </a:pPr>
                      <a:t>[PORCENTAJE]</a:t>
                    </a:fld>
                    <a:endParaRPr lang="en-US" baseline="0" dirty="0"/>
                  </a:p>
                </c:rich>
              </c:tx>
              <c:spPr>
                <a:noFill/>
                <a:ln>
                  <a:noFill/>
                </a:ln>
                <a:effectLst/>
              </c:spPr>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5-5FAE-4755-8D97-D69E41CF10BB}"/>
                </c:ext>
                <c:ext xmlns:c15="http://schemas.microsoft.com/office/drawing/2012/chart" uri="{CE6537A1-D6FC-4f65-9D91-7224C49458BB}">
                  <c15:layout>
                    <c:manualLayout>
                      <c:w val="0.17888876424653521"/>
                      <c:h val="0.22352018730333204"/>
                    </c:manualLayout>
                  </c15:layout>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mn-lt"/>
                    <a:ea typeface="+mn-ea"/>
                    <a:cs typeface="+mn-cs"/>
                  </a:defRPr>
                </a:pPr>
                <a:endParaRPr lang="es-419"/>
              </a:p>
            </c:txPr>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Hoja1!$D$46:$D$48</c:f>
              <c:strCache>
                <c:ptCount val="3"/>
                <c:pt idx="0">
                  <c:v>Bueno</c:v>
                </c:pt>
                <c:pt idx="1">
                  <c:v>Muy bueno</c:v>
                </c:pt>
                <c:pt idx="2">
                  <c:v>Regular</c:v>
                </c:pt>
              </c:strCache>
            </c:strRef>
          </c:cat>
          <c:val>
            <c:numRef>
              <c:f>Hoja1!$E$46:$E$48</c:f>
              <c:numCache>
                <c:formatCode>0.00%</c:formatCode>
                <c:ptCount val="3"/>
                <c:pt idx="0">
                  <c:v>0.59433962264150941</c:v>
                </c:pt>
                <c:pt idx="1">
                  <c:v>0.33647798742138363</c:v>
                </c:pt>
                <c:pt idx="2">
                  <c:v>6.9182389937106917E-2</c:v>
                </c:pt>
              </c:numCache>
            </c:numRef>
          </c:val>
          <c:extLst xmlns:c16r2="http://schemas.microsoft.com/office/drawing/2015/06/chart">
            <c:ext xmlns:c16="http://schemas.microsoft.com/office/drawing/2014/chart" uri="{C3380CC4-5D6E-409C-BE32-E72D297353CC}">
              <c16:uniqueId val="{00000006-5FAE-4755-8D97-D69E41CF10BB}"/>
            </c:ext>
          </c:extLst>
        </c:ser>
        <c:dLbls>
          <c:showLegendKey val="0"/>
          <c:showVal val="0"/>
          <c:showCatName val="0"/>
          <c:showSerName val="0"/>
          <c:showPercent val="0"/>
          <c:showBubbleSize val="0"/>
          <c:showLeaderLines val="1"/>
        </c:dLbls>
        <c:firstSliceAng val="0"/>
      </c:pieChart>
    </c:plotArea>
    <c:plotVisOnly val="1"/>
    <c:dispBlanksAs val="gap"/>
    <c:showDLblsOverMax val="0"/>
    <c:extLst xmlns:c16r2="http://schemas.microsoft.com/office/drawing/2015/06/chart"/>
  </c:chart>
  <c:txPr>
    <a:bodyPr/>
    <a:lstStyle/>
    <a:p>
      <a:pPr>
        <a:defRPr/>
      </a:pPr>
      <a:endParaRPr lang="es-419"/>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lgn="ctr" rtl="0">
            <a:defRPr lang="es-ES" sz="1600" b="1" i="0" u="none" strike="noStrike" kern="1200" spc="0" baseline="0">
              <a:solidFill>
                <a:srgbClr val="292934">
                  <a:lumMod val="65000"/>
                  <a:lumOff val="35000"/>
                </a:srgbClr>
              </a:solidFill>
              <a:latin typeface="+mn-lt"/>
              <a:ea typeface="+mn-ea"/>
              <a:cs typeface="+mn-cs"/>
            </a:defRPr>
          </a:pPr>
          <a:endParaRPr lang="es-419"/>
        </a:p>
      </c:txPr>
    </c:title>
    <c:autoTitleDeleted val="0"/>
    <c:plotArea>
      <c:layout>
        <c:manualLayout>
          <c:layoutTarget val="inner"/>
          <c:xMode val="edge"/>
          <c:yMode val="edge"/>
          <c:x val="0.1818576106176413"/>
          <c:y val="0.16749496286613469"/>
          <c:w val="0.69393211821517486"/>
          <c:h val="0.74482955352394742"/>
        </c:manualLayout>
      </c:layout>
      <c:pieChart>
        <c:varyColors val="1"/>
        <c:ser>
          <c:idx val="0"/>
          <c:order val="0"/>
          <c:tx>
            <c:strRef>
              <c:f>Hoja1!$E$50</c:f>
              <c:strCache>
                <c:ptCount val="1"/>
                <c:pt idx="0">
                  <c:v>¿Recomendaría este curso a otra persona?</c:v>
                </c:pt>
              </c:strCache>
            </c:strRef>
          </c:tx>
          <c:spPr>
            <a:solidFill>
              <a:srgbClr val="E22084"/>
            </a:solidFill>
          </c:spPr>
          <c:dPt>
            <c:idx val="0"/>
            <c:bubble3D val="0"/>
            <c:spPr>
              <a:solidFill>
                <a:srgbClr val="7C82BA"/>
              </a:solidFill>
              <a:ln w="19050">
                <a:solidFill>
                  <a:schemeClr val="lt1"/>
                </a:solidFill>
              </a:ln>
              <a:effectLst/>
            </c:spPr>
            <c:extLst xmlns:c16r2="http://schemas.microsoft.com/office/drawing/2015/06/chart">
              <c:ext xmlns:c16="http://schemas.microsoft.com/office/drawing/2014/chart" uri="{C3380CC4-5D6E-409C-BE32-E72D297353CC}">
                <c16:uniqueId val="{00000001-9893-4666-A243-5463B4C07019}"/>
              </c:ext>
            </c:extLst>
          </c:dPt>
          <c:dPt>
            <c:idx val="1"/>
            <c:bubble3D val="0"/>
            <c:spPr>
              <a:solidFill>
                <a:srgbClr val="E22084"/>
              </a:solidFill>
              <a:ln w="19050">
                <a:solidFill>
                  <a:schemeClr val="lt1"/>
                </a:solidFill>
              </a:ln>
              <a:effectLst/>
            </c:spPr>
            <c:extLst xmlns:c16r2="http://schemas.microsoft.com/office/drawing/2015/06/chart">
              <c:ext xmlns:c16="http://schemas.microsoft.com/office/drawing/2014/chart" uri="{C3380CC4-5D6E-409C-BE32-E72D297353CC}">
                <c16:uniqueId val="{00000003-9893-4666-A243-5463B4C07019}"/>
              </c:ext>
            </c:extLst>
          </c:dPt>
          <c:dPt>
            <c:idx val="2"/>
            <c:bubble3D val="0"/>
            <c:spPr>
              <a:solidFill>
                <a:srgbClr val="E22084"/>
              </a:solidFill>
              <a:ln w="19050">
                <a:solidFill>
                  <a:schemeClr val="lt1"/>
                </a:solidFill>
              </a:ln>
              <a:effectLst/>
            </c:spPr>
            <c:extLst xmlns:c16r2="http://schemas.microsoft.com/office/drawing/2015/06/chart">
              <c:ext xmlns:c16="http://schemas.microsoft.com/office/drawing/2014/chart" uri="{C3380CC4-5D6E-409C-BE32-E72D297353CC}">
                <c16:uniqueId val="{00000005-9893-4666-A243-5463B4C07019}"/>
              </c:ext>
            </c:extLst>
          </c:dPt>
          <c:dLbls>
            <c:dLbl>
              <c:idx val="1"/>
              <c:layout>
                <c:manualLayout>
                  <c:x val="-7.2918437412124684E-2"/>
                  <c:y val="-0.2654132885815465"/>
                </c:manualLayout>
              </c:layout>
              <c:showLegendKey val="0"/>
              <c:showVal val="0"/>
              <c:showCatName val="1"/>
              <c:showSerName val="0"/>
              <c:showPercent val="1"/>
              <c:showBubbleSize val="0"/>
              <c:extLst xmlns:c16r2="http://schemas.microsoft.com/office/drawing/2015/06/chart">
                <c:ext xmlns:c16="http://schemas.microsoft.com/office/drawing/2014/chart" uri="{C3380CC4-5D6E-409C-BE32-E72D297353CC}">
                  <c16:uniqueId val="{00000003-9893-4666-A243-5463B4C07019}"/>
                </c:ex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0">
                <a:spAutoFit/>
              </a:bodyPr>
              <a:lstStyle/>
              <a:p>
                <a:pPr algn="ctr" rtl="0">
                  <a:defRPr lang="en-US" sz="2400" b="1" i="0" u="none" strike="noStrike" kern="1200" baseline="0">
                    <a:solidFill>
                      <a:srgbClr val="FFFFFF"/>
                    </a:solidFill>
                    <a:latin typeface="+mn-lt"/>
                    <a:ea typeface="+mn-ea"/>
                    <a:cs typeface="+mn-cs"/>
                  </a:defRPr>
                </a:pPr>
                <a:endParaRPr lang="es-419"/>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15:layout/>
              </c:ext>
            </c:extLst>
          </c:dLbls>
          <c:cat>
            <c:strRef>
              <c:f>Hoja1!$D$51:$D$52</c:f>
              <c:strCache>
                <c:ptCount val="2"/>
                <c:pt idx="0">
                  <c:v>No</c:v>
                </c:pt>
                <c:pt idx="1">
                  <c:v>Sí</c:v>
                </c:pt>
              </c:strCache>
            </c:strRef>
          </c:cat>
          <c:val>
            <c:numRef>
              <c:f>Hoja1!$E$51:$E$52</c:f>
              <c:numCache>
                <c:formatCode>0.00%</c:formatCode>
                <c:ptCount val="2"/>
                <c:pt idx="0">
                  <c:v>3.1446540880503145E-2</c:v>
                </c:pt>
                <c:pt idx="1">
                  <c:v>0.96855345911949686</c:v>
                </c:pt>
              </c:numCache>
            </c:numRef>
          </c:val>
          <c:extLst xmlns:c16r2="http://schemas.microsoft.com/office/drawing/2015/06/chart">
            <c:ext xmlns:c16="http://schemas.microsoft.com/office/drawing/2014/chart" uri="{C3380CC4-5D6E-409C-BE32-E72D297353CC}">
              <c16:uniqueId val="{00000006-9893-4666-A243-5463B4C07019}"/>
            </c:ext>
          </c:extLst>
        </c:ser>
        <c:dLbls>
          <c:showLegendKey val="0"/>
          <c:showVal val="0"/>
          <c:showCatName val="0"/>
          <c:showSerName val="0"/>
          <c:showPercent val="0"/>
          <c:showBubbleSize val="0"/>
          <c:showLeaderLines val="1"/>
        </c:dLbls>
        <c:firstSliceAng val="0"/>
      </c:pieChart>
    </c:plotArea>
    <c:plotVisOnly val="1"/>
    <c:dispBlanksAs val="gap"/>
    <c:showDLblsOverMax val="0"/>
    <c:extLst xmlns:c16r2="http://schemas.microsoft.com/office/drawing/2015/06/chart"/>
  </c:chart>
  <c:txPr>
    <a:bodyPr/>
    <a:lstStyle/>
    <a:p>
      <a:pPr>
        <a:defRPr/>
      </a:pPr>
      <a:endParaRPr lang="es-419"/>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‹Nº›</a:t>
            </a:fld>
            <a:endParaRPr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7532839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dirty="0"/>
          </a:p>
        </p:txBody>
      </p:sp>
    </p:spTree>
    <p:extLst>
      <p:ext uri="{BB962C8B-B14F-4D97-AF65-F5344CB8AC3E}">
        <p14:creationId xmlns:p14="http://schemas.microsoft.com/office/powerpoint/2010/main" val="38979257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‹Nº›</a:t>
            </a:fld>
            <a:endParaRPr dirty="0"/>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dirty="0">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dirty="0"/>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dirty="0"/>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‹Nº›</a:t>
            </a:fld>
            <a:endParaRPr dirty="0"/>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13" Type="http://schemas.openxmlformats.org/officeDocument/2006/relationships/chart" Target="../charts/chart5.xml"/><Relationship Id="rId3" Type="http://schemas.openxmlformats.org/officeDocument/2006/relationships/image" Target="../media/image1.png"/><Relationship Id="rId7" Type="http://schemas.openxmlformats.org/officeDocument/2006/relationships/chart" Target="../charts/chart1.xml"/><Relationship Id="rId12" Type="http://schemas.openxmlformats.org/officeDocument/2006/relationships/chart" Target="../charts/chart4.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mailto:santiago.merino@comunidad.unne.edu.ar" TargetMode="External"/><Relationship Id="rId11" Type="http://schemas.openxmlformats.org/officeDocument/2006/relationships/chart" Target="../charts/chart3.xml"/><Relationship Id="rId5" Type="http://schemas.openxmlformats.org/officeDocument/2006/relationships/hyperlink" Target="mailto:marina.medrano@comunidad.unne.edu.ar" TargetMode="External"/><Relationship Id="rId15" Type="http://schemas.openxmlformats.org/officeDocument/2006/relationships/chart" Target="../charts/chart7.xml"/><Relationship Id="rId10" Type="http://schemas.openxmlformats.org/officeDocument/2006/relationships/chart" Target="../charts/chart2.xml"/><Relationship Id="rId4" Type="http://schemas.openxmlformats.org/officeDocument/2006/relationships/hyperlink" Target="mailto:alicia.dusicka@comunidad.unne.edu.ar" TargetMode="External"/><Relationship Id="rId9" Type="http://schemas.microsoft.com/office/2007/relationships/hdphoto" Target="../media/hdphoto1.wdp"/><Relationship Id="rId14" Type="http://schemas.openxmlformats.org/officeDocument/2006/relationships/chart" Target="../charts/char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sp>
        <p:nvSpPr>
          <p:cNvPr id="37" name="Flecha: pentágono 36">
            <a:extLst>
              <a:ext uri="{FF2B5EF4-FFF2-40B4-BE49-F238E27FC236}">
                <a16:creationId xmlns:a16="http://schemas.microsoft.com/office/drawing/2014/main" xmlns="" id="{07523952-B3BD-FCF5-577A-5DD99286ED4E}"/>
              </a:ext>
            </a:extLst>
          </p:cNvPr>
          <p:cNvSpPr/>
          <p:nvPr/>
        </p:nvSpPr>
        <p:spPr>
          <a:xfrm rot="10800000">
            <a:off x="24711897" y="26857254"/>
            <a:ext cx="7914657" cy="1915061"/>
          </a:xfrm>
          <a:prstGeom prst="homePlate">
            <a:avLst>
              <a:gd name="adj" fmla="val 24344"/>
            </a:avLst>
          </a:prstGeom>
          <a:solidFill>
            <a:schemeClr val="bg1"/>
          </a:solidFill>
          <a:ln>
            <a:noFill/>
          </a:ln>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AR" dirty="0"/>
          </a:p>
        </p:txBody>
      </p:sp>
      <p:sp>
        <p:nvSpPr>
          <p:cNvPr id="35" name="Flecha: pentágono 34">
            <a:extLst>
              <a:ext uri="{FF2B5EF4-FFF2-40B4-BE49-F238E27FC236}">
                <a16:creationId xmlns:a16="http://schemas.microsoft.com/office/drawing/2014/main" xmlns="" id="{0D9E5175-E698-01DC-D88A-F3DA1D608371}"/>
              </a:ext>
            </a:extLst>
          </p:cNvPr>
          <p:cNvSpPr/>
          <p:nvPr/>
        </p:nvSpPr>
        <p:spPr>
          <a:xfrm rot="10800000">
            <a:off x="21706071" y="24858013"/>
            <a:ext cx="10920484" cy="1915061"/>
          </a:xfrm>
          <a:prstGeom prst="homePlate">
            <a:avLst>
              <a:gd name="adj" fmla="val 24344"/>
            </a:avLst>
          </a:prstGeom>
          <a:solidFill>
            <a:schemeClr val="bg1"/>
          </a:solidFill>
          <a:ln>
            <a:noFill/>
          </a:ln>
          <a:effectLst>
            <a:outerShdw blurRad="63500" sx="102000" sy="102000" algn="ct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AR" dirty="0"/>
          </a:p>
        </p:txBody>
      </p:sp>
      <p:sp>
        <p:nvSpPr>
          <p:cNvPr id="16" name="Rectángulo: esquinas redondeadas 15">
            <a:extLst>
              <a:ext uri="{FF2B5EF4-FFF2-40B4-BE49-F238E27FC236}">
                <a16:creationId xmlns:a16="http://schemas.microsoft.com/office/drawing/2014/main" xmlns="" id="{36D369A2-936B-C71E-571C-1789C8A7D3AC}"/>
              </a:ext>
            </a:extLst>
          </p:cNvPr>
          <p:cNvSpPr/>
          <p:nvPr/>
        </p:nvSpPr>
        <p:spPr>
          <a:xfrm>
            <a:off x="18135600" y="13008445"/>
            <a:ext cx="14908530" cy="584775"/>
          </a:xfrm>
          <a:prstGeom prst="roundRect">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AR" dirty="0"/>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12455824"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dirty="0">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dirty="0">
              <a:solidFill>
                <a:schemeClr val="lt1"/>
              </a:solidFill>
              <a:latin typeface="Calibri"/>
              <a:ea typeface="Calibri"/>
              <a:cs typeface="Calibri"/>
              <a:sym typeface="Calibri"/>
            </a:endParaRPr>
          </a:p>
        </p:txBody>
      </p:sp>
      <p:sp>
        <p:nvSpPr>
          <p:cNvPr id="47" name="Google Shape;47;p1"/>
          <p:cNvSpPr/>
          <p:nvPr/>
        </p:nvSpPr>
        <p:spPr>
          <a:xfrm>
            <a:off x="37057564" y="3405710"/>
            <a:ext cx="2755586"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dirty="0">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321411" cy="2873899"/>
          </a:xfrm>
          <a:prstGeom prst="rect">
            <a:avLst/>
          </a:prstGeom>
          <a:noFill/>
          <a:ln>
            <a:noFill/>
          </a:ln>
        </p:spPr>
        <p:txBody>
          <a:bodyPr spcFirstLastPara="1" wrap="square" lIns="91425" tIns="45700" rIns="91425" bIns="45700" anchor="b" anchorCtr="0">
            <a:noAutofit/>
          </a:bodyPr>
          <a:lstStyle/>
          <a:p>
            <a:pPr marL="0" lvl="0" indent="0" algn="ctr" rtl="0">
              <a:lnSpc>
                <a:spcPct val="81250"/>
              </a:lnSpc>
              <a:spcBef>
                <a:spcPts val="0"/>
              </a:spcBef>
              <a:spcAft>
                <a:spcPts val="0"/>
              </a:spcAft>
              <a:buClr>
                <a:srgbClr val="FFCE3A"/>
              </a:buClr>
              <a:buSzPts val="5000"/>
              <a:buFont typeface="Arial"/>
              <a:buNone/>
            </a:pPr>
            <a:r>
              <a:rPr lang="es-AR" sz="5000" dirty="0">
                <a:solidFill>
                  <a:srgbClr val="FFCE3A"/>
                </a:solidFill>
                <a:latin typeface="Arial"/>
                <a:ea typeface="Arial"/>
                <a:cs typeface="Arial"/>
                <a:sym typeface="Arial"/>
              </a:rPr>
              <a:t>EJE</a:t>
            </a:r>
            <a:r>
              <a:rPr lang="es-AR" sz="9600" dirty="0">
                <a:solidFill>
                  <a:srgbClr val="FFCE3A"/>
                </a:solidFill>
                <a:latin typeface="Arial"/>
                <a:ea typeface="Arial"/>
                <a:cs typeface="Arial"/>
                <a:sym typeface="Arial"/>
              </a:rPr>
              <a:t/>
            </a:r>
            <a:br>
              <a:rPr lang="es-AR" sz="9600" dirty="0">
                <a:solidFill>
                  <a:srgbClr val="FFCE3A"/>
                </a:solidFill>
                <a:latin typeface="Arial"/>
                <a:ea typeface="Arial"/>
                <a:cs typeface="Arial"/>
                <a:sym typeface="Arial"/>
              </a:rPr>
            </a:br>
            <a:r>
              <a:rPr lang="es-AR" sz="16000" dirty="0">
                <a:solidFill>
                  <a:srgbClr val="FFCE3A"/>
                </a:solidFill>
                <a:latin typeface="Arial"/>
                <a:ea typeface="Arial"/>
                <a:cs typeface="Arial"/>
                <a:sym typeface="Arial"/>
              </a:rPr>
              <a:t>1</a:t>
            </a:r>
            <a:endParaRPr sz="160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13335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OBJETIVOS </a:t>
            </a:r>
            <a:endParaRPr sz="4400" b="1" dirty="0">
              <a:latin typeface="Arial"/>
              <a:ea typeface="Arial"/>
              <a:cs typeface="Arial"/>
              <a:sym typeface="Arial"/>
            </a:endParaRPr>
          </a:p>
        </p:txBody>
      </p:sp>
      <p:sp>
        <p:nvSpPr>
          <p:cNvPr id="50" name="Google Shape;50;p1"/>
          <p:cNvSpPr txBox="1">
            <a:spLocks noGrp="1"/>
          </p:cNvSpPr>
          <p:nvPr>
            <p:ph type="body" idx="3"/>
          </p:nvPr>
        </p:nvSpPr>
        <p:spPr>
          <a:xfrm>
            <a:off x="1333500" y="6478388"/>
            <a:ext cx="14935200" cy="6000750"/>
          </a:xfrm>
          <a:prstGeom prst="rect">
            <a:avLst/>
          </a:prstGeom>
          <a:noFill/>
          <a:ln>
            <a:noFill/>
          </a:ln>
        </p:spPr>
        <p:txBody>
          <a:bodyPr spcFirstLastPara="1" wrap="square" lIns="365750" tIns="182875" rIns="91425" bIns="45700" anchor="t" anchorCtr="0">
            <a:normAutofit/>
          </a:bodyPr>
          <a:lstStyle/>
          <a:p>
            <a:pPr marL="457200" marR="0" lvl="0" indent="0" algn="l" rtl="0">
              <a:lnSpc>
                <a:spcPct val="200000"/>
              </a:lnSpc>
              <a:spcBef>
                <a:spcPts val="1200"/>
              </a:spcBef>
              <a:spcAft>
                <a:spcPts val="0"/>
              </a:spcAft>
              <a:buNone/>
            </a:pPr>
            <a:endParaRPr sz="3000" dirty="0">
              <a:solidFill>
                <a:srgbClr val="000000"/>
              </a:solidFill>
              <a:latin typeface="Arial"/>
              <a:ea typeface="Arial"/>
              <a:cs typeface="Arial"/>
              <a:sym typeface="Arial"/>
            </a:endParaRPr>
          </a:p>
          <a:p>
            <a:pPr marL="203200" lvl="0" indent="0" algn="l" rtl="0">
              <a:lnSpc>
                <a:spcPct val="100000"/>
              </a:lnSpc>
              <a:spcBef>
                <a:spcPts val="1200"/>
              </a:spcBef>
              <a:spcAft>
                <a:spcPts val="0"/>
              </a:spcAft>
              <a:buSzPts val="3200"/>
              <a:buNone/>
            </a:pPr>
            <a:endParaRPr sz="3200" dirty="0">
              <a:latin typeface="Arial"/>
              <a:ea typeface="Arial"/>
              <a:cs typeface="Arial"/>
              <a:sym typeface="Arial"/>
            </a:endParaRPr>
          </a:p>
        </p:txBody>
      </p:sp>
      <p:sp>
        <p:nvSpPr>
          <p:cNvPr id="51" name="Google Shape;51;p1"/>
          <p:cNvSpPr>
            <a:spLocks noGrp="1"/>
          </p:cNvSpPr>
          <p:nvPr>
            <p:ph type="body" idx="4"/>
          </p:nvPr>
        </p:nvSpPr>
        <p:spPr>
          <a:xfrm>
            <a:off x="1333500" y="13444592"/>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INTRODUCCIÓN O ENCUADRE</a:t>
            </a:r>
            <a:endParaRPr sz="4400" b="1" dirty="0">
              <a:latin typeface="Arial"/>
              <a:ea typeface="Arial"/>
              <a:cs typeface="Arial"/>
              <a:sym typeface="Arial"/>
            </a:endParaRPr>
          </a:p>
        </p:txBody>
      </p:sp>
      <p:sp>
        <p:nvSpPr>
          <p:cNvPr id="52" name="Google Shape;52;p1"/>
          <p:cNvSpPr txBox="1">
            <a:spLocks noGrp="1"/>
          </p:cNvSpPr>
          <p:nvPr>
            <p:ph type="body" idx="5"/>
          </p:nvPr>
        </p:nvSpPr>
        <p:spPr>
          <a:xfrm>
            <a:off x="1333500" y="14511393"/>
            <a:ext cx="14935200" cy="13455014"/>
          </a:xfrm>
          <a:prstGeom prst="rect">
            <a:avLst/>
          </a:prstGeom>
          <a:noFill/>
          <a:ln>
            <a:noFill/>
          </a:ln>
        </p:spPr>
        <p:txBody>
          <a:bodyPr spcFirstLastPara="1" wrap="square" lIns="365750" tIns="182875" rIns="91425" bIns="45700" anchor="t" anchorCtr="0">
            <a:normAutofit/>
          </a:bodyPr>
          <a:lstStyle/>
          <a:p>
            <a:pPr marL="21146" indent="0" algn="just">
              <a:buNone/>
            </a:pPr>
            <a:r>
              <a:rPr lang="es-419" sz="3600" dirty="0"/>
              <a:t>En el dinámico panorama educativo actual, las Tecnologías de la Información y la Comunicación (</a:t>
            </a:r>
            <a:r>
              <a:rPr lang="es-419" sz="3600" dirty="0"/>
              <a:t>TICs</a:t>
            </a:r>
            <a:r>
              <a:rPr lang="es-419" sz="3600" dirty="0"/>
              <a:t>) se han vuelto herramientas indispensables para el fomento del aprendizaje colaborativo, la facilitación del acceso a la información y la optimización en la distribución de recursos educativos. Adaptándose a esta realidad, la Facultad de Ciencias Económicas de la Universidad Nacional del Nordeste (UNNE) ha implementado desde 2024 el curso introductorio "Mi Futuro en Ciencias Económicas".</a:t>
            </a:r>
            <a:endParaRPr lang="es-AR" sz="3600" dirty="0"/>
          </a:p>
          <a:p>
            <a:pPr marL="21146" indent="0">
              <a:buNone/>
            </a:pPr>
            <a:endParaRPr lang="es-419" dirty="0"/>
          </a:p>
          <a:p>
            <a:pPr marL="21146" indent="0" algn="just">
              <a:buNone/>
            </a:pPr>
            <a:r>
              <a:rPr lang="es-419" sz="3600" dirty="0"/>
              <a:t>Este proyecto capitaliza el vasto potencial de las plataformas digitales y las redes sociales para fomentar el aprendizaje colaborativo. La iniciativa responde a la necesidad de adaptar la enseñanza a las expectativas de las nuevas generaciones de estudiantes, promoviendo no solo el aprendizaje individual, sino también la creación de entornos participativos que impulsen su crecimiento académico y personal. El curso busca recuperar saberes y experiencias previas de los ingresantes, validando sus expectativas y sentimientos respecto a la elección de su carrera. Su implementación dinámica se realiza a través de un MOOC (</a:t>
            </a:r>
            <a:r>
              <a:rPr lang="es-419" sz="3600" dirty="0"/>
              <a:t>Massive</a:t>
            </a:r>
            <a:r>
              <a:rPr lang="es-419" sz="3600" dirty="0"/>
              <a:t> Open Online </a:t>
            </a:r>
            <a:r>
              <a:rPr lang="es-419" sz="3600" dirty="0"/>
              <a:t>Course</a:t>
            </a:r>
            <a:r>
              <a:rPr lang="es-419" sz="3600" dirty="0"/>
              <a:t>) de UNNE Global, fomentando comunidades de aprendizaje e intercambio de información. Este enfoque de </a:t>
            </a:r>
            <a:r>
              <a:rPr lang="es-419" sz="3600" dirty="0"/>
              <a:t>bimodalidad</a:t>
            </a:r>
            <a:r>
              <a:rPr lang="es-419" sz="3600" dirty="0"/>
              <a:t> en el ingreso universitario es fundamental para preparar a los futuros estudiantes para un entorno académico cada vez más híbrido y digitalizado.</a:t>
            </a:r>
            <a:endParaRPr lang="es-AR" sz="3600" dirty="0"/>
          </a:p>
        </p:txBody>
      </p:sp>
      <p:sp>
        <p:nvSpPr>
          <p:cNvPr id="53" name="Google Shape;53;p1"/>
          <p:cNvSpPr>
            <a:spLocks noGrp="1"/>
          </p:cNvSpPr>
          <p:nvPr>
            <p:ph type="body" idx="8"/>
          </p:nvPr>
        </p:nvSpPr>
        <p:spPr>
          <a:xfrm>
            <a:off x="181356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DESARROLLO </a:t>
            </a:r>
            <a:endParaRPr sz="4400" b="1" dirty="0">
              <a:latin typeface="Arial"/>
              <a:ea typeface="Arial"/>
              <a:cs typeface="Arial"/>
              <a:sym typeface="Arial"/>
            </a:endParaRPr>
          </a:p>
        </p:txBody>
      </p:sp>
      <p:sp>
        <p:nvSpPr>
          <p:cNvPr id="54" name="Google Shape;54;p1"/>
          <p:cNvSpPr txBox="1">
            <a:spLocks noGrp="1"/>
          </p:cNvSpPr>
          <p:nvPr>
            <p:ph type="body" idx="9"/>
          </p:nvPr>
        </p:nvSpPr>
        <p:spPr>
          <a:xfrm>
            <a:off x="18165097" y="6478388"/>
            <a:ext cx="14935200" cy="3305692"/>
          </a:xfrm>
          <a:prstGeom prst="rect">
            <a:avLst/>
          </a:prstGeom>
          <a:noFill/>
          <a:ln>
            <a:noFill/>
          </a:ln>
        </p:spPr>
        <p:txBody>
          <a:bodyPr spcFirstLastPara="1" wrap="square" lIns="365750" tIns="182875" rIns="91425" bIns="45700" anchor="t" anchorCtr="0">
            <a:normAutofit/>
          </a:bodyPr>
          <a:lstStyle/>
          <a:p>
            <a:pPr marL="0" indent="0" algn="just">
              <a:spcBef>
                <a:spcPts val="0"/>
              </a:spcBef>
              <a:buSzPts val="3200"/>
              <a:buNone/>
            </a:pPr>
            <a:r>
              <a:rPr lang="es-419" sz="3200" dirty="0"/>
              <a:t>El curso "Mi Futuro en Ciencias Económicas" se implementa como un </a:t>
            </a:r>
            <a:r>
              <a:rPr lang="es-419" sz="3200" b="1" dirty="0"/>
              <a:t>MOOC</a:t>
            </a:r>
            <a:r>
              <a:rPr lang="es-419" sz="3200" dirty="0"/>
              <a:t> en la plataforma UNNE Global, bajo una modalidad de </a:t>
            </a:r>
            <a:r>
              <a:rPr lang="es-419" sz="3200" b="1" dirty="0"/>
              <a:t>autoestudio</a:t>
            </a:r>
            <a:r>
              <a:rPr lang="es-419" sz="3200" dirty="0"/>
              <a:t>. Los recursos didácticos incluyen </a:t>
            </a:r>
            <a:r>
              <a:rPr lang="es-419" sz="3200" b="1" dirty="0"/>
              <a:t>presentaciones, videos explicativos, actividades de aplicación sencillas y mapas conceptuales</a:t>
            </a:r>
            <a:r>
              <a:rPr lang="es-419" sz="3200" dirty="0"/>
              <a:t>. La evaluación es de tipo </a:t>
            </a:r>
            <a:r>
              <a:rPr lang="es-419" sz="3200" b="1" dirty="0"/>
              <a:t>autoevaluación </a:t>
            </a:r>
            <a:r>
              <a:rPr lang="es-419" sz="3200" dirty="0"/>
              <a:t>y el curso está disponible desde la inscripción del estudiante con una duración estimada de </a:t>
            </a:r>
            <a:r>
              <a:rPr lang="es-419" sz="3200" b="1" dirty="0"/>
              <a:t>3 a 5 horas</a:t>
            </a:r>
            <a:r>
              <a:rPr lang="es-419" sz="3200" dirty="0"/>
              <a:t> de dedicación activa. </a:t>
            </a:r>
            <a:endParaRPr sz="3200" dirty="0">
              <a:latin typeface="Arial"/>
              <a:ea typeface="Arial"/>
              <a:cs typeface="Arial"/>
              <a:sym typeface="Arial"/>
            </a:endParaRPr>
          </a:p>
        </p:txBody>
      </p:sp>
      <p:sp>
        <p:nvSpPr>
          <p:cNvPr id="55" name="Google Shape;55;p1"/>
          <p:cNvSpPr txBox="1">
            <a:spLocks noGrp="1"/>
          </p:cNvSpPr>
          <p:nvPr>
            <p:ph type="body" idx="13"/>
          </p:nvPr>
        </p:nvSpPr>
        <p:spPr>
          <a:xfrm>
            <a:off x="18108930" y="9693602"/>
            <a:ext cx="14935200" cy="2249424"/>
          </a:xfrm>
          <a:prstGeom prst="rect">
            <a:avLst/>
          </a:prstGeom>
          <a:noFill/>
          <a:ln>
            <a:noFill/>
          </a:ln>
        </p:spPr>
        <p:txBody>
          <a:bodyPr spcFirstLastPara="1" wrap="square" lIns="365750" tIns="182875" rIns="91425" bIns="45700" anchor="t" anchorCtr="0">
            <a:normAutofit/>
          </a:bodyPr>
          <a:lstStyle/>
          <a:p>
            <a:pPr marL="0" indent="0" algn="just">
              <a:spcBef>
                <a:spcPts val="0"/>
              </a:spcBef>
              <a:buSzPts val="3200"/>
              <a:buNone/>
            </a:pPr>
            <a:r>
              <a:rPr lang="es-419" sz="3200" dirty="0"/>
              <a:t>Los </a:t>
            </a:r>
            <a:r>
              <a:rPr lang="es-419" sz="3200" b="1" dirty="0"/>
              <a:t>destinatarios</a:t>
            </a:r>
            <a:r>
              <a:rPr lang="es-419" sz="3200" dirty="0"/>
              <a:t> de este MOOC son los ingresantes de todas las carreras de la Facultad de Ciencias Económicas de la UNNE (Licenciaturas en Relaciones Laborales, Economía, Administración, Comercio Exterior y Contador Público), abarcando tanto la Sede Central en Resistencia como las Extensiones Áulicas. </a:t>
            </a:r>
            <a:endParaRPr sz="3200" dirty="0">
              <a:sym typeface="Arial"/>
            </a:endParaRPr>
          </a:p>
        </p:txBody>
      </p:sp>
      <p:sp>
        <p:nvSpPr>
          <p:cNvPr id="56" name="Google Shape;56;p1"/>
          <p:cNvSpPr txBox="1">
            <a:spLocks noGrp="1"/>
          </p:cNvSpPr>
          <p:nvPr>
            <p:ph type="body" idx="14"/>
          </p:nvPr>
        </p:nvSpPr>
        <p:spPr>
          <a:xfrm>
            <a:off x="18125626" y="11778958"/>
            <a:ext cx="14581632" cy="13055450"/>
          </a:xfrm>
          <a:prstGeom prst="rect">
            <a:avLst/>
          </a:prstGeom>
          <a:noFill/>
          <a:ln>
            <a:noFill/>
          </a:ln>
        </p:spPr>
        <p:txBody>
          <a:bodyPr spcFirstLastPara="1" wrap="square" lIns="91425" tIns="182875" rIns="91425" bIns="45700" anchor="t" anchorCtr="0">
            <a:normAutofit/>
          </a:bodyPr>
          <a:lstStyle/>
          <a:p>
            <a:pPr marL="21146" indent="0">
              <a:buNone/>
            </a:pPr>
            <a:r>
              <a:rPr lang="es-419" sz="4400" b="1" dirty="0">
                <a:solidFill>
                  <a:srgbClr val="E22084"/>
                </a:solidFill>
              </a:rPr>
              <a:t>Resultados en números</a:t>
            </a:r>
            <a:endParaRPr sz="4000" dirty="0">
              <a:solidFill>
                <a:srgbClr val="E22084"/>
              </a:solidFill>
              <a:latin typeface="Arial"/>
              <a:ea typeface="Arial"/>
              <a:cs typeface="Arial"/>
              <a:sym typeface="Arial"/>
            </a:endParaRPr>
          </a:p>
        </p:txBody>
      </p:sp>
      <p:sp>
        <p:nvSpPr>
          <p:cNvPr id="57" name="Google Shape;57;p1"/>
          <p:cNvSpPr>
            <a:spLocks noGrp="1"/>
          </p:cNvSpPr>
          <p:nvPr>
            <p:ph type="body" idx="17"/>
          </p:nvPr>
        </p:nvSpPr>
        <p:spPr>
          <a:xfrm>
            <a:off x="3488436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CONCLUSIONES </a:t>
            </a:r>
            <a:endParaRPr sz="4400" b="1" dirty="0">
              <a:latin typeface="Arial"/>
              <a:ea typeface="Arial"/>
              <a:cs typeface="Arial"/>
              <a:sym typeface="Arial"/>
            </a:endParaRPr>
          </a:p>
        </p:txBody>
      </p:sp>
      <p:sp>
        <p:nvSpPr>
          <p:cNvPr id="58" name="Google Shape;58;p1"/>
          <p:cNvSpPr txBox="1">
            <a:spLocks noGrp="1"/>
          </p:cNvSpPr>
          <p:nvPr>
            <p:ph type="body" idx="18"/>
          </p:nvPr>
        </p:nvSpPr>
        <p:spPr>
          <a:xfrm>
            <a:off x="34884360" y="6478387"/>
            <a:ext cx="14935200" cy="15808407"/>
          </a:xfrm>
          <a:prstGeom prst="rect">
            <a:avLst/>
          </a:prstGeom>
          <a:noFill/>
          <a:ln>
            <a:noFill/>
          </a:ln>
        </p:spPr>
        <p:txBody>
          <a:bodyPr spcFirstLastPara="1" wrap="square" lIns="365750" tIns="182875" rIns="91425" bIns="45700" anchor="t" anchorCtr="0">
            <a:normAutofit/>
          </a:bodyPr>
          <a:lstStyle/>
          <a:p>
            <a:r>
              <a:rPr lang="es-419" dirty="0"/>
              <a:t>El curso "Mi Futuro en Ciencias Económicas" se consolida como una </a:t>
            </a:r>
            <a:r>
              <a:rPr lang="es-419" b="1" dirty="0"/>
              <a:t>estrategia fundamental para la construcción de la </a:t>
            </a:r>
            <a:r>
              <a:rPr lang="es-419" b="1" dirty="0"/>
              <a:t>bimodalidad</a:t>
            </a:r>
            <a:r>
              <a:rPr lang="es-419" b="1" dirty="0"/>
              <a:t> en el ingreso universitario</a:t>
            </a:r>
            <a:r>
              <a:rPr lang="es-419" dirty="0"/>
              <a:t> de la Facultad de Ciencias Económicas de la UNNE. Al integrar de forma innovadora las tecnologías digitales en un modelo de nivelación académica, no solo se abordan las necesidades de homogeneización de conocimientos, sino que se introduce a los futuros estudiantes en las dinámicas del aprendizaje virtual, preparándolos para un entorno educativo cada vez más digitalizado.</a:t>
            </a:r>
            <a:endParaRPr lang="es-AR" dirty="0"/>
          </a:p>
          <a:p>
            <a:r>
              <a:rPr lang="es-419" dirty="0"/>
              <a:t>Este proyecto, respaldado por las resoluciones institucionales (RES - 2023 - 99 - CD-ECO # UNNE y RES - 2024 - 676 - CD-ECO # UNNE) y fundamentado en los excelentes resultados de satisfacción de la edición 2024, se erige como un </a:t>
            </a:r>
            <a:r>
              <a:rPr lang="es-419" b="1" dirty="0"/>
              <a:t>puente robusto entre el nivel medio y el superior</a:t>
            </a:r>
            <a:r>
              <a:rPr lang="es-419" dirty="0"/>
              <a:t>. La propuesta de integrarlo a los programas de Ambientación Universitaria y Tutorías busca optimizar su alcance, brindando un acompañamiento integral y sentando las bases para un desempeño académico exitoso en las Ciencias Económicas.</a:t>
            </a:r>
            <a:endParaRPr lang="es-AR" dirty="0"/>
          </a:p>
          <a:p>
            <a:r>
              <a:rPr lang="es-419" dirty="0"/>
              <a:t>Este estudio proporciona información valiosa sobre la implementación y la recepción de cursos MOOC introductorios, particularmente en el contexto universitario argentino. Los hallazgos pueden informar el diseño pedagógico y tecnológico de futuras iniciativas de educación a distancia, optimizando la experiencia del usuario y maximizando el impacto del aprendizaje. La identificación de las expectativas de los estudiantes y las áreas de mejora sugeridas por los propios participantes son cruciales para el desarrollo de plataformas educativas más efectivas y atractivas, contribuyendo significativamente a la transición exitosa de los ingresantes a la vida universitaria.</a:t>
            </a:r>
            <a:endParaRPr lang="es-AR" dirty="0"/>
          </a:p>
          <a:p>
            <a:pPr marL="533415" lvl="0" indent="-330215" algn="l" rtl="0">
              <a:lnSpc>
                <a:spcPct val="100000"/>
              </a:lnSpc>
              <a:spcBef>
                <a:spcPts val="0"/>
              </a:spcBef>
              <a:spcAft>
                <a:spcPts val="0"/>
              </a:spcAft>
              <a:buSzPts val="3200"/>
              <a:buNone/>
            </a:pPr>
            <a:endParaRPr sz="3600" dirty="0"/>
          </a:p>
        </p:txBody>
      </p:sp>
      <p:sp>
        <p:nvSpPr>
          <p:cNvPr id="60" name="Google Shape;60;p1"/>
          <p:cNvSpPr>
            <a:spLocks noGrp="1"/>
          </p:cNvSpPr>
          <p:nvPr>
            <p:ph type="body" idx="20"/>
          </p:nvPr>
        </p:nvSpPr>
        <p:spPr>
          <a:xfrm>
            <a:off x="34884360" y="22893773"/>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REFERENCIAS</a:t>
            </a:r>
            <a:endParaRPr sz="4400" b="1" dirty="0">
              <a:latin typeface="Arial"/>
              <a:ea typeface="Arial"/>
              <a:cs typeface="Arial"/>
              <a:sym typeface="Arial"/>
            </a:endParaRPr>
          </a:p>
        </p:txBody>
      </p:sp>
      <p:sp>
        <p:nvSpPr>
          <p:cNvPr id="61" name="Google Shape;61;p1"/>
          <p:cNvSpPr txBox="1">
            <a:spLocks noGrp="1"/>
          </p:cNvSpPr>
          <p:nvPr>
            <p:ph type="body" idx="21"/>
          </p:nvPr>
        </p:nvSpPr>
        <p:spPr>
          <a:xfrm>
            <a:off x="34884360" y="23965907"/>
            <a:ext cx="14935200" cy="4000500"/>
          </a:xfrm>
          <a:prstGeom prst="rect">
            <a:avLst/>
          </a:prstGeom>
          <a:noFill/>
          <a:ln>
            <a:noFill/>
          </a:ln>
        </p:spPr>
        <p:txBody>
          <a:bodyPr spcFirstLastPara="1" wrap="square" lIns="365750" tIns="182875" rIns="91425" bIns="45700" anchor="t" anchorCtr="0">
            <a:normAutofit/>
          </a:bodyPr>
          <a:lstStyle/>
          <a:p>
            <a:pPr marL="177800" indent="25400">
              <a:spcBef>
                <a:spcPts val="0"/>
              </a:spcBef>
              <a:buSzPts val="3200"/>
              <a:buNone/>
            </a:pPr>
            <a:r>
              <a:rPr lang="es-419" dirty="0"/>
              <a:t>Equipo MOOC – SIED UNNE VIRTUAL (2024). </a:t>
            </a:r>
            <a:r>
              <a:rPr lang="es-419" i="1" dirty="0"/>
              <a:t>Informe de Encuestas al inicio y finalización del curso</a:t>
            </a:r>
            <a:r>
              <a:rPr lang="es-419" dirty="0"/>
              <a:t>. Informe de calificaciones de actividades del curso. Informes internos, no publicados.</a:t>
            </a:r>
            <a:endParaRPr lang="es-AR" dirty="0"/>
          </a:p>
          <a:p>
            <a:pPr marL="533415" lvl="0" indent="-330215" algn="l" rtl="0">
              <a:lnSpc>
                <a:spcPct val="100000"/>
              </a:lnSpc>
              <a:spcBef>
                <a:spcPts val="0"/>
              </a:spcBef>
              <a:spcAft>
                <a:spcPts val="0"/>
              </a:spcAft>
              <a:buSzPts val="3200"/>
              <a:buNone/>
            </a:pPr>
            <a:r>
              <a:rPr lang="es-AR" sz="3200" dirty="0" smtClean="0">
                <a:latin typeface="Arial"/>
                <a:ea typeface="Arial"/>
                <a:cs typeface="Arial"/>
                <a:sym typeface="Arial"/>
              </a:rPr>
              <a:t>2</a:t>
            </a:r>
            <a:endParaRPr sz="3200" dirty="0">
              <a:latin typeface="Arial"/>
              <a:ea typeface="Arial"/>
              <a:cs typeface="Arial"/>
              <a:sym typeface="Arial"/>
            </a:endParaRPr>
          </a:p>
        </p:txBody>
      </p:sp>
      <p:sp>
        <p:nvSpPr>
          <p:cNvPr id="63" name="Google Shape;63;p1"/>
          <p:cNvSpPr txBox="1">
            <a:spLocks noGrp="1"/>
          </p:cNvSpPr>
          <p:nvPr>
            <p:ph type="body" idx="1"/>
          </p:nvPr>
        </p:nvSpPr>
        <p:spPr>
          <a:xfrm>
            <a:off x="37323132" y="3559278"/>
            <a:ext cx="16919074" cy="609855"/>
          </a:xfrm>
          <a:prstGeom prst="rect">
            <a:avLst/>
          </a:prstGeom>
          <a:noFill/>
          <a:ln>
            <a:noFill/>
          </a:ln>
        </p:spPr>
        <p:txBody>
          <a:bodyPr spcFirstLastPara="1" wrap="square" lIns="91425" tIns="45700" rIns="91425" bIns="45700" anchor="t" anchorCtr="0">
            <a:noAutofit/>
          </a:bodyPr>
          <a:lstStyle/>
          <a:p>
            <a:pPr marL="0" indent="0"/>
            <a:r>
              <a:rPr lang="es-AR" b="1" dirty="0">
                <a:solidFill>
                  <a:schemeClr val="dk1"/>
                </a:solidFill>
              </a:rPr>
              <a:t>PERTENENCIA  </a:t>
            </a:r>
            <a:r>
              <a:rPr lang="es-AR" dirty="0"/>
              <a:t>      </a:t>
            </a:r>
            <a:r>
              <a:rPr lang="es-419" dirty="0"/>
              <a:t>Facultad de Ciencias Económicas -  Universidad Nacional del Nordeste (UNNE)</a:t>
            </a:r>
            <a:endParaRPr lang="es-AR" dirty="0"/>
          </a:p>
          <a:p>
            <a:pPr marL="0" lvl="0" indent="0" algn="l" rtl="0">
              <a:lnSpc>
                <a:spcPct val="100000"/>
              </a:lnSpc>
              <a:spcBef>
                <a:spcPts val="0"/>
              </a:spcBef>
              <a:spcAft>
                <a:spcPts val="0"/>
              </a:spcAft>
              <a:buSzPts val="2800"/>
              <a:buNone/>
            </a:pPr>
            <a:endParaRPr dirty="0"/>
          </a:p>
        </p:txBody>
      </p:sp>
      <p:sp>
        <p:nvSpPr>
          <p:cNvPr id="64" name="Google Shape;64;p1"/>
          <p:cNvSpPr/>
          <p:nvPr/>
        </p:nvSpPr>
        <p:spPr>
          <a:xfrm>
            <a:off x="816641" y="3355848"/>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dirty="0">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1066780" y="3559278"/>
            <a:ext cx="34924004" cy="808432"/>
          </a:xfrm>
          <a:prstGeom prst="rect">
            <a:avLst/>
          </a:prstGeom>
          <a:noFill/>
          <a:ln>
            <a:noFill/>
          </a:ln>
        </p:spPr>
        <p:txBody>
          <a:bodyPr spcFirstLastPara="1" wrap="square" lIns="91425" tIns="45700" rIns="91425" bIns="45700" anchor="t" anchorCtr="0">
            <a:noAutofit/>
          </a:bodyPr>
          <a:lstStyle/>
          <a:p>
            <a:pPr marL="0" indent="0"/>
            <a:r>
              <a:rPr lang="es-AR" b="1" dirty="0">
                <a:solidFill>
                  <a:schemeClr val="dk1"/>
                </a:solidFill>
              </a:rPr>
              <a:t>AUTORES       </a:t>
            </a:r>
            <a:r>
              <a:rPr lang="es-AR" dirty="0"/>
              <a:t>Autor  </a:t>
            </a:r>
            <a:r>
              <a:rPr lang="es-419" b="1" dirty="0"/>
              <a:t>Dusicka, María Alicia</a:t>
            </a:r>
            <a:r>
              <a:rPr lang="es-AR" dirty="0"/>
              <a:t>, </a:t>
            </a:r>
            <a:r>
              <a:rPr lang="es-419" dirty="0">
                <a:hlinkClick r:id="rId4">
                  <a:extLst>
                    <a:ext uri="{A12FA001-AC4F-418D-AE19-62706E023703}">
                      <ahyp:hlinkClr xmlns:ahyp="http://schemas.microsoft.com/office/drawing/2018/hyperlinkcolor" xmlns="" val="tx"/>
                    </a:ext>
                  </a:extLst>
                </a:hlinkClick>
              </a:rPr>
              <a:t>alicia.dusicka@comunidad.unne.edu.ar</a:t>
            </a:r>
            <a:r>
              <a:rPr lang="es-AR" dirty="0"/>
              <a:t> /  Co-Autor </a:t>
            </a:r>
            <a:r>
              <a:rPr lang="es-419" b="1" dirty="0"/>
              <a:t>Medrano, Marina Noelia</a:t>
            </a:r>
            <a:r>
              <a:rPr lang="es-419" dirty="0"/>
              <a:t> </a:t>
            </a:r>
            <a:r>
              <a:rPr lang="es-AR" dirty="0"/>
              <a:t>, </a:t>
            </a:r>
            <a:r>
              <a:rPr lang="es-419" dirty="0">
                <a:hlinkClick r:id="rId5">
                  <a:extLst>
                    <a:ext uri="{A12FA001-AC4F-418D-AE19-62706E023703}">
                      <ahyp:hlinkClr xmlns:ahyp="http://schemas.microsoft.com/office/drawing/2018/hyperlinkcolor" xmlns="" val="tx"/>
                    </a:ext>
                  </a:extLst>
                </a:hlinkClick>
              </a:rPr>
              <a:t>marina.medrano@comunidad.unne.edu.ar</a:t>
            </a:r>
            <a:r>
              <a:rPr lang="es-AR" dirty="0"/>
              <a:t>/ Co-Autor </a:t>
            </a:r>
            <a:r>
              <a:rPr lang="es-419" b="1" dirty="0"/>
              <a:t>Merino, Santiago </a:t>
            </a:r>
            <a:r>
              <a:rPr lang="es-419" dirty="0">
                <a:hlinkClick r:id="rId6">
                  <a:extLst>
                    <a:ext uri="{A12FA001-AC4F-418D-AE19-62706E023703}">
                      <ahyp:hlinkClr xmlns:ahyp="http://schemas.microsoft.com/office/drawing/2018/hyperlinkcolor" xmlns="" val="tx"/>
                    </a:ext>
                  </a:extLst>
                </a:hlinkClick>
              </a:rPr>
              <a:t>santiago.merino@comunidad.unne.edu.ar</a:t>
            </a:r>
            <a:endParaRPr dirty="0"/>
          </a:p>
        </p:txBody>
      </p:sp>
      <p:sp>
        <p:nvSpPr>
          <p:cNvPr id="66" name="Google Shape;66;p1"/>
          <p:cNvSpPr txBox="1"/>
          <p:nvPr/>
        </p:nvSpPr>
        <p:spPr>
          <a:xfrm>
            <a:off x="4628028" y="600650"/>
            <a:ext cx="39583211" cy="2200223"/>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lt1"/>
              </a:buClr>
              <a:buSzPts val="8200"/>
              <a:buFont typeface="Arial"/>
              <a:buNone/>
            </a:pPr>
            <a:r>
              <a:rPr lang="es-AR" sz="8200" b="1" i="0" u="none" strike="noStrike" cap="none" dirty="0" smtClean="0">
                <a:solidFill>
                  <a:schemeClr val="lt1"/>
                </a:solidFill>
                <a:latin typeface="Arial"/>
                <a:ea typeface="Arial"/>
                <a:cs typeface="Arial"/>
                <a:sym typeface="Arial"/>
              </a:rPr>
              <a:t> Título: Mi Futuro en Ciencias Económicas: Construyendo la </a:t>
            </a:r>
            <a:r>
              <a:rPr lang="es-AR" sz="8200" b="1" i="0" u="none" strike="noStrike" cap="none" dirty="0" smtClean="0">
                <a:solidFill>
                  <a:schemeClr val="lt1"/>
                </a:solidFill>
                <a:latin typeface="Arial"/>
                <a:ea typeface="Arial"/>
                <a:cs typeface="Arial"/>
                <a:sym typeface="Arial"/>
              </a:rPr>
              <a:t>Bimodalidad</a:t>
            </a:r>
            <a:r>
              <a:rPr lang="es-AR" sz="8200" b="1" i="0" u="none" strike="noStrike" cap="none" dirty="0" smtClean="0">
                <a:solidFill>
                  <a:schemeClr val="lt1"/>
                </a:solidFill>
                <a:latin typeface="Arial"/>
                <a:ea typeface="Arial"/>
                <a:cs typeface="Arial"/>
                <a:sym typeface="Arial"/>
              </a:rPr>
              <a:t> en el Ingreso Universitario</a:t>
            </a:r>
            <a:endParaRPr sz="8200" b="1" i="0" u="none" strike="noStrike" cap="none" dirty="0">
              <a:solidFill>
                <a:schemeClr val="lt1"/>
              </a:solidFill>
              <a:latin typeface="Arial"/>
              <a:ea typeface="Arial"/>
              <a:cs typeface="Arial"/>
              <a:sym typeface="Arial"/>
            </a:endParaRPr>
          </a:p>
        </p:txBody>
      </p:sp>
      <p:sp>
        <p:nvSpPr>
          <p:cNvPr id="4" name="CuadroTexto 3">
            <a:extLst>
              <a:ext uri="{FF2B5EF4-FFF2-40B4-BE49-F238E27FC236}">
                <a16:creationId xmlns:a16="http://schemas.microsoft.com/office/drawing/2014/main" xmlns="" id="{C0999431-535B-52A3-1C3E-A0E9681CFB78}"/>
              </a:ext>
            </a:extLst>
          </p:cNvPr>
          <p:cNvSpPr txBox="1"/>
          <p:nvPr/>
        </p:nvSpPr>
        <p:spPr>
          <a:xfrm>
            <a:off x="1066780" y="6692430"/>
            <a:ext cx="15201920" cy="6518876"/>
          </a:xfrm>
          <a:prstGeom prst="rect">
            <a:avLst/>
          </a:prstGeom>
          <a:noFill/>
          <a:ln>
            <a:noFill/>
          </a:ln>
        </p:spPr>
        <p:txBody>
          <a:bodyPr spcFirstLastPara="1" wrap="square" lIns="365750" tIns="182875" rIns="91425" bIns="45700" anchor="t" anchorCtr="0">
            <a:noAutofit/>
          </a:bodyPr>
          <a:lstStyle>
            <a:defPPr marR="0" lvl="0" algn="l" rtl="0">
              <a:lnSpc>
                <a:spcPct val="100000"/>
              </a:lnSpc>
              <a:spcBef>
                <a:spcPts val="0"/>
              </a:spcBef>
              <a:spcAft>
                <a:spcPts val="0"/>
              </a:spcAft>
            </a:defPPr>
            <a:lvl1pPr marL="533415" indent="-330215">
              <a:buClr>
                <a:schemeClr val="accent2"/>
              </a:buClr>
              <a:buSzPts val="3200"/>
              <a:buNone/>
              <a:defRPr sz="3800">
                <a:solidFill>
                  <a:schemeClr val="dk1"/>
                </a:solidFill>
                <a:sym typeface="Calibri"/>
              </a:defRPr>
            </a:lvl1pPr>
            <a:lvl2pPr marL="914400" indent="-342900">
              <a:spcBef>
                <a:spcPts val="1400"/>
              </a:spcBef>
              <a:buClr>
                <a:schemeClr val="accent2"/>
              </a:buClr>
              <a:buSzPts val="1800"/>
              <a:buChar char="•"/>
              <a:defRPr sz="2800">
                <a:solidFill>
                  <a:schemeClr val="dk1"/>
                </a:solidFill>
                <a:latin typeface="Calibri"/>
                <a:ea typeface="Calibri"/>
                <a:cs typeface="Calibri"/>
                <a:sym typeface="Calibri"/>
              </a:defRPr>
            </a:lvl2pPr>
            <a:lvl3pPr marL="1371600" indent="-342900">
              <a:spcBef>
                <a:spcPts val="1400"/>
              </a:spcBef>
              <a:buClr>
                <a:schemeClr val="accent2"/>
              </a:buClr>
              <a:buSzPts val="1800"/>
              <a:buChar char="•"/>
              <a:defRPr sz="2800">
                <a:solidFill>
                  <a:schemeClr val="dk1"/>
                </a:solidFill>
                <a:latin typeface="Calibri"/>
                <a:ea typeface="Calibri"/>
                <a:cs typeface="Calibri"/>
                <a:sym typeface="Calibri"/>
              </a:defRPr>
            </a:lvl3pPr>
            <a:lvl4pPr marL="1828800" indent="-342900">
              <a:spcBef>
                <a:spcPts val="1400"/>
              </a:spcBef>
              <a:buClr>
                <a:schemeClr val="accent2"/>
              </a:buClr>
              <a:buSzPts val="1800"/>
              <a:buChar char="•"/>
              <a:defRPr sz="2800">
                <a:solidFill>
                  <a:schemeClr val="dk1"/>
                </a:solidFill>
                <a:latin typeface="Calibri"/>
                <a:ea typeface="Calibri"/>
                <a:cs typeface="Calibri"/>
                <a:sym typeface="Calibri"/>
              </a:defRPr>
            </a:lvl4pPr>
            <a:lvl5pPr marL="2286000" indent="-406400">
              <a:spcBef>
                <a:spcPts val="1400"/>
              </a:spcBef>
              <a:buClr>
                <a:schemeClr val="accent2"/>
              </a:buClr>
              <a:buSzPts val="2800"/>
              <a:buChar char="•"/>
              <a:defRPr sz="2800">
                <a:solidFill>
                  <a:schemeClr val="dk1"/>
                </a:solidFill>
                <a:latin typeface="Calibri"/>
                <a:ea typeface="Calibri"/>
                <a:cs typeface="Calibri"/>
                <a:sym typeface="Calibri"/>
              </a:defRPr>
            </a:lvl5pPr>
            <a:lvl6pPr marL="2743200" indent="-406400">
              <a:spcBef>
                <a:spcPts val="1400"/>
              </a:spcBef>
              <a:buClr>
                <a:schemeClr val="accent2"/>
              </a:buClr>
              <a:buSzPts val="2800"/>
              <a:buChar char="•"/>
              <a:defRPr sz="2800">
                <a:solidFill>
                  <a:schemeClr val="dk1"/>
                </a:solidFill>
                <a:latin typeface="Calibri"/>
                <a:ea typeface="Calibri"/>
                <a:cs typeface="Calibri"/>
                <a:sym typeface="Calibri"/>
              </a:defRPr>
            </a:lvl6pPr>
            <a:lvl7pPr marL="3200400" indent="-406400">
              <a:spcBef>
                <a:spcPts val="1400"/>
              </a:spcBef>
              <a:buClr>
                <a:schemeClr val="accent2"/>
              </a:buClr>
              <a:buSzPts val="2800"/>
              <a:buChar char="•"/>
              <a:defRPr sz="2800">
                <a:solidFill>
                  <a:schemeClr val="dk1"/>
                </a:solidFill>
                <a:latin typeface="Calibri"/>
                <a:ea typeface="Calibri"/>
                <a:cs typeface="Calibri"/>
                <a:sym typeface="Calibri"/>
              </a:defRPr>
            </a:lvl7pPr>
            <a:lvl8pPr marL="3657600" indent="-406400">
              <a:spcBef>
                <a:spcPts val="1400"/>
              </a:spcBef>
              <a:buClr>
                <a:schemeClr val="accent2"/>
              </a:buClr>
              <a:buSzPts val="2800"/>
              <a:buChar char="•"/>
              <a:defRPr sz="2800">
                <a:solidFill>
                  <a:schemeClr val="dk1"/>
                </a:solidFill>
                <a:latin typeface="Calibri"/>
                <a:ea typeface="Calibri"/>
                <a:cs typeface="Calibri"/>
                <a:sym typeface="Calibri"/>
              </a:defRPr>
            </a:lvl8pPr>
            <a:lvl9pPr marL="4114800" indent="-406400">
              <a:spcBef>
                <a:spcPts val="1400"/>
              </a:spcBef>
              <a:buClr>
                <a:schemeClr val="accent2"/>
              </a:buClr>
              <a:buSzPts val="2800"/>
              <a:buChar char="•"/>
              <a:defRPr sz="2800">
                <a:solidFill>
                  <a:schemeClr val="dk1"/>
                </a:solidFill>
                <a:latin typeface="Calibri"/>
                <a:ea typeface="Calibri"/>
                <a:cs typeface="Calibri"/>
                <a:sym typeface="Calibri"/>
              </a:defRPr>
            </a:lvl9pPr>
          </a:lstStyle>
          <a:p>
            <a:pPr marL="182563" indent="20638" algn="just"/>
            <a:r>
              <a:rPr lang="es-419" sz="3200" dirty="0"/>
              <a:t>El </a:t>
            </a:r>
            <a:r>
              <a:rPr lang="es-419" sz="3200" b="1" dirty="0"/>
              <a:t>objetivo general</a:t>
            </a:r>
            <a:r>
              <a:rPr lang="es-419" sz="3200" dirty="0"/>
              <a:t> de este curso es reforzar los conceptos mínimos que los aspirantes han adquirido en el nivel medio, lo que facilitará su proceso de enseñanza y aprendizaje al inicio del primer año de sus carreras .Específicamente, se busca que desarrollen habilidades técnicas esenciales para el manejo en modalidad MOOC y que adquieran la capacidad de analizar críticamente situaciones problemáticas, preparándolos para una incorporación segura a la vida universitaria.</a:t>
            </a:r>
            <a:endParaRPr lang="es-AR" sz="3200" dirty="0"/>
          </a:p>
          <a:p>
            <a:pPr marL="182563" indent="20638" algn="just"/>
            <a:endParaRPr lang="es-419" sz="3200" dirty="0"/>
          </a:p>
          <a:p>
            <a:pPr marL="182563" indent="20638" algn="just"/>
            <a:r>
              <a:rPr lang="es-419" sz="3200" dirty="0"/>
              <a:t>Los </a:t>
            </a:r>
            <a:r>
              <a:rPr lang="es-419" sz="3200" b="1" dirty="0"/>
              <a:t>objetivos específicos</a:t>
            </a:r>
            <a:r>
              <a:rPr lang="es-419" sz="3200" dirty="0"/>
              <a:t> se organizan en seis espacios temáticos clave, diseñados para cubrir las bases fundamentales de las carreras de Ciencias Económicas:</a:t>
            </a:r>
            <a:r>
              <a:rPr lang="es-AR" sz="3200" dirty="0"/>
              <a:t> </a:t>
            </a:r>
            <a:r>
              <a:rPr lang="es-419" sz="2800" b="1" dirty="0"/>
              <a:t>Administración, Números Reales, Economía,</a:t>
            </a:r>
            <a:r>
              <a:rPr lang="es-AR" sz="2800" b="1" dirty="0"/>
              <a:t> </a:t>
            </a:r>
            <a:r>
              <a:rPr lang="es-419" sz="2800" b="1" dirty="0"/>
              <a:t>Contabilidad, Derecho, Metodología de las Ciencias </a:t>
            </a:r>
            <a:r>
              <a:rPr lang="es-419" sz="2800" b="1" dirty="0" smtClean="0"/>
              <a:t>Sociales.</a:t>
            </a:r>
            <a:endParaRPr lang="es-AR" sz="2800" b="1" dirty="0"/>
          </a:p>
        </p:txBody>
      </p:sp>
      <p:graphicFrame>
        <p:nvGraphicFramePr>
          <p:cNvPr id="5" name="Gráfico 4">
            <a:extLst>
              <a:ext uri="{FF2B5EF4-FFF2-40B4-BE49-F238E27FC236}">
                <a16:creationId xmlns:a16="http://schemas.microsoft.com/office/drawing/2014/main" xmlns="" id="{BFDAC596-5537-CF5E-873F-7166B9BF9C89}"/>
              </a:ext>
            </a:extLst>
          </p:cNvPr>
          <p:cNvGraphicFramePr>
            <a:graphicFrameLocks/>
          </p:cNvGraphicFramePr>
          <p:nvPr>
            <p:extLst>
              <p:ext uri="{D42A27DB-BD31-4B8C-83A1-F6EECF244321}">
                <p14:modId xmlns:p14="http://schemas.microsoft.com/office/powerpoint/2010/main" val="2485898021"/>
              </p:ext>
            </p:extLst>
          </p:nvPr>
        </p:nvGraphicFramePr>
        <p:xfrm>
          <a:off x="20390557" y="13718950"/>
          <a:ext cx="6196451" cy="3068755"/>
        </p:xfrm>
        <a:graphic>
          <a:graphicData uri="http://schemas.openxmlformats.org/drawingml/2006/chart">
            <c:chart xmlns:c="http://schemas.openxmlformats.org/drawingml/2006/chart" xmlns:r="http://schemas.openxmlformats.org/officeDocument/2006/relationships" r:id="rId7"/>
          </a:graphicData>
        </a:graphic>
      </p:graphicFrame>
      <p:pic>
        <p:nvPicPr>
          <p:cNvPr id="6" name="Imagen 5">
            <a:extLst>
              <a:ext uri="{FF2B5EF4-FFF2-40B4-BE49-F238E27FC236}">
                <a16:creationId xmlns:a16="http://schemas.microsoft.com/office/drawing/2014/main" xmlns="" id="{0ACCC6BC-82D3-6AD0-14D5-05E0E1922006}"/>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5990" b="89974" l="9783" r="90000">
                        <a14:foregroundMark x1="52935" y1="52734" x2="52935" y2="52734"/>
                        <a14:foregroundMark x1="19348" y1="40234" x2="19348" y2="40234"/>
                        <a14:foregroundMark x1="23696" y1="67188" x2="23696" y2="67188"/>
                        <a14:foregroundMark x1="20978" y1="63281" x2="20978" y2="63281"/>
                        <a14:foregroundMark x1="20109" y1="63021" x2="20109" y2="63021"/>
                        <a14:foregroundMark x1="18043" y1="64063" x2="17391" y2="65234"/>
                        <a14:foregroundMark x1="12174" y1="72266" x2="12174" y2="73307"/>
                        <a14:foregroundMark x1="12609" y1="76563" x2="13478" y2="76563"/>
                        <a14:foregroundMark x1="19565" y1="77214" x2="22283" y2="77214"/>
                        <a14:foregroundMark x1="28261" y1="77214" x2="28261" y2="77214"/>
                        <a14:foregroundMark x1="31196" y1="75260" x2="32283" y2="74219"/>
                        <a14:foregroundMark x1="35000" y1="68490" x2="33913" y2="66536"/>
                        <a14:foregroundMark x1="32283" y1="60938" x2="31630" y2="60286"/>
                        <a14:foregroundMark x1="30217" y1="58464" x2="29130" y2="58203"/>
                        <a14:foregroundMark x1="26848" y1="56771" x2="25000" y2="56510"/>
                        <a14:foregroundMark x1="21196" y1="56510" x2="19348" y2="57031"/>
                        <a14:foregroundMark x1="16848" y1="57292" x2="15978" y2="57943"/>
                        <a14:foregroundMark x1="14348" y1="59245" x2="13478" y2="61719"/>
                        <a14:foregroundMark x1="12065" y1="64453" x2="11630" y2="66536"/>
                        <a14:foregroundMark x1="11196" y1="67969" x2="10761" y2="70703"/>
                        <a14:foregroundMark x1="9891" y1="74479" x2="9891" y2="77214"/>
                        <a14:foregroundMark x1="9891" y1="78255" x2="9891" y2="79036"/>
                        <a14:foregroundMark x1="9891" y1="80729" x2="9891" y2="80729"/>
                        <a14:foregroundMark x1="10978" y1="82292" x2="12609" y2="82292"/>
                        <a14:foregroundMark x1="33478" y1="15234" x2="33478" y2="15234"/>
                        <a14:foregroundMark x1="33913" y1="15234" x2="33913" y2="15234"/>
                        <a14:foregroundMark x1="35000" y1="12760" x2="35000" y2="12760"/>
                        <a14:foregroundMark x1="34348" y1="10026" x2="34565" y2="8984"/>
                        <a14:foregroundMark x1="38152" y1="5990" x2="38913" y2="7292"/>
                        <a14:foregroundMark x1="39783" y1="32292" x2="39783" y2="32292"/>
                        <a14:foregroundMark x1="60870" y1="14063" x2="60870" y2="14063"/>
                        <a14:foregroundMark x1="65000" y1="14453" x2="65000" y2="14453"/>
                        <a14:foregroundMark x1="61304" y1="30208" x2="61304" y2="30208"/>
                        <a14:foregroundMark x1="74674" y1="39063" x2="74674" y2="39063"/>
                        <a14:foregroundMark x1="79239" y1="41797" x2="79239" y2="41797"/>
                        <a14:foregroundMark x1="74022" y1="64063" x2="74022" y2="64063"/>
                        <a14:foregroundMark x1="56522" y1="80469" x2="56522" y2="80469"/>
                      </a14:backgroundRemoval>
                    </a14:imgEffect>
                  </a14:imgLayer>
                </a14:imgProps>
              </a:ext>
            </a:extLst>
          </a:blip>
          <a:stretch>
            <a:fillRect/>
          </a:stretch>
        </p:blipFill>
        <p:spPr>
          <a:xfrm>
            <a:off x="18010945" y="13895261"/>
            <a:ext cx="2286267" cy="1908536"/>
          </a:xfrm>
          <a:prstGeom prst="rect">
            <a:avLst/>
          </a:prstGeom>
        </p:spPr>
      </p:pic>
      <p:graphicFrame>
        <p:nvGraphicFramePr>
          <p:cNvPr id="7" name="Gráfico 6">
            <a:extLst>
              <a:ext uri="{FF2B5EF4-FFF2-40B4-BE49-F238E27FC236}">
                <a16:creationId xmlns:a16="http://schemas.microsoft.com/office/drawing/2014/main" xmlns="" id="{DB32CDEA-926A-4551-BD81-D4E9C6C3273B}"/>
              </a:ext>
            </a:extLst>
          </p:cNvPr>
          <p:cNvGraphicFramePr>
            <a:graphicFrameLocks/>
          </p:cNvGraphicFramePr>
          <p:nvPr>
            <p:extLst>
              <p:ext uri="{D42A27DB-BD31-4B8C-83A1-F6EECF244321}">
                <p14:modId xmlns:p14="http://schemas.microsoft.com/office/powerpoint/2010/main" val="1628573931"/>
              </p:ext>
            </p:extLst>
          </p:nvPr>
        </p:nvGraphicFramePr>
        <p:xfrm>
          <a:off x="26957073" y="13718950"/>
          <a:ext cx="6394705" cy="2507815"/>
        </p:xfrm>
        <a:graphic>
          <a:graphicData uri="http://schemas.openxmlformats.org/drawingml/2006/chart">
            <c:chart xmlns:c="http://schemas.openxmlformats.org/drawingml/2006/chart" xmlns:r="http://schemas.openxmlformats.org/officeDocument/2006/relationships" r:id="rId10"/>
          </a:graphicData>
        </a:graphic>
      </p:graphicFrame>
      <p:sp>
        <p:nvSpPr>
          <p:cNvPr id="9" name="CuadroTexto 8">
            <a:extLst>
              <a:ext uri="{FF2B5EF4-FFF2-40B4-BE49-F238E27FC236}">
                <a16:creationId xmlns:a16="http://schemas.microsoft.com/office/drawing/2014/main" xmlns="" id="{452E4122-142F-5135-34FA-C68470BC203E}"/>
              </a:ext>
            </a:extLst>
          </p:cNvPr>
          <p:cNvSpPr txBox="1"/>
          <p:nvPr/>
        </p:nvSpPr>
        <p:spPr>
          <a:xfrm>
            <a:off x="17801281" y="15831229"/>
            <a:ext cx="2656332" cy="2000548"/>
          </a:xfrm>
          <a:prstGeom prst="rect">
            <a:avLst/>
          </a:prstGeom>
          <a:noFill/>
        </p:spPr>
        <p:txBody>
          <a:bodyPr wrap="square">
            <a:spAutoFit/>
          </a:bodyPr>
          <a:lstStyle/>
          <a:p>
            <a:pPr algn="ctr"/>
            <a:r>
              <a:rPr lang="es-419" sz="4000" b="1" dirty="0">
                <a:effectLst/>
                <a:latin typeface="Arial" panose="020B0604020202020204" pitchFamily="34" charset="0"/>
                <a:ea typeface="Times New Roman" panose="02020603050405020304" pitchFamily="18" charset="0"/>
              </a:rPr>
              <a:t>87.91% </a:t>
            </a:r>
          </a:p>
          <a:p>
            <a:r>
              <a:rPr lang="es-419" sz="2800" b="1" dirty="0">
                <a:latin typeface="Arial" panose="020B0604020202020204" pitchFamily="34" charset="0"/>
              </a:rPr>
              <a:t>Alumnos de Ciencias </a:t>
            </a:r>
            <a:r>
              <a:rPr lang="es-419" sz="2800" b="1" dirty="0">
                <a:latin typeface="Arial" panose="020B0604020202020204" pitchFamily="34" charset="0"/>
              </a:rPr>
              <a:t>Econ</a:t>
            </a:r>
            <a:r>
              <a:rPr lang="es-AR" sz="2800" b="1" dirty="0">
                <a:latin typeface="Arial" panose="020B0604020202020204" pitchFamily="34" charset="0"/>
              </a:rPr>
              <a:t>ó</a:t>
            </a:r>
            <a:r>
              <a:rPr lang="es-419" sz="2800" b="1" dirty="0">
                <a:latin typeface="Arial" panose="020B0604020202020204" pitchFamily="34" charset="0"/>
              </a:rPr>
              <a:t>micas</a:t>
            </a:r>
            <a:endParaRPr lang="es-AR" sz="2800" dirty="0"/>
          </a:p>
        </p:txBody>
      </p:sp>
      <p:sp>
        <p:nvSpPr>
          <p:cNvPr id="11" name="CuadroTexto 10">
            <a:extLst>
              <a:ext uri="{FF2B5EF4-FFF2-40B4-BE49-F238E27FC236}">
                <a16:creationId xmlns:a16="http://schemas.microsoft.com/office/drawing/2014/main" xmlns="" id="{81457B0A-61BE-DB35-AC30-6F134A0975CD}"/>
              </a:ext>
            </a:extLst>
          </p:cNvPr>
          <p:cNvSpPr txBox="1"/>
          <p:nvPr/>
        </p:nvSpPr>
        <p:spPr>
          <a:xfrm>
            <a:off x="20457614" y="17024642"/>
            <a:ext cx="12249645" cy="1015663"/>
          </a:xfrm>
          <a:prstGeom prst="rect">
            <a:avLst/>
          </a:prstGeom>
          <a:noFill/>
        </p:spPr>
        <p:txBody>
          <a:bodyPr wrap="square">
            <a:spAutoFit/>
          </a:bodyPr>
          <a:lstStyle/>
          <a:p>
            <a:r>
              <a:rPr lang="es-419" sz="3000" b="1" dirty="0">
                <a:effectLst/>
                <a:latin typeface="Arial" panose="020B0604020202020204" pitchFamily="34" charset="0"/>
                <a:ea typeface="Times New Roman" panose="02020603050405020304" pitchFamily="18" charset="0"/>
              </a:rPr>
              <a:t>Un 89% de los encuestados manifestó no haber realizado capacitaciones previas en la temática</a:t>
            </a:r>
            <a:endParaRPr lang="es-AR" sz="3000" b="1" dirty="0"/>
          </a:p>
        </p:txBody>
      </p:sp>
      <p:sp>
        <p:nvSpPr>
          <p:cNvPr id="13" name="CuadroTexto 12">
            <a:extLst>
              <a:ext uri="{FF2B5EF4-FFF2-40B4-BE49-F238E27FC236}">
                <a16:creationId xmlns:a16="http://schemas.microsoft.com/office/drawing/2014/main" xmlns="" id="{8E1477A6-B2FF-E114-358E-BB02FA43BF8A}"/>
              </a:ext>
            </a:extLst>
          </p:cNvPr>
          <p:cNvSpPr txBox="1"/>
          <p:nvPr/>
        </p:nvSpPr>
        <p:spPr>
          <a:xfrm>
            <a:off x="20457613" y="18067737"/>
            <a:ext cx="12249645" cy="1015663"/>
          </a:xfrm>
          <a:prstGeom prst="rect">
            <a:avLst/>
          </a:prstGeom>
          <a:noFill/>
        </p:spPr>
        <p:txBody>
          <a:bodyPr wrap="square">
            <a:spAutoFit/>
          </a:bodyPr>
          <a:lstStyle/>
          <a:p>
            <a:r>
              <a:rPr lang="es-419" sz="2000" dirty="0">
                <a:effectLst/>
                <a:latin typeface="Arial" panose="020B0604020202020204" pitchFamily="34" charset="0"/>
                <a:ea typeface="Times New Roman" panose="02020603050405020304" pitchFamily="18" charset="0"/>
              </a:rPr>
              <a:t>Las </a:t>
            </a:r>
            <a:r>
              <a:rPr lang="es-419" sz="2000" b="1" dirty="0">
                <a:effectLst/>
                <a:latin typeface="Arial" panose="020B0604020202020204" pitchFamily="34" charset="0"/>
                <a:ea typeface="Times New Roman" panose="02020603050405020304" pitchFamily="18" charset="0"/>
              </a:rPr>
              <a:t>expectativas</a:t>
            </a:r>
            <a:r>
              <a:rPr lang="es-419" sz="2000" dirty="0">
                <a:effectLst/>
                <a:latin typeface="Arial" panose="020B0604020202020204" pitchFamily="34" charset="0"/>
                <a:ea typeface="Times New Roman" panose="02020603050405020304" pitchFamily="18" charset="0"/>
              </a:rPr>
              <a:t> de los participantes fueron consistentemente </a:t>
            </a:r>
            <a:r>
              <a:rPr lang="es-419" sz="2000" b="1" dirty="0">
                <a:effectLst/>
                <a:latin typeface="Arial" panose="020B0604020202020204" pitchFamily="34" charset="0"/>
                <a:ea typeface="Times New Roman" panose="02020603050405020304" pitchFamily="18" charset="0"/>
              </a:rPr>
              <a:t>altas</a:t>
            </a:r>
            <a:r>
              <a:rPr lang="es-419" sz="2000" dirty="0">
                <a:effectLst/>
                <a:latin typeface="Arial" panose="020B0604020202020204" pitchFamily="34" charset="0"/>
                <a:ea typeface="Times New Roman" panose="02020603050405020304" pitchFamily="18" charset="0"/>
              </a:rPr>
              <a:t>, centradas en la adquisición de conocimientos básicos, herramientas útiles y una preparación integral para la vida universitaria y laboral, especialmente en el área de ciencias económicas</a:t>
            </a:r>
            <a:endParaRPr lang="es-AR" sz="2000" dirty="0"/>
          </a:p>
        </p:txBody>
      </p:sp>
      <p:sp>
        <p:nvSpPr>
          <p:cNvPr id="14" name="CuadroTexto 13">
            <a:extLst>
              <a:ext uri="{FF2B5EF4-FFF2-40B4-BE49-F238E27FC236}">
                <a16:creationId xmlns:a16="http://schemas.microsoft.com/office/drawing/2014/main" xmlns="" id="{9EDEC94E-67DF-C1F4-E2C9-2C2CA5CC156D}"/>
              </a:ext>
            </a:extLst>
          </p:cNvPr>
          <p:cNvSpPr txBox="1"/>
          <p:nvPr/>
        </p:nvSpPr>
        <p:spPr>
          <a:xfrm>
            <a:off x="18203099" y="13008445"/>
            <a:ext cx="3575018" cy="584775"/>
          </a:xfrm>
          <a:prstGeom prst="rect">
            <a:avLst/>
          </a:prstGeom>
          <a:noFill/>
        </p:spPr>
        <p:txBody>
          <a:bodyPr wrap="none" rtlCol="0">
            <a:spAutoFit/>
          </a:bodyPr>
          <a:lstStyle/>
          <a:p>
            <a:r>
              <a:rPr lang="es-AR" sz="3200" b="1" dirty="0">
                <a:solidFill>
                  <a:srgbClr val="E22084"/>
                </a:solidFill>
              </a:rPr>
              <a:t>Los destinatarios</a:t>
            </a:r>
          </a:p>
        </p:txBody>
      </p:sp>
      <p:sp>
        <p:nvSpPr>
          <p:cNvPr id="17" name="Rectángulo: esquinas redondeadas 16">
            <a:extLst>
              <a:ext uri="{FF2B5EF4-FFF2-40B4-BE49-F238E27FC236}">
                <a16:creationId xmlns:a16="http://schemas.microsoft.com/office/drawing/2014/main" xmlns="" id="{BB8EEE84-3862-B25B-1B70-AB4015D0D333}"/>
              </a:ext>
            </a:extLst>
          </p:cNvPr>
          <p:cNvSpPr/>
          <p:nvPr/>
        </p:nvSpPr>
        <p:spPr>
          <a:xfrm>
            <a:off x="17771494" y="19321413"/>
            <a:ext cx="14908530" cy="584775"/>
          </a:xfrm>
          <a:prstGeom prst="roundRect">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AR" dirty="0"/>
          </a:p>
        </p:txBody>
      </p:sp>
      <p:sp>
        <p:nvSpPr>
          <p:cNvPr id="18" name="CuadroTexto 17">
            <a:extLst>
              <a:ext uri="{FF2B5EF4-FFF2-40B4-BE49-F238E27FC236}">
                <a16:creationId xmlns:a16="http://schemas.microsoft.com/office/drawing/2014/main" xmlns="" id="{FEA3F6AE-D7CF-D14E-5B9A-ECE033AB7A69}"/>
              </a:ext>
            </a:extLst>
          </p:cNvPr>
          <p:cNvSpPr txBox="1"/>
          <p:nvPr/>
        </p:nvSpPr>
        <p:spPr>
          <a:xfrm>
            <a:off x="17801281" y="19321413"/>
            <a:ext cx="5694188" cy="584775"/>
          </a:xfrm>
          <a:prstGeom prst="rect">
            <a:avLst/>
          </a:prstGeom>
          <a:noFill/>
        </p:spPr>
        <p:txBody>
          <a:bodyPr wrap="none" rtlCol="0">
            <a:spAutoFit/>
          </a:bodyPr>
          <a:lstStyle/>
          <a:p>
            <a:r>
              <a:rPr lang="es-AR" sz="3200" b="1" dirty="0">
                <a:solidFill>
                  <a:srgbClr val="E22084"/>
                </a:solidFill>
              </a:rPr>
              <a:t>Valoración de la experiencia</a:t>
            </a:r>
          </a:p>
        </p:txBody>
      </p:sp>
      <p:graphicFrame>
        <p:nvGraphicFramePr>
          <p:cNvPr id="19" name="Gráfico 18">
            <a:extLst>
              <a:ext uri="{FF2B5EF4-FFF2-40B4-BE49-F238E27FC236}">
                <a16:creationId xmlns:a16="http://schemas.microsoft.com/office/drawing/2014/main" xmlns="" id="{7D4F2385-C3C1-57D3-EF51-3A651C64AA58}"/>
              </a:ext>
            </a:extLst>
          </p:cNvPr>
          <p:cNvGraphicFramePr>
            <a:graphicFrameLocks/>
          </p:cNvGraphicFramePr>
          <p:nvPr>
            <p:extLst>
              <p:ext uri="{D42A27DB-BD31-4B8C-83A1-F6EECF244321}">
                <p14:modId xmlns:p14="http://schemas.microsoft.com/office/powerpoint/2010/main" val="3828843612"/>
              </p:ext>
            </p:extLst>
          </p:nvPr>
        </p:nvGraphicFramePr>
        <p:xfrm>
          <a:off x="16979900" y="20088140"/>
          <a:ext cx="4460622" cy="3991230"/>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0" name="Gráfico 19">
            <a:extLst>
              <a:ext uri="{FF2B5EF4-FFF2-40B4-BE49-F238E27FC236}">
                <a16:creationId xmlns:a16="http://schemas.microsoft.com/office/drawing/2014/main" xmlns="" id="{8295A1BE-F60A-4FD2-818F-71900678C61A}"/>
              </a:ext>
            </a:extLst>
          </p:cNvPr>
          <p:cNvGraphicFramePr>
            <a:graphicFrameLocks/>
          </p:cNvGraphicFramePr>
          <p:nvPr>
            <p:extLst>
              <p:ext uri="{D42A27DB-BD31-4B8C-83A1-F6EECF244321}">
                <p14:modId xmlns:p14="http://schemas.microsoft.com/office/powerpoint/2010/main" val="1749417037"/>
              </p:ext>
            </p:extLst>
          </p:nvPr>
        </p:nvGraphicFramePr>
        <p:xfrm>
          <a:off x="20908881" y="20058481"/>
          <a:ext cx="4690401" cy="4446951"/>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21" name="Gráfico 20">
            <a:extLst>
              <a:ext uri="{FF2B5EF4-FFF2-40B4-BE49-F238E27FC236}">
                <a16:creationId xmlns:a16="http://schemas.microsoft.com/office/drawing/2014/main" xmlns="" id="{E693A9CB-2118-4626-AE20-7407D6A8CA99}"/>
              </a:ext>
            </a:extLst>
          </p:cNvPr>
          <p:cNvGraphicFramePr>
            <a:graphicFrameLocks/>
          </p:cNvGraphicFramePr>
          <p:nvPr>
            <p:extLst>
              <p:ext uri="{D42A27DB-BD31-4B8C-83A1-F6EECF244321}">
                <p14:modId xmlns:p14="http://schemas.microsoft.com/office/powerpoint/2010/main" val="711208524"/>
              </p:ext>
            </p:extLst>
          </p:nvPr>
        </p:nvGraphicFramePr>
        <p:xfrm>
          <a:off x="24851685" y="20082086"/>
          <a:ext cx="3987218" cy="3991230"/>
        </p:xfrm>
        <a:graphic>
          <a:graphicData uri="http://schemas.openxmlformats.org/drawingml/2006/chart">
            <c:chart xmlns:c="http://schemas.openxmlformats.org/drawingml/2006/chart" xmlns:r="http://schemas.openxmlformats.org/officeDocument/2006/relationships" r:id="rId13"/>
          </a:graphicData>
        </a:graphic>
      </p:graphicFrame>
      <p:sp>
        <p:nvSpPr>
          <p:cNvPr id="22" name="Rectángulo: esquinas redondeadas 21">
            <a:extLst>
              <a:ext uri="{FF2B5EF4-FFF2-40B4-BE49-F238E27FC236}">
                <a16:creationId xmlns:a16="http://schemas.microsoft.com/office/drawing/2014/main" xmlns="" id="{57D9AE48-44CF-8491-2CB2-3E191A01BF31}"/>
              </a:ext>
            </a:extLst>
          </p:cNvPr>
          <p:cNvSpPr/>
          <p:nvPr/>
        </p:nvSpPr>
        <p:spPr>
          <a:xfrm>
            <a:off x="17771494" y="24144586"/>
            <a:ext cx="14908530" cy="584775"/>
          </a:xfrm>
          <a:prstGeom prst="roundRect">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AR" dirty="0"/>
          </a:p>
        </p:txBody>
      </p:sp>
      <p:sp>
        <p:nvSpPr>
          <p:cNvPr id="23" name="CuadroTexto 22">
            <a:extLst>
              <a:ext uri="{FF2B5EF4-FFF2-40B4-BE49-F238E27FC236}">
                <a16:creationId xmlns:a16="http://schemas.microsoft.com/office/drawing/2014/main" xmlns="" id="{F7946289-C19A-9A43-43E8-4117FA5CE05F}"/>
              </a:ext>
            </a:extLst>
          </p:cNvPr>
          <p:cNvSpPr txBox="1"/>
          <p:nvPr/>
        </p:nvSpPr>
        <p:spPr>
          <a:xfrm>
            <a:off x="17801281" y="24144586"/>
            <a:ext cx="4235455" cy="584775"/>
          </a:xfrm>
          <a:prstGeom prst="rect">
            <a:avLst/>
          </a:prstGeom>
          <a:noFill/>
        </p:spPr>
        <p:txBody>
          <a:bodyPr wrap="none" rtlCol="0">
            <a:spAutoFit/>
          </a:bodyPr>
          <a:lstStyle/>
          <a:p>
            <a:r>
              <a:rPr lang="es-AR" sz="3200" b="1" dirty="0">
                <a:solidFill>
                  <a:srgbClr val="E22084"/>
                </a:solidFill>
              </a:rPr>
              <a:t>Resultados Globales</a:t>
            </a:r>
          </a:p>
        </p:txBody>
      </p:sp>
      <p:graphicFrame>
        <p:nvGraphicFramePr>
          <p:cNvPr id="26" name="Gráfico 25">
            <a:extLst>
              <a:ext uri="{FF2B5EF4-FFF2-40B4-BE49-F238E27FC236}">
                <a16:creationId xmlns:a16="http://schemas.microsoft.com/office/drawing/2014/main" xmlns="" id="{F7F49571-0EDE-4836-8909-462BA6E06949}"/>
              </a:ext>
            </a:extLst>
          </p:cNvPr>
          <p:cNvGraphicFramePr>
            <a:graphicFrameLocks/>
          </p:cNvGraphicFramePr>
          <p:nvPr>
            <p:extLst>
              <p:ext uri="{D42A27DB-BD31-4B8C-83A1-F6EECF244321}">
                <p14:modId xmlns:p14="http://schemas.microsoft.com/office/powerpoint/2010/main" val="1921269508"/>
              </p:ext>
            </p:extLst>
          </p:nvPr>
        </p:nvGraphicFramePr>
        <p:xfrm>
          <a:off x="16979900" y="24899624"/>
          <a:ext cx="5830014" cy="3830122"/>
        </p:xfrm>
        <a:graphic>
          <a:graphicData uri="http://schemas.openxmlformats.org/drawingml/2006/chart">
            <c:chart xmlns:c="http://schemas.openxmlformats.org/drawingml/2006/chart" xmlns:r="http://schemas.openxmlformats.org/officeDocument/2006/relationships" r:id="rId14"/>
          </a:graphicData>
        </a:graphic>
      </p:graphicFrame>
      <p:graphicFrame>
        <p:nvGraphicFramePr>
          <p:cNvPr id="27" name="Gráfico 26">
            <a:extLst>
              <a:ext uri="{FF2B5EF4-FFF2-40B4-BE49-F238E27FC236}">
                <a16:creationId xmlns:a16="http://schemas.microsoft.com/office/drawing/2014/main" xmlns="" id="{97EE4A80-05CA-43ED-8D66-C52FD3535924}"/>
              </a:ext>
            </a:extLst>
          </p:cNvPr>
          <p:cNvGraphicFramePr>
            <a:graphicFrameLocks/>
          </p:cNvGraphicFramePr>
          <p:nvPr>
            <p:extLst>
              <p:ext uri="{D42A27DB-BD31-4B8C-83A1-F6EECF244321}">
                <p14:modId xmlns:p14="http://schemas.microsoft.com/office/powerpoint/2010/main" val="2046775885"/>
              </p:ext>
            </p:extLst>
          </p:nvPr>
        </p:nvGraphicFramePr>
        <p:xfrm>
          <a:off x="28415838" y="20144201"/>
          <a:ext cx="4406101" cy="4105013"/>
        </p:xfrm>
        <a:graphic>
          <a:graphicData uri="http://schemas.openxmlformats.org/drawingml/2006/chart">
            <c:chart xmlns:c="http://schemas.openxmlformats.org/drawingml/2006/chart" xmlns:r="http://schemas.openxmlformats.org/officeDocument/2006/relationships" r:id="rId15"/>
          </a:graphicData>
        </a:graphic>
      </p:graphicFrame>
      <p:sp>
        <p:nvSpPr>
          <p:cNvPr id="30" name="CuadroTexto 29">
            <a:extLst>
              <a:ext uri="{FF2B5EF4-FFF2-40B4-BE49-F238E27FC236}">
                <a16:creationId xmlns:a16="http://schemas.microsoft.com/office/drawing/2014/main" xmlns="" id="{E2A3E608-7E5E-51F9-C65B-F433964FAC11}"/>
              </a:ext>
            </a:extLst>
          </p:cNvPr>
          <p:cNvSpPr txBox="1"/>
          <p:nvPr/>
        </p:nvSpPr>
        <p:spPr>
          <a:xfrm>
            <a:off x="25225759" y="27092464"/>
            <a:ext cx="7612305" cy="1384995"/>
          </a:xfrm>
          <a:prstGeom prst="rect">
            <a:avLst/>
          </a:prstGeom>
          <a:noFill/>
        </p:spPr>
        <p:txBody>
          <a:bodyPr wrap="square">
            <a:spAutoFit/>
          </a:bodyPr>
          <a:lstStyle/>
          <a:p>
            <a:r>
              <a:rPr lang="es-419" sz="2800" dirty="0">
                <a:effectLst/>
                <a:latin typeface="Arial" panose="020B0604020202020204" pitchFamily="34" charset="0"/>
                <a:ea typeface="Times New Roman" panose="02020603050405020304" pitchFamily="18" charset="0"/>
              </a:rPr>
              <a:t>Se observa un promedio de calificación de </a:t>
            </a:r>
            <a:r>
              <a:rPr lang="es-419" sz="2800" dirty="0">
                <a:latin typeface="Arial" panose="020B0604020202020204" pitchFamily="34" charset="0"/>
                <a:ea typeface="Times New Roman" panose="02020603050405020304" pitchFamily="18" charset="0"/>
              </a:rPr>
              <a:t>8</a:t>
            </a:r>
            <a:r>
              <a:rPr lang="es-419" sz="2800" dirty="0">
                <a:effectLst/>
                <a:latin typeface="Arial" panose="020B0604020202020204" pitchFamily="34" charset="0"/>
                <a:ea typeface="Times New Roman" panose="02020603050405020304" pitchFamily="18" charset="0"/>
              </a:rPr>
              <a:t>/10 con un bajo grado de dispersión de los resultados</a:t>
            </a:r>
            <a:r>
              <a:rPr lang="es-419" sz="2800" dirty="0">
                <a:latin typeface="Arial" panose="020B0604020202020204" pitchFamily="34" charset="0"/>
                <a:ea typeface="Times New Roman" panose="02020603050405020304" pitchFamily="18" charset="0"/>
              </a:rPr>
              <a:t>.</a:t>
            </a:r>
            <a:endParaRPr lang="es-AR" sz="2800" dirty="0"/>
          </a:p>
        </p:txBody>
      </p:sp>
      <p:sp>
        <p:nvSpPr>
          <p:cNvPr id="33" name="CuadroTexto 32">
            <a:extLst>
              <a:ext uri="{FF2B5EF4-FFF2-40B4-BE49-F238E27FC236}">
                <a16:creationId xmlns:a16="http://schemas.microsoft.com/office/drawing/2014/main" xmlns="" id="{30B5DFF4-E3E0-7A00-D6C5-AC888C5C6038}"/>
              </a:ext>
            </a:extLst>
          </p:cNvPr>
          <p:cNvSpPr txBox="1"/>
          <p:nvPr/>
        </p:nvSpPr>
        <p:spPr>
          <a:xfrm>
            <a:off x="21925915" y="26981886"/>
            <a:ext cx="2656332" cy="1569660"/>
          </a:xfrm>
          <a:prstGeom prst="rect">
            <a:avLst/>
          </a:prstGeom>
          <a:noFill/>
        </p:spPr>
        <p:txBody>
          <a:bodyPr wrap="square">
            <a:spAutoFit/>
          </a:bodyPr>
          <a:lstStyle/>
          <a:p>
            <a:pPr algn="ctr"/>
            <a:r>
              <a:rPr lang="es-419" sz="4000" b="1" dirty="0">
                <a:solidFill>
                  <a:srgbClr val="E22084"/>
                </a:solidFill>
                <a:effectLst/>
                <a:latin typeface="Arial" panose="020B0604020202020204" pitchFamily="34" charset="0"/>
                <a:ea typeface="Times New Roman" panose="02020603050405020304" pitchFamily="18" charset="0"/>
              </a:rPr>
              <a:t>8/10</a:t>
            </a:r>
            <a:r>
              <a:rPr lang="es-419" sz="4000" b="1" dirty="0">
                <a:effectLst/>
                <a:latin typeface="Arial" panose="020B0604020202020204" pitchFamily="34" charset="0"/>
                <a:ea typeface="Times New Roman" panose="02020603050405020304" pitchFamily="18" charset="0"/>
              </a:rPr>
              <a:t> </a:t>
            </a:r>
          </a:p>
          <a:p>
            <a:pPr algn="ctr"/>
            <a:r>
              <a:rPr lang="es-AR" sz="2800" b="1" dirty="0">
                <a:latin typeface="Arial" panose="020B0604020202020204" pitchFamily="34" charset="0"/>
              </a:rPr>
              <a:t>Promedio de</a:t>
            </a:r>
          </a:p>
          <a:p>
            <a:pPr algn="ctr"/>
            <a:r>
              <a:rPr lang="es-AR" sz="2800" b="1" dirty="0">
                <a:latin typeface="Arial" panose="020B0604020202020204" pitchFamily="34" charset="0"/>
              </a:rPr>
              <a:t>Calificación</a:t>
            </a:r>
            <a:endParaRPr lang="es-AR" sz="2800" dirty="0"/>
          </a:p>
        </p:txBody>
      </p:sp>
      <p:sp>
        <p:nvSpPr>
          <p:cNvPr id="34" name="CuadroTexto 33">
            <a:extLst>
              <a:ext uri="{FF2B5EF4-FFF2-40B4-BE49-F238E27FC236}">
                <a16:creationId xmlns:a16="http://schemas.microsoft.com/office/drawing/2014/main" xmlns="" id="{5EC3670B-834D-14A3-B384-918CB55C4122}"/>
              </a:ext>
            </a:extLst>
          </p:cNvPr>
          <p:cNvSpPr txBox="1"/>
          <p:nvPr/>
        </p:nvSpPr>
        <p:spPr>
          <a:xfrm>
            <a:off x="22143638" y="24916605"/>
            <a:ext cx="10482917" cy="1815882"/>
          </a:xfrm>
          <a:prstGeom prst="rect">
            <a:avLst/>
          </a:prstGeom>
          <a:noFill/>
        </p:spPr>
        <p:txBody>
          <a:bodyPr wrap="square">
            <a:spAutoFit/>
          </a:bodyPr>
          <a:lstStyle/>
          <a:p>
            <a:r>
              <a:rPr lang="es-419" sz="2800" dirty="0">
                <a:effectLst/>
                <a:latin typeface="Arial" panose="020B0604020202020204" pitchFamily="34" charset="0"/>
                <a:ea typeface="Times New Roman" panose="02020603050405020304" pitchFamily="18" charset="0"/>
              </a:rPr>
              <a:t>El curso tuvo un 93% de valoraciones favorables (muy bueno y bueno) </a:t>
            </a:r>
            <a:r>
              <a:rPr lang="es-419" sz="2800" dirty="0">
                <a:latin typeface="Arial" panose="020B0604020202020204" pitchFamily="34" charset="0"/>
              </a:rPr>
              <a:t>siendo las sugerencias de mejora la necesidad de: más ejemplos y ejercicios prácticos, mayor contenido audiovisual, revisión de materiales y ajustes en la dinámica de cuestionarios</a:t>
            </a:r>
            <a:endParaRPr lang="es-AR" sz="2800" dirty="0">
              <a:latin typeface="Arial" panose="020B0604020202020204" pitchFamily="34" charset="0"/>
            </a:endParaRPr>
          </a:p>
        </p:txBody>
      </p:sp>
    </p:spTree>
  </p:cSld>
  <p:clrMapOvr>
    <a:masterClrMapping/>
  </p:clrMapOvr>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7380</TotalTime>
  <Words>1041</Words>
  <Application>Microsoft Office PowerPoint</Application>
  <PresentationFormat>Personalizado</PresentationFormat>
  <Paragraphs>54</Paragraphs>
  <Slides>1</Slides>
  <Notes>1</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vt:i4>
      </vt:variant>
    </vt:vector>
  </HeadingPairs>
  <TitlesOfParts>
    <vt:vector size="6" baseType="lpstr">
      <vt:lpstr>Arial</vt:lpstr>
      <vt:lpstr>Calibri</vt:lpstr>
      <vt:lpstr>Cambria</vt:lpstr>
      <vt:lpstr>Times New Roman</vt:lpstr>
      <vt:lpstr>Póster de medicina</vt:lpstr>
      <vt:lpstr>EJE 1</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Usuario</cp:lastModifiedBy>
  <cp:revision>8</cp:revision>
  <dcterms:created xsi:type="dcterms:W3CDTF">2013-04-05T20:27:31Z</dcterms:created>
  <dcterms:modified xsi:type="dcterms:W3CDTF">2025-07-16T21:33:37Z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