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0" d="100"/>
          <a:sy n="50" d="100"/>
        </p:scale>
        <p:origin x="-1926" y="-13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2" name="Imagen 1"/>
          <p:cNvPicPr>
            <a:picLocks noChangeAspect="1"/>
          </p:cNvPicPr>
          <p:nvPr/>
        </p:nvPicPr>
        <p:blipFill rotWithShape="1">
          <a:blip r:embed="rId3"/>
          <a:srcRect l="19583" t="27407" r="2500" b="15556"/>
          <a:stretch/>
        </p:blipFill>
        <p:spPr>
          <a:xfrm>
            <a:off x="35102320" y="16544178"/>
            <a:ext cx="12918633" cy="5319437"/>
          </a:xfrm>
          <a:prstGeom prst="rect">
            <a:avLst/>
          </a:prstGeom>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8</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492238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8"/>
            <a:ext cx="14935200" cy="6000750"/>
          </a:xfrm>
          <a:prstGeom prst="rect">
            <a:avLst/>
          </a:prstGeom>
          <a:noFill/>
          <a:ln>
            <a:noFill/>
          </a:ln>
        </p:spPr>
        <p:txBody>
          <a:bodyPr spcFirstLastPara="1" wrap="square" lIns="365750" tIns="182875" rIns="91425" bIns="45700" anchor="t" anchorCtr="0">
            <a:normAutofit/>
          </a:bodyPr>
          <a:lstStyle/>
          <a:p>
            <a:pPr marL="457200" marR="0" lvl="0" indent="0" algn="l" rtl="0">
              <a:lnSpc>
                <a:spcPct val="200000"/>
              </a:lnSpc>
              <a:spcBef>
                <a:spcPts val="1200"/>
              </a:spcBef>
              <a:spcAft>
                <a:spcPts val="0"/>
              </a:spcAft>
              <a:buNone/>
            </a:pPr>
            <a:endParaRPr sz="3000" dirty="0">
              <a:solidFill>
                <a:srgbClr val="000000"/>
              </a:solidFill>
              <a:latin typeface="Arial"/>
              <a:ea typeface="Arial"/>
              <a:cs typeface="Arial"/>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333500" y="134445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INTRODUCCIÓN O ENCUADRE</a:t>
            </a:r>
            <a:endParaRPr sz="4400" b="1" dirty="0">
              <a:latin typeface="Arial"/>
              <a:ea typeface="Arial"/>
              <a:cs typeface="Arial"/>
              <a:sym typeface="Arial"/>
            </a:endParaRPr>
          </a:p>
        </p:txBody>
      </p:sp>
      <p:sp>
        <p:nvSpPr>
          <p:cNvPr id="53" name="Google Shape;53;p1"/>
          <p:cNvSpPr>
            <a:spLocks noGrp="1"/>
          </p:cNvSpPr>
          <p:nvPr>
            <p:ph type="body" idx="8"/>
          </p:nvPr>
        </p:nvSpPr>
        <p:spPr>
          <a:xfrm>
            <a:off x="17975570" y="48781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DESARROLLO </a:t>
            </a:r>
            <a:endParaRPr sz="4400" b="1" dirty="0">
              <a:latin typeface="Arial"/>
              <a:ea typeface="Arial"/>
              <a:cs typeface="Arial"/>
              <a:sym typeface="Arial"/>
            </a:endParaRPr>
          </a:p>
        </p:txBody>
      </p:sp>
      <p:sp>
        <p:nvSpPr>
          <p:cNvPr id="57" name="Google Shape;57;p1"/>
          <p:cNvSpPr>
            <a:spLocks noGrp="1"/>
          </p:cNvSpPr>
          <p:nvPr>
            <p:ph type="body" idx="17"/>
          </p:nvPr>
        </p:nvSpPr>
        <p:spPr>
          <a:xfrm>
            <a:off x="34854572" y="506321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60" name="Google Shape;60;p1"/>
          <p:cNvSpPr>
            <a:spLocks noGrp="1"/>
          </p:cNvSpPr>
          <p:nvPr>
            <p:ph type="body" idx="20"/>
          </p:nvPr>
        </p:nvSpPr>
        <p:spPr>
          <a:xfrm>
            <a:off x="35204420" y="2147519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REFERENCIAS</a:t>
            </a:r>
            <a:endParaRPr sz="4400" b="1"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PERTENENCIA  </a:t>
            </a:r>
            <a:r>
              <a:rPr lang="es-AR" dirty="0"/>
              <a:t>    </a:t>
            </a:r>
            <a:r>
              <a:rPr lang="es-ES" dirty="0"/>
              <a:t> Facultad de Odontología de la Universidad Nacional del Nordeste.</a:t>
            </a:r>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AUTORES       </a:t>
            </a:r>
            <a:r>
              <a:rPr lang="pt-BR" dirty="0"/>
              <a:t>Ponce Jorge Orlando, joponce@odn.unne.edu.ar / </a:t>
            </a:r>
            <a:r>
              <a:rPr lang="pt-BR" dirty="0" err="1"/>
              <a:t>Meza</a:t>
            </a:r>
            <a:r>
              <a:rPr lang="pt-BR" dirty="0"/>
              <a:t> Gutiérrez Cinthia, cemezagutierrez@odn.unne.edu.ar / </a:t>
            </a:r>
            <a:r>
              <a:rPr lang="pt-BR" dirty="0" err="1"/>
              <a:t>Juárez</a:t>
            </a:r>
            <a:r>
              <a:rPr lang="pt-BR" dirty="0"/>
              <a:t> Rolando Pablo, ropablojuarez@odn.unne.edu.ar</a:t>
            </a:r>
          </a:p>
        </p:txBody>
      </p:sp>
      <p:sp>
        <p:nvSpPr>
          <p:cNvPr id="66" name="Google Shape;66;p1"/>
          <p:cNvSpPr txBox="1"/>
          <p:nvPr/>
        </p:nvSpPr>
        <p:spPr>
          <a:xfrm>
            <a:off x="4518348" y="1358695"/>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8200" b="1" i="0" u="none" strike="noStrike" cap="none" dirty="0">
                <a:solidFill>
                  <a:schemeClr val="lt1"/>
                </a:solidFill>
                <a:latin typeface="Arial"/>
                <a:ea typeface="Arial"/>
                <a:cs typeface="Arial"/>
                <a:sym typeface="Arial"/>
              </a:rPr>
              <a:t>HERRAMIENTAS INTERACTIVAS PARA POTENCIAR EXPOSICIONES ESTUDIANTILES: UN RELEVAMIENTO EN CONTEXTOS DE EDUCACIÓN VIRTUAL</a:t>
            </a:r>
            <a:endParaRPr sz="8200" b="1" i="0" u="none" strike="noStrike" cap="none" dirty="0">
              <a:solidFill>
                <a:schemeClr val="lt1"/>
              </a:solidFill>
              <a:latin typeface="Arial"/>
              <a:ea typeface="Arial"/>
              <a:cs typeface="Arial"/>
              <a:sym typeface="Arial"/>
            </a:endParaRPr>
          </a:p>
        </p:txBody>
      </p:sp>
      <p:sp>
        <p:nvSpPr>
          <p:cNvPr id="24" name="Google Shape;50;p1"/>
          <p:cNvSpPr txBox="1">
            <a:spLocks noGrp="1"/>
          </p:cNvSpPr>
          <p:nvPr>
            <p:ph type="body" idx="3"/>
          </p:nvPr>
        </p:nvSpPr>
        <p:spPr>
          <a:xfrm>
            <a:off x="1066780" y="6251465"/>
            <a:ext cx="14935200" cy="6894712"/>
          </a:xfrm>
          <a:prstGeom prst="rect">
            <a:avLst/>
          </a:prstGeom>
          <a:noFill/>
          <a:ln>
            <a:noFill/>
          </a:ln>
        </p:spPr>
        <p:txBody>
          <a:bodyPr spcFirstLastPara="1" wrap="square" lIns="365750" tIns="182875" rIns="91425" bIns="45700" anchor="t" anchorCtr="0">
            <a:normAutofit fontScale="92500" lnSpcReduction="20000"/>
          </a:bodyPr>
          <a:lstStyle/>
          <a:p>
            <a:pPr algn="just"/>
            <a:r>
              <a:rPr lang="es-ES" sz="3900" dirty="0">
                <a:solidFill>
                  <a:schemeClr val="tx1"/>
                </a:solidFill>
                <a:latin typeface="+mn-lt"/>
                <a:ea typeface="Arial"/>
                <a:cs typeface="Arial"/>
                <a:sym typeface="Arial"/>
              </a:rPr>
              <a:t>Objetivo General: </a:t>
            </a:r>
            <a:r>
              <a:rPr lang="es-AR" sz="3900" dirty="0">
                <a:solidFill>
                  <a:schemeClr val="tx1"/>
                </a:solidFill>
                <a:latin typeface="+mn-lt"/>
                <a:ea typeface="Arial"/>
                <a:cs typeface="Arial"/>
              </a:rPr>
              <a:t>R</a:t>
            </a:r>
            <a:r>
              <a:rPr lang="es-AR" sz="3900" dirty="0">
                <a:solidFill>
                  <a:schemeClr val="tx1"/>
                </a:solidFill>
                <a:latin typeface="+mn-lt"/>
                <a:ea typeface="Poppins"/>
                <a:cs typeface="Poppins"/>
              </a:rPr>
              <a:t>elevar y analizar la percepción de los estudiantes de la asignatura Fisiología Humana, de la facultad de Odontología, de la Universidad Nacional del Nordeste, sobre el uso de herramientas digitales interactivas para la elaboración de presentaciones académicas, en el contexto de la educación virtual.</a:t>
            </a:r>
          </a:p>
          <a:p>
            <a:pPr algn="just"/>
            <a:r>
              <a:rPr lang="es-AR" sz="3900" dirty="0">
                <a:solidFill>
                  <a:schemeClr val="tx1"/>
                </a:solidFill>
                <a:latin typeface="+mn-lt"/>
                <a:ea typeface="Poppins"/>
                <a:cs typeface="Poppins"/>
              </a:rPr>
              <a:t>Objetivos Específicos: </a:t>
            </a:r>
          </a:p>
          <a:p>
            <a:pPr algn="just"/>
            <a:r>
              <a:rPr lang="es-AR" sz="3900" dirty="0">
                <a:solidFill>
                  <a:schemeClr val="tx1"/>
                </a:solidFill>
                <a:latin typeface="+mn-lt"/>
                <a:ea typeface="Poppins"/>
                <a:cs typeface="Poppins"/>
              </a:rPr>
              <a:t>-Identificar las herramientas más utilizadas por los estudiantes para diseñar y exponer contenidos.</a:t>
            </a:r>
            <a:r>
              <a:rPr lang="en-US" sz="3900" dirty="0">
                <a:solidFill>
                  <a:schemeClr val="tx1"/>
                </a:solidFill>
                <a:latin typeface="+mn-lt"/>
                <a:ea typeface="Poppins"/>
                <a:cs typeface="Poppins"/>
              </a:rPr>
              <a:t> -</a:t>
            </a:r>
            <a:r>
              <a:rPr lang="es-AR" sz="3900" dirty="0">
                <a:solidFill>
                  <a:schemeClr val="tx1"/>
                </a:solidFill>
                <a:latin typeface="+mn-lt"/>
                <a:ea typeface="Poppins"/>
                <a:cs typeface="Poppins"/>
              </a:rPr>
              <a:t>Valorar el grado de acuerdo respecto a la contribución de estas herramientas en la organización de la información y en la facilitación del aprendizaje.-Reflexionar sobre la incorporación de recursos digitales innovadores como estrategia para potenciar la creatividad y el aprendizaje significativo en el aula virtual.</a:t>
            </a:r>
            <a:endParaRPr lang="en-US" sz="3900" dirty="0">
              <a:solidFill>
                <a:schemeClr val="tx1"/>
              </a:solidFill>
              <a:latin typeface="+mn-lt"/>
              <a:ea typeface="Poppins"/>
              <a:cs typeface="Poppins"/>
            </a:endParaRPr>
          </a:p>
          <a:p>
            <a:pPr algn="just"/>
            <a:endParaRPr lang="en-US" sz="3200" dirty="0">
              <a:latin typeface="Poppins"/>
              <a:ea typeface="Poppins"/>
              <a:cs typeface="Poppins"/>
            </a:endParaRPr>
          </a:p>
          <a:p>
            <a:pPr marL="457200" marR="0" lvl="0" indent="0" algn="l" rtl="0">
              <a:lnSpc>
                <a:spcPct val="200000"/>
              </a:lnSpc>
              <a:spcBef>
                <a:spcPts val="1200"/>
              </a:spcBef>
              <a:spcAft>
                <a:spcPts val="0"/>
              </a:spcAft>
              <a:buNone/>
            </a:pPr>
            <a:endParaRPr sz="3000" dirty="0">
              <a:solidFill>
                <a:srgbClr val="000000"/>
              </a:solidFill>
              <a:latin typeface="Arial"/>
              <a:ea typeface="Arial"/>
              <a:cs typeface="Arial"/>
              <a:sym typeface="Arial"/>
            </a:endParaRPr>
          </a:p>
        </p:txBody>
      </p:sp>
      <p:sp>
        <p:nvSpPr>
          <p:cNvPr id="25" name="Google Shape;52;p1"/>
          <p:cNvSpPr txBox="1">
            <a:spLocks noGrp="1"/>
          </p:cNvSpPr>
          <p:nvPr>
            <p:ph type="body" idx="5"/>
          </p:nvPr>
        </p:nvSpPr>
        <p:spPr>
          <a:xfrm>
            <a:off x="1066780" y="14734614"/>
            <a:ext cx="14935200" cy="13455014"/>
          </a:xfrm>
          <a:prstGeom prst="rect">
            <a:avLst/>
          </a:prstGeom>
          <a:noFill/>
          <a:ln>
            <a:noFill/>
          </a:ln>
        </p:spPr>
        <p:txBody>
          <a:bodyPr spcFirstLastPara="1" wrap="square" lIns="365750" tIns="182875" rIns="91425" bIns="45700" anchor="t" anchorCtr="0">
            <a:noAutofit/>
          </a:bodyPr>
          <a:lstStyle/>
          <a:p>
            <a:pPr marL="21146" indent="0" algn="just">
              <a:spcAft>
                <a:spcPts val="1200"/>
              </a:spcAft>
              <a:buNone/>
            </a:pPr>
            <a:r>
              <a:rPr lang="es-ES" sz="3600" dirty="0">
                <a:solidFill>
                  <a:schemeClr val="tx1"/>
                </a:solidFill>
                <a:latin typeface="+mn-lt"/>
                <a:ea typeface="Arial" panose="020B0604020202020204" pitchFamily="34" charset="0"/>
                <a:cs typeface="Poppins"/>
              </a:rPr>
              <a:t>En la actualidad, la incorporación de tecnologías de la información y la comunicación (TIC) en la educación superior constituye un pilar fundamental para innovar en las prácticas de enseñanza y aprendizaje, promoviendo entornos más flexibles, dinámicos y centrados en el estudiante. En este contexto, la Unidad Curricular Fisiología Humana, de la Facultad de Odontología de la Universidad Nacional del Nordeste, ha implementado estrategias didácticas orientadas a estimular la creatividad, la autonomía y el pensamiento crítico de los estudiantes, fomentando un aprendizaje significativo y contextualizado. </a:t>
            </a:r>
            <a:r>
              <a:rPr lang="es-AR" sz="3600" dirty="0">
                <a:solidFill>
                  <a:schemeClr val="tx1"/>
                </a:solidFill>
                <a:latin typeface="+mn-lt"/>
                <a:ea typeface="Arial" panose="020B0604020202020204" pitchFamily="34" charset="0"/>
                <a:cs typeface="Poppins"/>
              </a:rPr>
              <a:t>Estudios recientes demuestran que el uso de tecnologías de presentación interactivas, como Canva, favorecen la organización de contenidos, fomenta la motivación y la participación estudiantil en entornos virtuales (</a:t>
            </a:r>
            <a:r>
              <a:rPr lang="es-AR" sz="3600" dirty="0" err="1">
                <a:solidFill>
                  <a:schemeClr val="tx1"/>
                </a:solidFill>
                <a:latin typeface="+mn-lt"/>
                <a:ea typeface="Arial" panose="020B0604020202020204" pitchFamily="34" charset="0"/>
                <a:cs typeface="Poppins"/>
              </a:rPr>
              <a:t>Abumosa</a:t>
            </a:r>
            <a:r>
              <a:rPr lang="es-AR" sz="3600" dirty="0">
                <a:solidFill>
                  <a:schemeClr val="tx1"/>
                </a:solidFill>
                <a:latin typeface="+mn-lt"/>
                <a:ea typeface="Arial" panose="020B0604020202020204" pitchFamily="34" charset="0"/>
                <a:cs typeface="Poppins"/>
              </a:rPr>
              <a:t>, 2024). Además se ha evidenciado que la combinación de exposiciones tanto virtuales como presenciales, junto con herramientas multimediales, enriquece la experiencia y se adapta a diferentes estilos de aprendizaje, aunque requiere superar barreras tecnológicas y fortalecer la capacitación docente (</a:t>
            </a:r>
            <a:r>
              <a:rPr lang="es-AR" sz="3600" dirty="0" err="1">
                <a:solidFill>
                  <a:schemeClr val="tx1"/>
                </a:solidFill>
                <a:latin typeface="+mn-lt"/>
                <a:ea typeface="Arial" panose="020B0604020202020204" pitchFamily="34" charset="0"/>
                <a:cs typeface="Poppins"/>
              </a:rPr>
              <a:t>Darmuh</a:t>
            </a:r>
            <a:r>
              <a:rPr lang="es-AR" sz="3600" dirty="0">
                <a:solidFill>
                  <a:schemeClr val="tx1"/>
                </a:solidFill>
                <a:latin typeface="+mn-lt"/>
                <a:ea typeface="Arial" panose="020B0604020202020204" pitchFamily="34" charset="0"/>
                <a:cs typeface="Poppins"/>
              </a:rPr>
              <a:t> et al., 2023). Con el propósito de profundizar en esta problemática y conocer la percepción de los estudiantes sobre el uso de herramientas digitales en la preparación de exposiciones académicas, se llevó a cabo un relevamiento al finalizar el cuatrimestre, utilizando un cuestionario estructurado y valorado mediante una escala de Likert.</a:t>
            </a:r>
            <a:endParaRPr lang="en-US" sz="3600" dirty="0">
              <a:solidFill>
                <a:schemeClr val="tx1"/>
              </a:solidFill>
              <a:effectLst/>
              <a:latin typeface="+mn-lt"/>
              <a:ea typeface="Poppins"/>
              <a:cs typeface="Poppins"/>
            </a:endParaRPr>
          </a:p>
        </p:txBody>
      </p:sp>
      <p:sp>
        <p:nvSpPr>
          <p:cNvPr id="26" name="Google Shape;55;p1"/>
          <p:cNvSpPr txBox="1">
            <a:spLocks noGrp="1"/>
          </p:cNvSpPr>
          <p:nvPr>
            <p:ph type="body" idx="13"/>
          </p:nvPr>
        </p:nvSpPr>
        <p:spPr>
          <a:xfrm>
            <a:off x="17763153" y="25184460"/>
            <a:ext cx="14935200" cy="13807192"/>
          </a:xfrm>
          <a:prstGeom prst="rect">
            <a:avLst/>
          </a:prstGeom>
          <a:noFill/>
          <a:ln>
            <a:noFill/>
          </a:ln>
        </p:spPr>
        <p:txBody>
          <a:bodyPr spcFirstLastPara="1" wrap="square" lIns="365750" tIns="182875" rIns="91425" bIns="45700" anchor="t" anchorCtr="0">
            <a:noAutofit/>
          </a:bodyPr>
          <a:lstStyle/>
          <a:p>
            <a:pPr marL="21146" indent="0" algn="just">
              <a:spcAft>
                <a:spcPts val="1200"/>
              </a:spcAft>
              <a:buNone/>
              <a:tabLst>
                <a:tab pos="914400" algn="l"/>
              </a:tabLst>
            </a:pPr>
            <a:r>
              <a:rPr lang="es-ES" sz="3600" dirty="0">
                <a:latin typeface="+mn-lt"/>
                <a:ea typeface="Poppins"/>
                <a:cs typeface="Poppins"/>
              </a:rPr>
              <a:t>De los datos obtenidos se recopilaron y analizaron de manera cuantitativa para describir tendencias y niveles de acuerdo. La participación de cada estudiante fue de manera voluntaria y anónima</a:t>
            </a:r>
            <a:r>
              <a:rPr lang="es-ES" sz="3200" dirty="0">
                <a:latin typeface="+mn-lt"/>
                <a:ea typeface="Poppins"/>
                <a:cs typeface="Poppins"/>
              </a:rPr>
              <a:t>.</a:t>
            </a:r>
            <a:endParaRPr lang="en-US" sz="3200" dirty="0">
              <a:latin typeface="+mn-lt"/>
              <a:ea typeface="Poppins"/>
              <a:cs typeface="Poppins"/>
            </a:endParaRPr>
          </a:p>
          <a:p>
            <a:pPr marL="21146" indent="0" algn="just">
              <a:buNone/>
            </a:pPr>
            <a:endParaRPr lang="en-US" sz="3200" dirty="0">
              <a:latin typeface="+mn-lt"/>
              <a:ea typeface="Poppins"/>
              <a:cs typeface="Poppins"/>
            </a:endParaRPr>
          </a:p>
          <a:p>
            <a:pPr marL="533415" lvl="0" indent="-330215" algn="l" rtl="0">
              <a:lnSpc>
                <a:spcPct val="100000"/>
              </a:lnSpc>
              <a:spcBef>
                <a:spcPts val="0"/>
              </a:spcBef>
              <a:spcAft>
                <a:spcPts val="0"/>
              </a:spcAft>
              <a:buSzPts val="3200"/>
              <a:buNone/>
            </a:pPr>
            <a:endParaRPr sz="3600" dirty="0">
              <a:latin typeface="+mn-lt"/>
              <a:ea typeface="Arial"/>
              <a:cs typeface="Arial"/>
              <a:sym typeface="Arial"/>
            </a:endParaRPr>
          </a:p>
        </p:txBody>
      </p:sp>
      <p:sp>
        <p:nvSpPr>
          <p:cNvPr id="27" name="Google Shape;59;p1"/>
          <p:cNvSpPr txBox="1">
            <a:spLocks noGrp="1"/>
          </p:cNvSpPr>
          <p:nvPr>
            <p:ph type="body" idx="19"/>
          </p:nvPr>
        </p:nvSpPr>
        <p:spPr>
          <a:xfrm>
            <a:off x="34789650" y="5714268"/>
            <a:ext cx="14935200" cy="20614941"/>
          </a:xfrm>
          <a:prstGeom prst="rect">
            <a:avLst/>
          </a:prstGeom>
          <a:noFill/>
          <a:ln>
            <a:noFill/>
          </a:ln>
        </p:spPr>
        <p:txBody>
          <a:bodyPr spcFirstLastPara="1" wrap="square" lIns="365750" tIns="182875" rIns="91425" bIns="45700" anchor="t" anchorCtr="0">
            <a:noAutofit/>
          </a:bodyPr>
          <a:lstStyle/>
          <a:p>
            <a:pPr marL="21146" lvl="0" indent="0" algn="just">
              <a:buClr>
                <a:srgbClr val="AD8F67"/>
              </a:buClr>
              <a:buNone/>
            </a:pPr>
            <a:r>
              <a:rPr lang="es-AR" sz="3200" dirty="0">
                <a:solidFill>
                  <a:srgbClr val="292934"/>
                </a:solidFill>
                <a:latin typeface="+mn-lt"/>
              </a:rPr>
              <a:t>El relevamiento realizado en la UC Fisiología Humana (N = 128) evidenció el impacto en el aprendizaje con respecto a las herramientas digitales: </a:t>
            </a:r>
          </a:p>
          <a:p>
            <a:pPr marL="21146" lvl="0" indent="0" algn="just">
              <a:buClr>
                <a:srgbClr val="AD8F67"/>
              </a:buClr>
              <a:buNone/>
            </a:pPr>
            <a:r>
              <a:rPr lang="es-AR" sz="3200" b="1" i="1" u="sng" dirty="0" err="1">
                <a:solidFill>
                  <a:srgbClr val="0070C0"/>
                </a:solidFill>
                <a:latin typeface="+mn-lt"/>
              </a:rPr>
              <a:t>Canva</a:t>
            </a:r>
            <a:r>
              <a:rPr lang="es-AR" sz="3200" dirty="0">
                <a:solidFill>
                  <a:srgbClr val="292934"/>
                </a:solidFill>
                <a:latin typeface="+mn-lt"/>
              </a:rPr>
              <a:t> : el 46,1 %totalmente de acuerdo. Un 24,2 % se mostró de acuerdo. Solo un 12,5 % expresó desacuerdo o total desacuerdo, lo que refleja una valoración ampliamente positiva de esta herramienta.</a:t>
            </a:r>
          </a:p>
          <a:p>
            <a:pPr marL="21146" lvl="0" indent="0" algn="just">
              <a:buClr>
                <a:srgbClr val="AD8F67"/>
              </a:buClr>
              <a:buNone/>
            </a:pPr>
            <a:r>
              <a:rPr lang="es-AR" sz="3200" b="1" i="1" u="sng" dirty="0" err="1">
                <a:solidFill>
                  <a:srgbClr val="00B050"/>
                </a:solidFill>
                <a:latin typeface="+mn-lt"/>
              </a:rPr>
              <a:t>Genially</a:t>
            </a:r>
            <a:r>
              <a:rPr lang="es-AR" sz="3200" dirty="0">
                <a:solidFill>
                  <a:srgbClr val="292934"/>
                </a:solidFill>
                <a:latin typeface="+mn-lt"/>
              </a:rPr>
              <a:t>: el 16,4 % estuvo totalmente de acuerdo. Un 18 % se mostró de acuerdo. Sin embargo, un 40,7 % manifestó desacuerdo o total desacuerdo.</a:t>
            </a:r>
          </a:p>
          <a:p>
            <a:pPr marL="21146" lvl="0" indent="0" algn="just">
              <a:buClr>
                <a:srgbClr val="AD8F67"/>
              </a:buClr>
              <a:buNone/>
            </a:pPr>
            <a:r>
              <a:rPr lang="es-AR" sz="3200" b="1" i="1" u="sng" dirty="0">
                <a:solidFill>
                  <a:srgbClr val="FFC000"/>
                </a:solidFill>
                <a:latin typeface="+mn-lt"/>
              </a:rPr>
              <a:t>PowerPoint</a:t>
            </a:r>
            <a:r>
              <a:rPr lang="es-AR" sz="3200" dirty="0">
                <a:solidFill>
                  <a:srgbClr val="292934"/>
                </a:solidFill>
                <a:latin typeface="+mn-lt"/>
              </a:rPr>
              <a:t> ; el 41,4 % indicó estar totalmente de acuerdo y el 24,2 % de acuerdo en que facilita la organización de la información, sumando así un 65,6 % de respuestas favorables, frente a solo un 14,9 % de opiniones negativas</a:t>
            </a:r>
          </a:p>
          <a:p>
            <a:pPr marL="21146" indent="0" algn="just">
              <a:spcAft>
                <a:spcPts val="1200"/>
              </a:spcAft>
              <a:buNone/>
            </a:pPr>
            <a:r>
              <a:rPr lang="es-AR" sz="3200" dirty="0">
                <a:latin typeface="+mn-lt"/>
                <a:ea typeface="Arial" panose="020B0604020202020204" pitchFamily="34" charset="0"/>
                <a:cs typeface="Poppins"/>
              </a:rPr>
              <a:t>Los resultados obtenidos confirman que la incorporación de herramientas digitales y formatos innovadores para la elaboración de presentaciones académicas tiene un impacto positivo en la organización de la información, la motivación y la comprensión de los contenidos por parte de los estudiantes. Herramientas como Canva y PowerPoint muestran altos niveles de aceptación y valoración, mientras que Genially, aunque con opiniones más dispersas, representa una oportunidad de potenciar la creatividad y la interactividad cuando se acompaña de una capacitación adecuada.</a:t>
            </a:r>
            <a:endParaRPr lang="en-US" sz="3200" dirty="0">
              <a:latin typeface="+mn-lt"/>
              <a:ea typeface="Poppins"/>
              <a:cs typeface="Poppins"/>
            </a:endParaRPr>
          </a:p>
        </p:txBody>
      </p:sp>
      <p:sp>
        <p:nvSpPr>
          <p:cNvPr id="28" name="Google Shape;61;p1"/>
          <p:cNvSpPr txBox="1">
            <a:spLocks noGrp="1"/>
          </p:cNvSpPr>
          <p:nvPr>
            <p:ph type="body" idx="21"/>
          </p:nvPr>
        </p:nvSpPr>
        <p:spPr>
          <a:xfrm>
            <a:off x="35102320" y="22682456"/>
            <a:ext cx="14935200" cy="4000500"/>
          </a:xfrm>
          <a:prstGeom prst="rect">
            <a:avLst/>
          </a:prstGeom>
          <a:noFill/>
          <a:ln>
            <a:noFill/>
          </a:ln>
        </p:spPr>
        <p:txBody>
          <a:bodyPr spcFirstLastPara="1" wrap="square" lIns="365750" tIns="182875" rIns="91425" bIns="45700" anchor="t" anchorCtr="0">
            <a:normAutofit fontScale="32500" lnSpcReduction="20000"/>
          </a:bodyPr>
          <a:lstStyle/>
          <a:p>
            <a:pPr marL="109220" indent="0" algn="just">
              <a:spcAft>
                <a:spcPts val="300"/>
              </a:spcAft>
              <a:buNone/>
            </a:pPr>
            <a:r>
              <a:rPr lang="es-ES" sz="4000" dirty="0">
                <a:solidFill>
                  <a:schemeClr val="tx1"/>
                </a:solidFill>
                <a:latin typeface="Arial" panose="020B0604020202020204" pitchFamily="34" charset="0"/>
                <a:ea typeface="Times New Roman" panose="02020603050405020304" pitchFamily="18" charset="0"/>
              </a:rPr>
              <a:t>1-	Oyarvide Estupiñán CL, Pilamunga Chicaiza RM, Padilla Beltrán LM. Factores influyentes para el uso de herramientas digitales en estudiantes universitarios. </a:t>
            </a:r>
            <a:r>
              <a:rPr lang="es-ES" sz="4000" dirty="0" err="1">
                <a:solidFill>
                  <a:schemeClr val="tx1"/>
                </a:solidFill>
                <a:latin typeface="Arial" panose="020B0604020202020204" pitchFamily="34" charset="0"/>
                <a:ea typeface="Times New Roman" panose="02020603050405020304" pitchFamily="18" charset="0"/>
              </a:rPr>
              <a:t>Rev</a:t>
            </a:r>
            <a:r>
              <a:rPr lang="es-ES" sz="4000" dirty="0">
                <a:solidFill>
                  <a:schemeClr val="tx1"/>
                </a:solidFill>
                <a:latin typeface="Arial" panose="020B0604020202020204" pitchFamily="34" charset="0"/>
                <a:ea typeface="Times New Roman" panose="02020603050405020304" pitchFamily="18" charset="0"/>
              </a:rPr>
              <a:t> Innova </a:t>
            </a:r>
            <a:r>
              <a:rPr lang="es-ES" sz="4000" dirty="0" err="1">
                <a:solidFill>
                  <a:schemeClr val="tx1"/>
                </a:solidFill>
                <a:latin typeface="Arial" panose="020B0604020202020204" pitchFamily="34" charset="0"/>
                <a:ea typeface="Times New Roman" panose="02020603050405020304" pitchFamily="18" charset="0"/>
              </a:rPr>
              <a:t>Educ</a:t>
            </a:r>
            <a:r>
              <a:rPr lang="es-ES" sz="4000" dirty="0">
                <a:solidFill>
                  <a:schemeClr val="tx1"/>
                </a:solidFill>
                <a:latin typeface="Arial" panose="020B0604020202020204" pitchFamily="34" charset="0"/>
                <a:ea typeface="Times New Roman" panose="02020603050405020304" pitchFamily="18" charset="0"/>
              </a:rPr>
              <a:t>. 2024;6(2):76–87. doi:10.35622/j. rie.2024.02.006</a:t>
            </a:r>
          </a:p>
          <a:p>
            <a:pPr marL="109220" indent="0" algn="just">
              <a:spcAft>
                <a:spcPts val="300"/>
              </a:spcAft>
              <a:buNone/>
            </a:pPr>
            <a:r>
              <a:rPr lang="es-ES" sz="4000" dirty="0">
                <a:solidFill>
                  <a:schemeClr val="tx1"/>
                </a:solidFill>
                <a:latin typeface="Arial" panose="020B0604020202020204" pitchFamily="34" charset="0"/>
                <a:ea typeface="Times New Roman" panose="02020603050405020304" pitchFamily="18" charset="0"/>
              </a:rPr>
              <a:t>2-	Pazmiño Campuzano LA, Carranza Vaca JD, Vaca Loja P. Herramientas digitales educativas utilizadas en el nivel medio y su importancia en el rendimiento académico. Espirales </a:t>
            </a:r>
            <a:r>
              <a:rPr lang="es-ES" sz="4000" dirty="0" err="1">
                <a:solidFill>
                  <a:schemeClr val="tx1"/>
                </a:solidFill>
                <a:latin typeface="Arial" panose="020B0604020202020204" pitchFamily="34" charset="0"/>
                <a:ea typeface="Times New Roman" panose="02020603050405020304" pitchFamily="18" charset="0"/>
              </a:rPr>
              <a:t>Rev</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Investig</a:t>
            </a:r>
            <a:r>
              <a:rPr lang="es-ES" sz="4000" dirty="0">
                <a:solidFill>
                  <a:schemeClr val="tx1"/>
                </a:solidFill>
                <a:latin typeface="Arial" panose="020B0604020202020204" pitchFamily="34" charset="0"/>
                <a:ea typeface="Times New Roman" panose="02020603050405020304" pitchFamily="18" charset="0"/>
              </a:rPr>
              <a:t>. 2022;6(60):1400–9. Disponible en: https://dialnet.unirioja.es/servlet/articulo?codigo=8980157</a:t>
            </a:r>
          </a:p>
          <a:p>
            <a:pPr marL="109220" indent="0" algn="just">
              <a:spcAft>
                <a:spcPts val="300"/>
              </a:spcAft>
              <a:buNone/>
            </a:pPr>
            <a:r>
              <a:rPr lang="es-ES" sz="4000" dirty="0">
                <a:solidFill>
                  <a:schemeClr val="tx1"/>
                </a:solidFill>
                <a:latin typeface="Arial" panose="020B0604020202020204" pitchFamily="34" charset="0"/>
                <a:ea typeface="Times New Roman" panose="02020603050405020304" pitchFamily="18" charset="0"/>
              </a:rPr>
              <a:t>3-	Otero-Escobar A. Evaluación de la experiencia estudiantil universitaria mexicana en formatos innovadores de exposición. </a:t>
            </a:r>
            <a:r>
              <a:rPr lang="es-ES" sz="4000" dirty="0" err="1">
                <a:solidFill>
                  <a:schemeClr val="tx1"/>
                </a:solidFill>
                <a:latin typeface="Arial" panose="020B0604020202020204" pitchFamily="34" charset="0"/>
                <a:ea typeface="Times New Roman" panose="02020603050405020304" pitchFamily="18" charset="0"/>
              </a:rPr>
              <a:t>Rev</a:t>
            </a:r>
            <a:r>
              <a:rPr lang="es-ES" sz="4000" dirty="0">
                <a:solidFill>
                  <a:schemeClr val="tx1"/>
                </a:solidFill>
                <a:latin typeface="Arial" panose="020B0604020202020204" pitchFamily="34" charset="0"/>
                <a:ea typeface="Times New Roman" panose="02020603050405020304" pitchFamily="18" charset="0"/>
              </a:rPr>
              <a:t> Innova </a:t>
            </a:r>
            <a:r>
              <a:rPr lang="es-ES" sz="4000" dirty="0" err="1">
                <a:solidFill>
                  <a:schemeClr val="tx1"/>
                </a:solidFill>
                <a:latin typeface="Arial" panose="020B0604020202020204" pitchFamily="34" charset="0"/>
                <a:ea typeface="Times New Roman" panose="02020603050405020304" pitchFamily="18" charset="0"/>
              </a:rPr>
              <a:t>Educ</a:t>
            </a:r>
            <a:r>
              <a:rPr lang="es-ES" sz="4000" dirty="0">
                <a:solidFill>
                  <a:schemeClr val="tx1"/>
                </a:solidFill>
                <a:latin typeface="Arial" panose="020B0604020202020204" pitchFamily="34" charset="0"/>
                <a:ea typeface="Times New Roman" panose="02020603050405020304" pitchFamily="18" charset="0"/>
              </a:rPr>
              <a:t>. 2025;7(1):18–35. doi:10.35622/j. rie.2025.01.002</a:t>
            </a:r>
          </a:p>
          <a:p>
            <a:pPr marL="109220" indent="0" algn="just">
              <a:spcAft>
                <a:spcPts val="300"/>
              </a:spcAft>
              <a:buNone/>
            </a:pPr>
            <a:r>
              <a:rPr lang="es-ES" sz="4000" dirty="0">
                <a:solidFill>
                  <a:schemeClr val="tx1"/>
                </a:solidFill>
                <a:latin typeface="Arial" panose="020B0604020202020204" pitchFamily="34" charset="0"/>
                <a:ea typeface="Times New Roman" panose="02020603050405020304" pitchFamily="18" charset="0"/>
              </a:rPr>
              <a:t>4-	</a:t>
            </a:r>
            <a:r>
              <a:rPr lang="es-ES" sz="4000" dirty="0" err="1">
                <a:solidFill>
                  <a:schemeClr val="tx1"/>
                </a:solidFill>
                <a:latin typeface="Arial" panose="020B0604020202020204" pitchFamily="34" charset="0"/>
                <a:ea typeface="Times New Roman" panose="02020603050405020304" pitchFamily="18" charset="0"/>
              </a:rPr>
              <a:t>Abumosa</a:t>
            </a:r>
            <a:r>
              <a:rPr lang="es-ES" sz="4000" dirty="0">
                <a:solidFill>
                  <a:schemeClr val="tx1"/>
                </a:solidFill>
                <a:latin typeface="Arial" panose="020B0604020202020204" pitchFamily="34" charset="0"/>
                <a:ea typeface="Times New Roman" panose="02020603050405020304" pitchFamily="18" charset="0"/>
              </a:rPr>
              <a:t> M. </a:t>
            </a:r>
            <a:r>
              <a:rPr lang="es-ES" sz="4000" dirty="0" err="1">
                <a:solidFill>
                  <a:schemeClr val="tx1"/>
                </a:solidFill>
                <a:latin typeface="Arial" panose="020B0604020202020204" pitchFamily="34" charset="0"/>
                <a:ea typeface="Times New Roman" panose="02020603050405020304" pitchFamily="18" charset="0"/>
              </a:rPr>
              <a:t>University</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Students</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Perspectives</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on</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the</a:t>
            </a:r>
            <a:r>
              <a:rPr lang="es-ES" sz="4000" dirty="0">
                <a:solidFill>
                  <a:schemeClr val="tx1"/>
                </a:solidFill>
                <a:latin typeface="Arial" panose="020B0604020202020204" pitchFamily="34" charset="0"/>
                <a:ea typeface="Times New Roman" panose="02020603050405020304" pitchFamily="18" charset="0"/>
              </a:rPr>
              <a:t> Use </a:t>
            </a:r>
            <a:r>
              <a:rPr lang="es-ES" sz="4000" dirty="0" err="1">
                <a:solidFill>
                  <a:schemeClr val="tx1"/>
                </a:solidFill>
                <a:latin typeface="Arial" panose="020B0604020202020204" pitchFamily="34" charset="0"/>
                <a:ea typeface="Times New Roman" panose="02020603050405020304" pitchFamily="18" charset="0"/>
              </a:rPr>
              <a:t>of</a:t>
            </a:r>
            <a:r>
              <a:rPr lang="es-ES" sz="4000" dirty="0">
                <a:solidFill>
                  <a:schemeClr val="tx1"/>
                </a:solidFill>
                <a:latin typeface="Arial" panose="020B0604020202020204" pitchFamily="34" charset="0"/>
                <a:ea typeface="Times New Roman" panose="02020603050405020304" pitchFamily="18" charset="0"/>
              </a:rPr>
              <a:t> Interactive </a:t>
            </a:r>
            <a:r>
              <a:rPr lang="es-ES" sz="4000" dirty="0" err="1">
                <a:solidFill>
                  <a:schemeClr val="tx1"/>
                </a:solidFill>
                <a:latin typeface="Arial" panose="020B0604020202020204" pitchFamily="34" charset="0"/>
                <a:ea typeface="Times New Roman" panose="02020603050405020304" pitchFamily="18" charset="0"/>
              </a:rPr>
              <a:t>Presentation</a:t>
            </a:r>
            <a:r>
              <a:rPr lang="es-ES" sz="4000" dirty="0">
                <a:solidFill>
                  <a:schemeClr val="tx1"/>
                </a:solidFill>
                <a:latin typeface="Arial" panose="020B0604020202020204" pitchFamily="34" charset="0"/>
                <a:ea typeface="Times New Roman" panose="02020603050405020304" pitchFamily="18" charset="0"/>
              </a:rPr>
              <a:t> Technologies. </a:t>
            </a:r>
            <a:r>
              <a:rPr lang="es-ES" sz="4000" dirty="0" err="1">
                <a:solidFill>
                  <a:schemeClr val="tx1"/>
                </a:solidFill>
                <a:latin typeface="Arial" panose="020B0604020202020204" pitchFamily="34" charset="0"/>
                <a:ea typeface="Times New Roman" panose="02020603050405020304" pitchFamily="18" charset="0"/>
              </a:rPr>
              <a:t>Educ</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Inf</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Technol</a:t>
            </a:r>
            <a:r>
              <a:rPr lang="es-ES" sz="4000" dirty="0">
                <a:solidFill>
                  <a:schemeClr val="tx1"/>
                </a:solidFill>
                <a:latin typeface="Arial" panose="020B0604020202020204" pitchFamily="34" charset="0"/>
                <a:ea typeface="Times New Roman" panose="02020603050405020304" pitchFamily="18" charset="0"/>
              </a:rPr>
              <a:t>. 2024;29(3):2913–35. doi:10.1007/s10639-023-12087-y</a:t>
            </a:r>
          </a:p>
          <a:p>
            <a:pPr marL="109220" indent="0" algn="just">
              <a:spcAft>
                <a:spcPts val="300"/>
              </a:spcAft>
              <a:buNone/>
            </a:pPr>
            <a:r>
              <a:rPr lang="es-ES" sz="4000" dirty="0">
                <a:solidFill>
                  <a:schemeClr val="tx1"/>
                </a:solidFill>
                <a:latin typeface="Arial" panose="020B0604020202020204" pitchFamily="34" charset="0"/>
                <a:ea typeface="Times New Roman" panose="02020603050405020304" pitchFamily="18" charset="0"/>
              </a:rPr>
              <a:t>5-	</a:t>
            </a:r>
            <a:r>
              <a:rPr lang="es-ES" sz="4000" dirty="0" err="1">
                <a:solidFill>
                  <a:schemeClr val="tx1"/>
                </a:solidFill>
                <a:latin typeface="Arial" panose="020B0604020202020204" pitchFamily="34" charset="0"/>
                <a:ea typeface="Times New Roman" panose="02020603050405020304" pitchFamily="18" charset="0"/>
              </a:rPr>
              <a:t>Darmuh</a:t>
            </a:r>
            <a:r>
              <a:rPr lang="es-ES" sz="4000" dirty="0">
                <a:solidFill>
                  <a:schemeClr val="tx1"/>
                </a:solidFill>
                <a:latin typeface="Arial" panose="020B0604020202020204" pitchFamily="34" charset="0"/>
                <a:ea typeface="Times New Roman" panose="02020603050405020304" pitchFamily="18" charset="0"/>
              </a:rPr>
              <a:t> SA, Javier K, Gómez L. Revelando la eficacia de las presentaciones virtuales y presenciales en la entrega de material didáctico: un análisis en entornos de aprendizaje tradicionales de aula y en línea. </a:t>
            </a:r>
            <a:r>
              <a:rPr lang="es-ES" sz="4000" dirty="0" err="1">
                <a:solidFill>
                  <a:schemeClr val="tx1"/>
                </a:solidFill>
                <a:latin typeface="Arial" panose="020B0604020202020204" pitchFamily="34" charset="0"/>
                <a:ea typeface="Times New Roman" panose="02020603050405020304" pitchFamily="18" charset="0"/>
              </a:rPr>
              <a:t>Rev</a:t>
            </a:r>
            <a:r>
              <a:rPr lang="es-ES" sz="4000" dirty="0">
                <a:solidFill>
                  <a:schemeClr val="tx1"/>
                </a:solidFill>
                <a:latin typeface="Arial" panose="020B0604020202020204" pitchFamily="34" charset="0"/>
                <a:ea typeface="Times New Roman" panose="02020603050405020304" pitchFamily="18" charset="0"/>
              </a:rPr>
              <a:t> Científica </a:t>
            </a:r>
            <a:r>
              <a:rPr lang="es-ES" sz="4000" dirty="0" err="1">
                <a:solidFill>
                  <a:schemeClr val="tx1"/>
                </a:solidFill>
                <a:latin typeface="Arial" panose="020B0604020202020204" pitchFamily="34" charset="0"/>
                <a:ea typeface="Times New Roman" panose="02020603050405020304" pitchFamily="18" charset="0"/>
              </a:rPr>
              <a:t>Educ</a:t>
            </a:r>
            <a:r>
              <a:rPr lang="es-ES" sz="4000" dirty="0">
                <a:solidFill>
                  <a:schemeClr val="tx1"/>
                </a:solidFill>
                <a:latin typeface="Arial" panose="020B0604020202020204" pitchFamily="34" charset="0"/>
                <a:ea typeface="Times New Roman" panose="02020603050405020304" pitchFamily="18" charset="0"/>
              </a:rPr>
              <a:t>. 2023;15(1):45–58. doi:10.5281/zenodo.9999999 (ajustar DOI real si corresponde)</a:t>
            </a:r>
          </a:p>
          <a:p>
            <a:pPr marL="109220" indent="0" algn="just">
              <a:spcAft>
                <a:spcPts val="300"/>
              </a:spcAft>
              <a:buNone/>
            </a:pPr>
            <a:r>
              <a:rPr lang="es-ES" sz="4000" dirty="0">
                <a:solidFill>
                  <a:schemeClr val="tx1"/>
                </a:solidFill>
                <a:latin typeface="Arial" panose="020B0604020202020204" pitchFamily="34" charset="0"/>
                <a:ea typeface="Times New Roman" panose="02020603050405020304" pitchFamily="18" charset="0"/>
              </a:rPr>
              <a:t>6-	</a:t>
            </a:r>
            <a:r>
              <a:rPr lang="es-ES" sz="4000" dirty="0" err="1">
                <a:solidFill>
                  <a:schemeClr val="tx1"/>
                </a:solidFill>
                <a:latin typeface="Arial" panose="020B0604020202020204" pitchFamily="34" charset="0"/>
                <a:ea typeface="Times New Roman" panose="02020603050405020304" pitchFamily="18" charset="0"/>
              </a:rPr>
              <a:t>Utomo</a:t>
            </a:r>
            <a:r>
              <a:rPr lang="es-ES" sz="4000" dirty="0">
                <a:solidFill>
                  <a:schemeClr val="tx1"/>
                </a:solidFill>
                <a:latin typeface="Arial" panose="020B0604020202020204" pitchFamily="34" charset="0"/>
                <a:ea typeface="Times New Roman" panose="02020603050405020304" pitchFamily="18" charset="0"/>
              </a:rPr>
              <a:t> PS, </a:t>
            </a:r>
            <a:r>
              <a:rPr lang="es-ES" sz="4000" dirty="0" err="1">
                <a:solidFill>
                  <a:schemeClr val="tx1"/>
                </a:solidFill>
                <a:latin typeface="Arial" panose="020B0604020202020204" pitchFamily="34" charset="0"/>
                <a:ea typeface="Times New Roman" panose="02020603050405020304" pitchFamily="18" charset="0"/>
              </a:rPr>
              <a:t>Utama</a:t>
            </a:r>
            <a:r>
              <a:rPr lang="es-ES" sz="4000" dirty="0">
                <a:solidFill>
                  <a:schemeClr val="tx1"/>
                </a:solidFill>
                <a:latin typeface="Arial" panose="020B0604020202020204" pitchFamily="34" charset="0"/>
                <a:ea typeface="Times New Roman" panose="02020603050405020304" pitchFamily="18" charset="0"/>
              </a:rPr>
              <a:t> MR. </a:t>
            </a:r>
            <a:r>
              <a:rPr lang="es-ES" sz="4000" dirty="0" err="1">
                <a:solidFill>
                  <a:schemeClr val="tx1"/>
                </a:solidFill>
                <a:latin typeface="Arial" panose="020B0604020202020204" pitchFamily="34" charset="0"/>
                <a:ea typeface="Times New Roman" panose="02020603050405020304" pitchFamily="18" charset="0"/>
              </a:rPr>
              <a:t>Enhancing</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Students</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Engagement</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Using</a:t>
            </a:r>
            <a:r>
              <a:rPr lang="es-ES" sz="4000" dirty="0">
                <a:solidFill>
                  <a:schemeClr val="tx1"/>
                </a:solidFill>
                <a:latin typeface="Arial" panose="020B0604020202020204" pitchFamily="34" charset="0"/>
                <a:ea typeface="Times New Roman" panose="02020603050405020304" pitchFamily="18" charset="0"/>
              </a:rPr>
              <a:t> Interactive </a:t>
            </a:r>
            <a:r>
              <a:rPr lang="es-ES" sz="4000" dirty="0" err="1">
                <a:solidFill>
                  <a:schemeClr val="tx1"/>
                </a:solidFill>
                <a:latin typeface="Arial" panose="020B0604020202020204" pitchFamily="34" charset="0"/>
                <a:ea typeface="Times New Roman" panose="02020603050405020304" pitchFamily="18" charset="0"/>
              </a:rPr>
              <a:t>Applications</a:t>
            </a:r>
            <a:r>
              <a:rPr lang="es-ES" sz="4000" dirty="0">
                <a:solidFill>
                  <a:schemeClr val="tx1"/>
                </a:solidFill>
                <a:latin typeface="Arial" panose="020B0604020202020204" pitchFamily="34" charset="0"/>
                <a:ea typeface="Times New Roman" panose="02020603050405020304" pitchFamily="18" charset="0"/>
              </a:rPr>
              <a:t> in Online </a:t>
            </a:r>
            <a:r>
              <a:rPr lang="es-ES" sz="4000" dirty="0" err="1">
                <a:solidFill>
                  <a:schemeClr val="tx1"/>
                </a:solidFill>
                <a:latin typeface="Arial" panose="020B0604020202020204" pitchFamily="34" charset="0"/>
                <a:ea typeface="Times New Roman" panose="02020603050405020304" pitchFamily="18" charset="0"/>
              </a:rPr>
              <a:t>Lectures</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Jurnal</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Pendidikan</a:t>
            </a:r>
            <a:r>
              <a:rPr lang="es-ES" sz="4000" dirty="0">
                <a:solidFill>
                  <a:schemeClr val="tx1"/>
                </a:solidFill>
                <a:latin typeface="Arial" panose="020B0604020202020204" pitchFamily="34" charset="0"/>
                <a:ea typeface="Times New Roman" panose="02020603050405020304" pitchFamily="18" charset="0"/>
              </a:rPr>
              <a:t> </a:t>
            </a:r>
            <a:r>
              <a:rPr lang="es-ES" sz="4000" dirty="0" err="1">
                <a:solidFill>
                  <a:schemeClr val="tx1"/>
                </a:solidFill>
                <a:latin typeface="Arial" panose="020B0604020202020204" pitchFamily="34" charset="0"/>
                <a:ea typeface="Times New Roman" panose="02020603050405020304" pitchFamily="18" charset="0"/>
              </a:rPr>
              <a:t>Kedokteran</a:t>
            </a:r>
            <a:r>
              <a:rPr lang="es-ES" sz="4000" dirty="0">
                <a:solidFill>
                  <a:schemeClr val="tx1"/>
                </a:solidFill>
                <a:latin typeface="Arial" panose="020B0604020202020204" pitchFamily="34" charset="0"/>
                <a:ea typeface="Times New Roman" panose="02020603050405020304" pitchFamily="18" charset="0"/>
              </a:rPr>
              <a:t> Indonesia. 2022;11(3):326–31. doi:10.22146/jpki.71840</a:t>
            </a:r>
          </a:p>
          <a:p>
            <a:pPr marL="109220" indent="0" algn="just">
              <a:spcAft>
                <a:spcPts val="300"/>
              </a:spcAft>
              <a:buNone/>
            </a:pPr>
            <a:r>
              <a:rPr lang="es-ES" sz="4000" dirty="0">
                <a:solidFill>
                  <a:schemeClr val="tx1"/>
                </a:solidFill>
                <a:latin typeface="Arial" panose="020B0604020202020204" pitchFamily="34" charset="0"/>
                <a:ea typeface="Times New Roman" panose="02020603050405020304" pitchFamily="18" charset="0"/>
              </a:rPr>
              <a:t>7-	Unidad Curricular Fisiología Humana. Relevamiento sobre el uso de herramientas digitales en estudiantes de la Carrera de Odontología. Facultad de Odontología, Universidad Nacional del Nordeste; 2025. Datos no publicados.</a:t>
            </a:r>
          </a:p>
          <a:p>
            <a:pPr marL="109220" indent="0" algn="just">
              <a:spcAft>
                <a:spcPts val="300"/>
              </a:spcAft>
              <a:buNone/>
            </a:pPr>
            <a:endParaRPr lang="en-US" sz="4000" dirty="0">
              <a:solidFill>
                <a:schemeClr val="tx1"/>
              </a:solidFill>
              <a:latin typeface="Arial" panose="020B0604020202020204" pitchFamily="34" charset="0"/>
              <a:ea typeface="Times New Roman" panose="02020603050405020304" pitchFamily="18" charset="0"/>
            </a:endParaRPr>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38" name="Freeform 2"/>
          <p:cNvSpPr/>
          <p:nvPr/>
        </p:nvSpPr>
        <p:spPr>
          <a:xfrm>
            <a:off x="17688701" y="6504836"/>
            <a:ext cx="7488195" cy="6097108"/>
          </a:xfrm>
          <a:custGeom>
            <a:avLst/>
            <a:gdLst/>
            <a:ahLst/>
            <a:cxnLst/>
            <a:rect l="l" t="t" r="r" b="b"/>
            <a:pathLst>
              <a:path w="4598916" h="3673384">
                <a:moveTo>
                  <a:pt x="0" y="0"/>
                </a:moveTo>
                <a:lnTo>
                  <a:pt x="4598915" y="0"/>
                </a:lnTo>
                <a:lnTo>
                  <a:pt x="4598915" y="3673384"/>
                </a:lnTo>
                <a:lnTo>
                  <a:pt x="0" y="367338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8" name="CuadroTexto 7"/>
          <p:cNvSpPr txBox="1"/>
          <p:nvPr/>
        </p:nvSpPr>
        <p:spPr>
          <a:xfrm>
            <a:off x="18509040" y="7216605"/>
            <a:ext cx="5694433" cy="4524315"/>
          </a:xfrm>
          <a:prstGeom prst="rect">
            <a:avLst/>
          </a:prstGeom>
          <a:noFill/>
        </p:spPr>
        <p:txBody>
          <a:bodyPr wrap="square" rtlCol="0">
            <a:spAutoFit/>
          </a:bodyPr>
          <a:lstStyle/>
          <a:p>
            <a:pPr algn="ctr"/>
            <a:r>
              <a:rPr lang="es-ES" sz="3600" dirty="0">
                <a:latin typeface="+mn-lt"/>
                <a:ea typeface="Poppins"/>
                <a:cs typeface="Poppins"/>
              </a:rPr>
              <a:t>Se realizó un estudio descriptivo de tipo transversal durante el ciclo lectivo correspondiente a la cursada de la asignatura Fisiología Humana en la Facultad de Odontología de la UNNE</a:t>
            </a:r>
            <a:endParaRPr lang="en-US" sz="3600" dirty="0">
              <a:latin typeface="+mn-lt"/>
            </a:endParaRPr>
          </a:p>
        </p:txBody>
      </p:sp>
      <p:grpSp>
        <p:nvGrpSpPr>
          <p:cNvPr id="35" name="Group 16"/>
          <p:cNvGrpSpPr>
            <a:grpSpLocks noChangeAspect="1"/>
          </p:cNvGrpSpPr>
          <p:nvPr/>
        </p:nvGrpSpPr>
        <p:grpSpPr>
          <a:xfrm>
            <a:off x="25527618" y="6289494"/>
            <a:ext cx="7236397" cy="4223054"/>
            <a:chOff x="0" y="0"/>
            <a:chExt cx="10924540" cy="6375400"/>
          </a:xfrm>
        </p:grpSpPr>
        <p:sp>
          <p:nvSpPr>
            <p:cNvPr id="36" name="Freeform 17"/>
            <p:cNvSpPr/>
            <p:nvPr/>
          </p:nvSpPr>
          <p:spPr>
            <a:xfrm>
              <a:off x="12700" y="12700"/>
              <a:ext cx="10899140" cy="6350000"/>
            </a:xfrm>
            <a:custGeom>
              <a:avLst/>
              <a:gdLst/>
              <a:ahLst/>
              <a:cxnLst/>
              <a:rect l="l" t="t" r="r" b="b"/>
              <a:pathLst>
                <a:path w="10899140" h="6350000">
                  <a:moveTo>
                    <a:pt x="10314940" y="0"/>
                  </a:moveTo>
                  <a:lnTo>
                    <a:pt x="584200" y="0"/>
                  </a:lnTo>
                  <a:cubicBezTo>
                    <a:pt x="584200" y="322580"/>
                    <a:pt x="322580" y="584200"/>
                    <a:pt x="0" y="584200"/>
                  </a:cubicBezTo>
                  <a:lnTo>
                    <a:pt x="0" y="5765800"/>
                  </a:lnTo>
                  <a:cubicBezTo>
                    <a:pt x="322580" y="5765800"/>
                    <a:pt x="584200" y="6027420"/>
                    <a:pt x="584200" y="6350000"/>
                  </a:cubicBezTo>
                  <a:lnTo>
                    <a:pt x="10314940" y="6350000"/>
                  </a:lnTo>
                  <a:cubicBezTo>
                    <a:pt x="10314940" y="6027420"/>
                    <a:pt x="10576560" y="5765800"/>
                    <a:pt x="10899140" y="5765800"/>
                  </a:cubicBezTo>
                  <a:lnTo>
                    <a:pt x="10899140" y="584200"/>
                  </a:lnTo>
                  <a:cubicBezTo>
                    <a:pt x="10576560" y="584200"/>
                    <a:pt x="10314940" y="322580"/>
                    <a:pt x="10314940" y="0"/>
                  </a:cubicBezTo>
                  <a:close/>
                </a:path>
              </a:pathLst>
            </a:custGeom>
            <a:blipFill>
              <a:blip r:embed="rId7"/>
              <a:stretch>
                <a:fillRect t="-13781" r="-18093" b="-366"/>
              </a:stretch>
            </a:blipFill>
          </p:spPr>
        </p:sp>
        <p:sp>
          <p:nvSpPr>
            <p:cNvPr id="37" name="Freeform 18"/>
            <p:cNvSpPr/>
            <p:nvPr/>
          </p:nvSpPr>
          <p:spPr>
            <a:xfrm>
              <a:off x="0" y="0"/>
              <a:ext cx="10924540" cy="6375400"/>
            </a:xfrm>
            <a:custGeom>
              <a:avLst/>
              <a:gdLst/>
              <a:ahLst/>
              <a:cxnLst/>
              <a:rect l="l" t="t" r="r" b="b"/>
              <a:pathLst>
                <a:path w="10924540" h="6375400">
                  <a:moveTo>
                    <a:pt x="10340340" y="6375400"/>
                  </a:moveTo>
                  <a:lnTo>
                    <a:pt x="584200" y="6375400"/>
                  </a:lnTo>
                  <a:lnTo>
                    <a:pt x="584200" y="6362700"/>
                  </a:lnTo>
                  <a:cubicBezTo>
                    <a:pt x="584200" y="6047740"/>
                    <a:pt x="327660" y="5791200"/>
                    <a:pt x="12700" y="5791200"/>
                  </a:cubicBezTo>
                  <a:lnTo>
                    <a:pt x="0" y="5791200"/>
                  </a:lnTo>
                  <a:lnTo>
                    <a:pt x="0" y="584200"/>
                  </a:lnTo>
                  <a:lnTo>
                    <a:pt x="12700" y="584200"/>
                  </a:lnTo>
                  <a:cubicBezTo>
                    <a:pt x="327660" y="584200"/>
                    <a:pt x="584200" y="327660"/>
                    <a:pt x="584200" y="12700"/>
                  </a:cubicBezTo>
                  <a:lnTo>
                    <a:pt x="584200" y="0"/>
                  </a:lnTo>
                  <a:lnTo>
                    <a:pt x="10340340" y="0"/>
                  </a:lnTo>
                  <a:lnTo>
                    <a:pt x="10340340" y="12700"/>
                  </a:lnTo>
                  <a:cubicBezTo>
                    <a:pt x="10340340" y="327660"/>
                    <a:pt x="10596880" y="584200"/>
                    <a:pt x="10911840" y="584200"/>
                  </a:cubicBezTo>
                  <a:lnTo>
                    <a:pt x="10924540" y="584200"/>
                  </a:lnTo>
                  <a:lnTo>
                    <a:pt x="10924540" y="5791200"/>
                  </a:lnTo>
                  <a:lnTo>
                    <a:pt x="10911840" y="5791200"/>
                  </a:lnTo>
                  <a:cubicBezTo>
                    <a:pt x="10596880" y="5791200"/>
                    <a:pt x="10340340" y="6047740"/>
                    <a:pt x="10340340" y="6362700"/>
                  </a:cubicBezTo>
                  <a:lnTo>
                    <a:pt x="10340340" y="6375400"/>
                  </a:lnTo>
                  <a:close/>
                  <a:moveTo>
                    <a:pt x="609600" y="6350000"/>
                  </a:moveTo>
                  <a:lnTo>
                    <a:pt x="10314940" y="6350000"/>
                  </a:lnTo>
                  <a:cubicBezTo>
                    <a:pt x="10321290" y="6031230"/>
                    <a:pt x="10580370" y="5773420"/>
                    <a:pt x="10899140" y="5765800"/>
                  </a:cubicBezTo>
                  <a:lnTo>
                    <a:pt x="10899140" y="609600"/>
                  </a:lnTo>
                  <a:cubicBezTo>
                    <a:pt x="10580370" y="603250"/>
                    <a:pt x="10322560" y="344170"/>
                    <a:pt x="10314940" y="25400"/>
                  </a:cubicBezTo>
                  <a:lnTo>
                    <a:pt x="609600" y="25400"/>
                  </a:lnTo>
                  <a:cubicBezTo>
                    <a:pt x="601980" y="344170"/>
                    <a:pt x="344170" y="601980"/>
                    <a:pt x="25400" y="609600"/>
                  </a:cubicBezTo>
                  <a:lnTo>
                    <a:pt x="25400" y="5765800"/>
                  </a:lnTo>
                  <a:cubicBezTo>
                    <a:pt x="344170" y="5773420"/>
                    <a:pt x="601980" y="6031230"/>
                    <a:pt x="609600" y="6350000"/>
                  </a:cubicBezTo>
                  <a:close/>
                </a:path>
              </a:pathLst>
            </a:custGeom>
            <a:solidFill>
              <a:srgbClr val="E0A328"/>
            </a:solidFill>
          </p:spPr>
        </p:sp>
      </p:grpSp>
      <p:pic>
        <p:nvPicPr>
          <p:cNvPr id="9" name="Imagen 8"/>
          <p:cNvPicPr>
            <a:picLocks noChangeAspect="1"/>
          </p:cNvPicPr>
          <p:nvPr/>
        </p:nvPicPr>
        <p:blipFill>
          <a:blip r:embed="rId8"/>
          <a:stretch>
            <a:fillRect/>
          </a:stretch>
        </p:blipFill>
        <p:spPr>
          <a:xfrm>
            <a:off x="27016996" y="11656803"/>
            <a:ext cx="6956139" cy="5553937"/>
          </a:xfrm>
          <a:prstGeom prst="rect">
            <a:avLst/>
          </a:prstGeom>
        </p:spPr>
      </p:pic>
      <p:sp>
        <p:nvSpPr>
          <p:cNvPr id="44" name="CuadroTexto 43"/>
          <p:cNvSpPr txBox="1"/>
          <p:nvPr/>
        </p:nvSpPr>
        <p:spPr>
          <a:xfrm>
            <a:off x="27625921" y="12692489"/>
            <a:ext cx="5694433" cy="3416320"/>
          </a:xfrm>
          <a:prstGeom prst="rect">
            <a:avLst/>
          </a:prstGeom>
          <a:noFill/>
        </p:spPr>
        <p:txBody>
          <a:bodyPr wrap="square" rtlCol="0">
            <a:spAutoFit/>
          </a:bodyPr>
          <a:lstStyle/>
          <a:p>
            <a:pPr algn="ctr"/>
            <a:r>
              <a:rPr lang="es-AR" sz="3600" dirty="0">
                <a:latin typeface="+mn-lt"/>
                <a:ea typeface="Poppins"/>
                <a:cs typeface="Poppins"/>
              </a:rPr>
              <a:t>La población de estudio estuvo conformada por los estudiantes que completaron la unidad curricular durante el cuatrimestre.</a:t>
            </a:r>
            <a:endParaRPr lang="en-US" sz="3600" dirty="0">
              <a:latin typeface="+mn-lt"/>
            </a:endParaRPr>
          </a:p>
        </p:txBody>
      </p:sp>
      <p:sp>
        <p:nvSpPr>
          <p:cNvPr id="62" name="Freeform 9"/>
          <p:cNvSpPr/>
          <p:nvPr/>
        </p:nvSpPr>
        <p:spPr>
          <a:xfrm>
            <a:off x="17343444" y="17233075"/>
            <a:ext cx="8549103" cy="8066811"/>
          </a:xfrm>
          <a:custGeom>
            <a:avLst/>
            <a:gdLst/>
            <a:ahLst/>
            <a:cxnLst/>
            <a:rect l="l" t="t" r="r" b="b"/>
            <a:pathLst>
              <a:path w="4598916" h="3673384">
                <a:moveTo>
                  <a:pt x="0" y="0"/>
                </a:moveTo>
                <a:lnTo>
                  <a:pt x="4598915" y="0"/>
                </a:lnTo>
                <a:lnTo>
                  <a:pt x="4598915" y="3673384"/>
                </a:lnTo>
                <a:lnTo>
                  <a:pt x="0" y="367338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67" name="CuadroTexto 66"/>
          <p:cNvSpPr txBox="1"/>
          <p:nvPr/>
        </p:nvSpPr>
        <p:spPr>
          <a:xfrm>
            <a:off x="17960079" y="18547941"/>
            <a:ext cx="7270294" cy="5232202"/>
          </a:xfrm>
          <a:prstGeom prst="rect">
            <a:avLst/>
          </a:prstGeom>
          <a:noFill/>
        </p:spPr>
        <p:txBody>
          <a:bodyPr wrap="square" rtlCol="0">
            <a:spAutoFit/>
          </a:bodyPr>
          <a:lstStyle/>
          <a:p>
            <a:pPr marL="21146" indent="0" algn="ctr">
              <a:spcAft>
                <a:spcPts val="1200"/>
              </a:spcAft>
              <a:buNone/>
            </a:pPr>
            <a:r>
              <a:rPr lang="es-AR" sz="3600" dirty="0">
                <a:latin typeface="+mn-lt"/>
                <a:ea typeface="Poppins"/>
                <a:cs typeface="Poppins"/>
              </a:rPr>
              <a:t>Instrumento de recolección de datos: cuestionario en línea, estructurado con preguntas cerradas y afirmaciones valoradas según escala de Likert de cinco puntos.</a:t>
            </a:r>
          </a:p>
          <a:p>
            <a:pPr marL="21146" indent="0" algn="ctr">
              <a:spcAft>
                <a:spcPts val="1200"/>
              </a:spcAft>
              <a:buNone/>
            </a:pPr>
            <a:r>
              <a:rPr lang="es-AR" sz="3600" dirty="0">
                <a:latin typeface="+mn-lt"/>
                <a:ea typeface="Poppins"/>
                <a:cs typeface="Poppins"/>
              </a:rPr>
              <a:t>Herramientas Digitales: </a:t>
            </a:r>
            <a:r>
              <a:rPr lang="es-AR" sz="3600" dirty="0" err="1">
                <a:latin typeface="+mn-lt"/>
                <a:ea typeface="Poppins"/>
                <a:cs typeface="Poppins"/>
              </a:rPr>
              <a:t>Canva</a:t>
            </a:r>
            <a:r>
              <a:rPr lang="es-AR" sz="3600" dirty="0">
                <a:latin typeface="+mn-lt"/>
                <a:ea typeface="Poppins"/>
                <a:cs typeface="Poppins"/>
              </a:rPr>
              <a:t>, </a:t>
            </a:r>
            <a:r>
              <a:rPr lang="es-AR" sz="3600" dirty="0" err="1">
                <a:latin typeface="+mn-lt"/>
                <a:ea typeface="Poppins"/>
                <a:cs typeface="Poppins"/>
              </a:rPr>
              <a:t>Genially</a:t>
            </a:r>
            <a:r>
              <a:rPr lang="es-AR" sz="3600" dirty="0">
                <a:latin typeface="+mn-lt"/>
                <a:ea typeface="Poppins"/>
                <a:cs typeface="Poppins"/>
              </a:rPr>
              <a:t> y PowerPoint y su percepción acerca de la utilidad</a:t>
            </a:r>
            <a:r>
              <a:rPr lang="es-AR" sz="3600" dirty="0">
                <a:ea typeface="Poppins"/>
                <a:cs typeface="Poppins"/>
              </a:rPr>
              <a:t>.</a:t>
            </a:r>
            <a:endParaRPr lang="en-US" sz="3600" dirty="0">
              <a:ea typeface="Poppins"/>
              <a:cs typeface="Poppins"/>
            </a:endParaRPr>
          </a:p>
        </p:txBody>
      </p:sp>
      <p:pic>
        <p:nvPicPr>
          <p:cNvPr id="10" name="Imagen 9"/>
          <p:cNvPicPr>
            <a:picLocks noChangeAspect="1"/>
          </p:cNvPicPr>
          <p:nvPr/>
        </p:nvPicPr>
        <p:blipFill>
          <a:blip r:embed="rId11"/>
          <a:stretch>
            <a:fillRect/>
          </a:stretch>
        </p:blipFill>
        <p:spPr>
          <a:xfrm>
            <a:off x="17950048" y="13125631"/>
            <a:ext cx="7704565" cy="3852283"/>
          </a:xfrm>
          <a:prstGeom prst="rect">
            <a:avLst/>
          </a:prstGeom>
        </p:spPr>
      </p:pic>
      <p:grpSp>
        <p:nvGrpSpPr>
          <p:cNvPr id="70" name="Group 21"/>
          <p:cNvGrpSpPr>
            <a:grpSpLocks noChangeAspect="1"/>
          </p:cNvGrpSpPr>
          <p:nvPr/>
        </p:nvGrpSpPr>
        <p:grpSpPr>
          <a:xfrm>
            <a:off x="25847008" y="19629188"/>
            <a:ext cx="3511823" cy="3511823"/>
            <a:chOff x="0" y="0"/>
            <a:chExt cx="6350000" cy="6350000"/>
          </a:xfrm>
        </p:grpSpPr>
        <p:sp>
          <p:nvSpPr>
            <p:cNvPr id="71" name="Freeform 22"/>
            <p:cNvSpPr/>
            <p:nvPr/>
          </p:nvSpPr>
          <p:spPr>
            <a:xfrm>
              <a:off x="0" y="0"/>
              <a:ext cx="6350000" cy="6350000"/>
            </a:xfrm>
            <a:custGeom>
              <a:avLst/>
              <a:gdLst/>
              <a:ahLst/>
              <a:cxnLst/>
              <a:rect l="l" t="t" r="r" b="b"/>
              <a:pathLst>
                <a:path w="6350000" h="6350000">
                  <a:moveTo>
                    <a:pt x="3175000" y="0"/>
                  </a:moveTo>
                  <a:cubicBezTo>
                    <a:pt x="1421130" y="0"/>
                    <a:pt x="0" y="1421130"/>
                    <a:pt x="0" y="3175000"/>
                  </a:cubicBezTo>
                  <a:lnTo>
                    <a:pt x="0" y="6350000"/>
                  </a:lnTo>
                  <a:lnTo>
                    <a:pt x="3175000" y="6350000"/>
                  </a:lnTo>
                  <a:cubicBezTo>
                    <a:pt x="4928870" y="6350000"/>
                    <a:pt x="6350000" y="4928870"/>
                    <a:pt x="6350000" y="3175000"/>
                  </a:cubicBezTo>
                  <a:cubicBezTo>
                    <a:pt x="6350000" y="1421130"/>
                    <a:pt x="4928870" y="0"/>
                    <a:pt x="3175000" y="0"/>
                  </a:cubicBezTo>
                  <a:close/>
                </a:path>
              </a:pathLst>
            </a:custGeom>
            <a:solidFill>
              <a:srgbClr val="E44650"/>
            </a:solidFill>
          </p:spPr>
        </p:sp>
        <p:sp>
          <p:nvSpPr>
            <p:cNvPr id="72" name="Freeform 23"/>
            <p:cNvSpPr/>
            <p:nvPr/>
          </p:nvSpPr>
          <p:spPr>
            <a:xfrm>
              <a:off x="227013" y="387928"/>
              <a:ext cx="5895974" cy="5627483"/>
            </a:xfrm>
            <a:custGeom>
              <a:avLst/>
              <a:gdLst/>
              <a:ahLst/>
              <a:cxnLst/>
              <a:rect l="l" t="t" r="r" b="b"/>
              <a:pathLst>
                <a:path w="5895974" h="5627483">
                  <a:moveTo>
                    <a:pt x="2947987" y="4502"/>
                  </a:moveTo>
                  <a:cubicBezTo>
                    <a:pt x="1941349" y="0"/>
                    <a:pt x="1009246" y="534452"/>
                    <a:pt x="504623" y="1405483"/>
                  </a:cubicBezTo>
                  <a:cubicBezTo>
                    <a:pt x="0" y="2276514"/>
                    <a:pt x="0" y="3350970"/>
                    <a:pt x="504623" y="4222001"/>
                  </a:cubicBezTo>
                  <a:cubicBezTo>
                    <a:pt x="1009246" y="5093032"/>
                    <a:pt x="1941349" y="5627484"/>
                    <a:pt x="2947987" y="5622982"/>
                  </a:cubicBezTo>
                  <a:cubicBezTo>
                    <a:pt x="3954625" y="5627484"/>
                    <a:pt x="4886728" y="5093032"/>
                    <a:pt x="5391351" y="4222001"/>
                  </a:cubicBezTo>
                  <a:cubicBezTo>
                    <a:pt x="5895974" y="3350970"/>
                    <a:pt x="5895974" y="2276514"/>
                    <a:pt x="5391351" y="1405483"/>
                  </a:cubicBezTo>
                  <a:cubicBezTo>
                    <a:pt x="4886728" y="534451"/>
                    <a:pt x="3954625" y="0"/>
                    <a:pt x="2947987" y="4502"/>
                  </a:cubicBezTo>
                  <a:close/>
                </a:path>
              </a:pathLst>
            </a:custGeom>
            <a:blipFill>
              <a:blip r:embed="rId12"/>
              <a:stretch>
                <a:fillRect l="-5690" r="-5690"/>
              </a:stretch>
            </a:blipFill>
          </p:spPr>
        </p:sp>
      </p:grpSp>
      <p:sp>
        <p:nvSpPr>
          <p:cNvPr id="40" name="Freeform 8"/>
          <p:cNvSpPr/>
          <p:nvPr/>
        </p:nvSpPr>
        <p:spPr>
          <a:xfrm>
            <a:off x="28594277" y="10458614"/>
            <a:ext cx="639005" cy="1543677"/>
          </a:xfrm>
          <a:custGeom>
            <a:avLst/>
            <a:gdLst/>
            <a:ahLst/>
            <a:cxnLst/>
            <a:rect l="l" t="t" r="r" b="b"/>
            <a:pathLst>
              <a:path w="446028" h="1151715">
                <a:moveTo>
                  <a:pt x="0" y="0"/>
                </a:moveTo>
                <a:lnTo>
                  <a:pt x="446028" y="0"/>
                </a:lnTo>
                <a:lnTo>
                  <a:pt x="446028" y="1151715"/>
                </a:lnTo>
                <a:lnTo>
                  <a:pt x="0" y="115171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pic>
        <p:nvPicPr>
          <p:cNvPr id="11" name="Imagen 10"/>
          <p:cNvPicPr>
            <a:picLocks noChangeAspect="1"/>
          </p:cNvPicPr>
          <p:nvPr/>
        </p:nvPicPr>
        <p:blipFill>
          <a:blip r:embed="rId15"/>
          <a:stretch>
            <a:fillRect/>
          </a:stretch>
        </p:blipFill>
        <p:spPr>
          <a:xfrm>
            <a:off x="21629025" y="16580635"/>
            <a:ext cx="568327" cy="1472485"/>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1067</Words>
  <Application>Microsoft Office PowerPoint</Application>
  <PresentationFormat>Personalizado</PresentationFormat>
  <Paragraphs>31</Paragraphs>
  <Slides>1</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vt:i4>
      </vt:variant>
    </vt:vector>
  </HeadingPairs>
  <TitlesOfParts>
    <vt:vector size="6" baseType="lpstr">
      <vt:lpstr>Arial</vt:lpstr>
      <vt:lpstr>Calibri</vt:lpstr>
      <vt:lpstr>Cambria</vt:lpstr>
      <vt:lpstr>Poppins</vt:lpstr>
      <vt:lpstr>Póster de medicina</vt:lpstr>
      <vt:lpstr>EJE 8</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Jorge</cp:lastModifiedBy>
  <cp:revision>14</cp:revision>
  <dcterms:created xsi:type="dcterms:W3CDTF">2013-04-05T20:27:31Z</dcterms:created>
  <dcterms:modified xsi:type="dcterms:W3CDTF">2025-07-14T04:16:03Z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