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3"/>
  </p:notesMasterIdLst>
  <p:sldIdLst>
    <p:sldId id="256" r:id="rId2"/>
  </p:sldIdLst>
  <p:sldSz cx="51206400" cy="288036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 roundtripDataSignature="AMtx7mj0s8xHt2SidD0SizO0H86Wdw63j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16" autoAdjust="0"/>
  </p:normalViewPr>
  <p:slideViewPr>
    <p:cSldViewPr snapToGrid="0">
      <p:cViewPr>
        <p:scale>
          <a:sx n="21" d="100"/>
          <a:sy n="21" d="100"/>
        </p:scale>
        <p:origin x="36" y="-3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 /><Relationship Id="rId3" Type="http://schemas.openxmlformats.org/officeDocument/2006/relationships/notesMaster" Target="notesMasters/notesMaster1.xml" /><Relationship Id="rId7" Type="http://schemas.openxmlformats.org/officeDocument/2006/relationships/presProps" Target="presProps.xml" /><Relationship Id="rId2" Type="http://schemas.openxmlformats.org/officeDocument/2006/relationships/slide" Target="slides/slide1.xml" /><Relationship Id="rId1" Type="http://schemas.openxmlformats.org/officeDocument/2006/relationships/slideMaster" Target="slideMasters/slideMaster1.xml" /><Relationship Id="rId6" Type="http://customschemas.google.com/relationships/presentationmetadata" Target="metadata" /><Relationship Id="rId10" Type="http://schemas.openxmlformats.org/officeDocument/2006/relationships/tableStyles" Target="tableStyles.xml" /><Relationship Id="rId9" Type="http://schemas.openxmlformats.org/officeDocument/2006/relationships/theme" Target="theme/theme1.xml" /></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s-AR" sz="1200" b="0" i="0" u="none" strike="noStrike" cap="none">
                <a:solidFill>
                  <a:schemeClr val="dk1"/>
                </a:solidFill>
                <a:latin typeface="Calibri"/>
                <a:ea typeface="Calibri"/>
                <a:cs typeface="Calibri"/>
                <a:sym typeface="Calibri"/>
              </a:rPr>
              <a:t>‹Nº›</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0565014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
        <p:cNvGrpSpPr/>
        <p:nvPr/>
      </p:nvGrpSpPr>
      <p:grpSpPr>
        <a:xfrm>
          <a:off x="0" y="0"/>
          <a:ext cx="0" cy="0"/>
          <a:chOff x="0" y="0"/>
          <a:chExt cx="0" cy="0"/>
        </a:xfrm>
      </p:grpSpPr>
      <p:sp>
        <p:nvSpPr>
          <p:cNvPr id="40" name="Google Shape;40;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 name="Google Shape;41;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 name="Google Shape;42;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s-AR"/>
              <a:t>1</a:t>
            </a:fld>
            <a:endParaRPr/>
          </a:p>
        </p:txBody>
      </p:sp>
    </p:spTree>
    <p:extLst>
      <p:ext uri="{BB962C8B-B14F-4D97-AF65-F5344CB8AC3E}">
        <p14:creationId xmlns:p14="http://schemas.microsoft.com/office/powerpoint/2010/main" val="35630192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Póster">
  <p:cSld name="Póster">
    <p:spTree>
      <p:nvGrpSpPr>
        <p:cNvPr id="1" name="Shape 16"/>
        <p:cNvGrpSpPr/>
        <p:nvPr/>
      </p:nvGrpSpPr>
      <p:grpSpPr>
        <a:xfrm>
          <a:off x="0" y="0"/>
          <a:ext cx="0" cy="0"/>
          <a:chOff x="0" y="0"/>
          <a:chExt cx="0" cy="0"/>
        </a:xfrm>
      </p:grpSpPr>
      <p:sp>
        <p:nvSpPr>
          <p:cNvPr id="17" name="Google Shape;17;p3"/>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lt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 name="Google Shape;18;p3"/>
          <p:cNvSpPr txBox="1">
            <a:spLocks noGrp="1"/>
          </p:cNvSpPr>
          <p:nvPr>
            <p:ph type="body" idx="1"/>
          </p:nvPr>
        </p:nvSpPr>
        <p:spPr>
          <a:xfrm>
            <a:off x="7467600" y="3140028"/>
            <a:ext cx="36271200" cy="727122"/>
          </a:xfrm>
          <a:prstGeom prst="rect">
            <a:avLst/>
          </a:prstGeom>
          <a:noFill/>
          <a:ln>
            <a:noFill/>
          </a:ln>
        </p:spPr>
        <p:txBody>
          <a:bodyPr spcFirstLastPara="1" wrap="square" lIns="91425" tIns="45700" rIns="91425" bIns="45700" anchor="t" anchorCtr="0">
            <a:noAutofit/>
          </a:bodyPr>
          <a:lstStyle>
            <a:lvl1pPr marL="457200" lvl="0" indent="-228600" algn="l">
              <a:lnSpc>
                <a:spcPct val="100000"/>
              </a:lnSpc>
              <a:spcBef>
                <a:spcPts val="0"/>
              </a:spcBef>
              <a:spcAft>
                <a:spcPts val="0"/>
              </a:spcAft>
              <a:buSzPts val="2800"/>
              <a:buNone/>
              <a:defRPr sz="2800">
                <a:solidFill>
                  <a:schemeClr val="lt1"/>
                </a:solidFill>
              </a:defRPr>
            </a:lvl1pPr>
            <a:lvl2pPr marL="914400" lvl="1" indent="-228600" algn="l">
              <a:lnSpc>
                <a:spcPct val="100000"/>
              </a:lnSpc>
              <a:spcBef>
                <a:spcPts val="0"/>
              </a:spcBef>
              <a:spcAft>
                <a:spcPts val="0"/>
              </a:spcAft>
              <a:buSzPts val="2800"/>
              <a:buNone/>
              <a:defRPr sz="2800">
                <a:solidFill>
                  <a:schemeClr val="lt1"/>
                </a:solidFill>
              </a:defRPr>
            </a:lvl2pPr>
            <a:lvl3pPr marL="1371600" lvl="2" indent="-228600" algn="l">
              <a:lnSpc>
                <a:spcPct val="100000"/>
              </a:lnSpc>
              <a:spcBef>
                <a:spcPts val="0"/>
              </a:spcBef>
              <a:spcAft>
                <a:spcPts val="0"/>
              </a:spcAft>
              <a:buSzPts val="2800"/>
              <a:buNone/>
              <a:defRPr sz="2800">
                <a:solidFill>
                  <a:schemeClr val="lt1"/>
                </a:solidFill>
              </a:defRPr>
            </a:lvl3pPr>
            <a:lvl4pPr marL="1828800" lvl="3" indent="-228600" algn="l">
              <a:lnSpc>
                <a:spcPct val="100000"/>
              </a:lnSpc>
              <a:spcBef>
                <a:spcPts val="0"/>
              </a:spcBef>
              <a:spcAft>
                <a:spcPts val="0"/>
              </a:spcAft>
              <a:buSzPts val="2800"/>
              <a:buNone/>
              <a:defRPr sz="2800">
                <a:solidFill>
                  <a:schemeClr val="lt1"/>
                </a:solidFill>
              </a:defRPr>
            </a:lvl4pPr>
            <a:lvl5pPr marL="2286000" lvl="4" indent="-228600" algn="l">
              <a:lnSpc>
                <a:spcPct val="100000"/>
              </a:lnSpc>
              <a:spcBef>
                <a:spcPts val="0"/>
              </a:spcBef>
              <a:spcAft>
                <a:spcPts val="0"/>
              </a:spcAft>
              <a:buSzPts val="2800"/>
              <a:buNone/>
              <a:defRPr sz="2800">
                <a:solidFill>
                  <a:schemeClr val="lt1"/>
                </a:solidFill>
              </a:defRPr>
            </a:lvl5pPr>
            <a:lvl6pPr marL="2743200" lvl="5" indent="-228600" algn="l">
              <a:lnSpc>
                <a:spcPct val="100000"/>
              </a:lnSpc>
              <a:spcBef>
                <a:spcPts val="0"/>
              </a:spcBef>
              <a:spcAft>
                <a:spcPts val="0"/>
              </a:spcAft>
              <a:buSzPts val="2800"/>
              <a:buNone/>
              <a:defRPr sz="2800">
                <a:solidFill>
                  <a:schemeClr val="lt1"/>
                </a:solidFill>
              </a:defRPr>
            </a:lvl6pPr>
            <a:lvl7pPr marL="3200400" lvl="6" indent="-228600" algn="l">
              <a:lnSpc>
                <a:spcPct val="100000"/>
              </a:lnSpc>
              <a:spcBef>
                <a:spcPts val="0"/>
              </a:spcBef>
              <a:spcAft>
                <a:spcPts val="0"/>
              </a:spcAft>
              <a:buSzPts val="2800"/>
              <a:buNone/>
              <a:defRPr sz="2800">
                <a:solidFill>
                  <a:schemeClr val="lt1"/>
                </a:solidFill>
              </a:defRPr>
            </a:lvl7pPr>
            <a:lvl8pPr marL="3657600" lvl="7" indent="-228600" algn="l">
              <a:lnSpc>
                <a:spcPct val="100000"/>
              </a:lnSpc>
              <a:spcBef>
                <a:spcPts val="0"/>
              </a:spcBef>
              <a:spcAft>
                <a:spcPts val="0"/>
              </a:spcAft>
              <a:buSzPts val="2800"/>
              <a:buNone/>
              <a:defRPr sz="2800">
                <a:solidFill>
                  <a:schemeClr val="lt1"/>
                </a:solidFill>
              </a:defRPr>
            </a:lvl8pPr>
            <a:lvl9pPr marL="4114800" lvl="8" indent="-228600" algn="l">
              <a:lnSpc>
                <a:spcPct val="100000"/>
              </a:lnSpc>
              <a:spcBef>
                <a:spcPts val="0"/>
              </a:spcBef>
              <a:spcAft>
                <a:spcPts val="0"/>
              </a:spcAft>
              <a:buSzPts val="2800"/>
              <a:buNone/>
              <a:defRPr sz="2800">
                <a:solidFill>
                  <a:schemeClr val="lt1"/>
                </a:solidFill>
              </a:defRPr>
            </a:lvl9pPr>
          </a:lstStyle>
          <a:p>
            <a:endParaRPr/>
          </a:p>
        </p:txBody>
      </p:sp>
      <p:sp>
        <p:nvSpPr>
          <p:cNvPr id="19" name="Google Shape;19;p3"/>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3"/>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3"/>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sz="1867">
                <a:solidFill>
                  <a:srgbClr val="8B8B8D"/>
                </a:solidFill>
              </a:defRPr>
            </a:lvl1pPr>
            <a:lvl2pPr marL="0" lvl="1" indent="0" algn="r">
              <a:spcBef>
                <a:spcPts val="0"/>
              </a:spcBef>
              <a:buNone/>
              <a:defRPr sz="1867">
                <a:solidFill>
                  <a:srgbClr val="8B8B8D"/>
                </a:solidFill>
              </a:defRPr>
            </a:lvl2pPr>
            <a:lvl3pPr marL="0" lvl="2" indent="0" algn="r">
              <a:spcBef>
                <a:spcPts val="0"/>
              </a:spcBef>
              <a:buNone/>
              <a:defRPr sz="1867">
                <a:solidFill>
                  <a:srgbClr val="8B8B8D"/>
                </a:solidFill>
              </a:defRPr>
            </a:lvl3pPr>
            <a:lvl4pPr marL="0" lvl="3" indent="0" algn="r">
              <a:spcBef>
                <a:spcPts val="0"/>
              </a:spcBef>
              <a:buNone/>
              <a:defRPr sz="1867">
                <a:solidFill>
                  <a:srgbClr val="8B8B8D"/>
                </a:solidFill>
              </a:defRPr>
            </a:lvl4pPr>
            <a:lvl5pPr marL="0" lvl="4" indent="0" algn="r">
              <a:spcBef>
                <a:spcPts val="0"/>
              </a:spcBef>
              <a:buNone/>
              <a:defRPr sz="1867">
                <a:solidFill>
                  <a:srgbClr val="8B8B8D"/>
                </a:solidFill>
              </a:defRPr>
            </a:lvl5pPr>
            <a:lvl6pPr marL="0" lvl="5" indent="0" algn="r">
              <a:spcBef>
                <a:spcPts val="0"/>
              </a:spcBef>
              <a:buNone/>
              <a:defRPr sz="1867">
                <a:solidFill>
                  <a:srgbClr val="8B8B8D"/>
                </a:solidFill>
              </a:defRPr>
            </a:lvl6pPr>
            <a:lvl7pPr marL="0" lvl="6" indent="0" algn="r">
              <a:spcBef>
                <a:spcPts val="0"/>
              </a:spcBef>
              <a:buNone/>
              <a:defRPr sz="1867">
                <a:solidFill>
                  <a:srgbClr val="8B8B8D"/>
                </a:solidFill>
              </a:defRPr>
            </a:lvl7pPr>
            <a:lvl8pPr marL="0" lvl="7" indent="0" algn="r">
              <a:spcBef>
                <a:spcPts val="0"/>
              </a:spcBef>
              <a:buNone/>
              <a:defRPr sz="1867">
                <a:solidFill>
                  <a:srgbClr val="8B8B8D"/>
                </a:solidFill>
              </a:defRPr>
            </a:lvl8pPr>
            <a:lvl9pPr marL="0" lvl="8" indent="0" algn="r">
              <a:spcBef>
                <a:spcPts val="0"/>
              </a:spcBef>
              <a:buNone/>
              <a:defRPr sz="1867">
                <a:solidFill>
                  <a:srgbClr val="8B8B8D"/>
                </a:solidFill>
              </a:defRPr>
            </a:lvl9pPr>
          </a:lstStyle>
          <a:p>
            <a:pPr marL="0" lvl="0" indent="0" algn="r" rtl="0">
              <a:spcBef>
                <a:spcPts val="0"/>
              </a:spcBef>
              <a:spcAft>
                <a:spcPts val="0"/>
              </a:spcAft>
              <a:buNone/>
            </a:pPr>
            <a:fld id="{00000000-1234-1234-1234-123412341234}" type="slidenum">
              <a:rPr lang="es-AR"/>
              <a:t>‹Nº›</a:t>
            </a:fld>
            <a:endParaRPr/>
          </a:p>
        </p:txBody>
      </p:sp>
      <p:sp>
        <p:nvSpPr>
          <p:cNvPr id="22" name="Google Shape;22;p3"/>
          <p:cNvSpPr>
            <a:spLocks noGrp="1"/>
          </p:cNvSpPr>
          <p:nvPr>
            <p:ph type="body" idx="2"/>
          </p:nvPr>
        </p:nvSpPr>
        <p:spPr>
          <a:xfrm>
            <a:off x="1333500" y="5120640"/>
            <a:ext cx="14935200" cy="1066800"/>
          </a:xfrm>
          <a:prstGeom prst="round1Rect">
            <a:avLst>
              <a:gd name="adj" fmla="val 16667"/>
            </a:avLst>
          </a:prstGeom>
          <a:solidFill>
            <a:schemeClr val="accent2"/>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3" name="Google Shape;23;p3"/>
          <p:cNvSpPr txBox="1">
            <a:spLocks noGrp="1"/>
          </p:cNvSpPr>
          <p:nvPr>
            <p:ph type="body" idx="3"/>
          </p:nvPr>
        </p:nvSpPr>
        <p:spPr>
          <a:xfrm>
            <a:off x="1333500" y="6187440"/>
            <a:ext cx="14935200" cy="600075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4" name="Google Shape;24;p3"/>
          <p:cNvSpPr>
            <a:spLocks noGrp="1"/>
          </p:cNvSpPr>
          <p:nvPr>
            <p:ph type="body" idx="4"/>
          </p:nvPr>
        </p:nvSpPr>
        <p:spPr>
          <a:xfrm>
            <a:off x="1333500" y="13153644"/>
            <a:ext cx="14935200" cy="1066800"/>
          </a:xfrm>
          <a:prstGeom prst="round1Rect">
            <a:avLst>
              <a:gd name="adj" fmla="val 16667"/>
            </a:avLst>
          </a:prstGeom>
          <a:solidFill>
            <a:schemeClr val="accent3"/>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5" name="Google Shape;25;p3"/>
          <p:cNvSpPr txBox="1">
            <a:spLocks noGrp="1"/>
          </p:cNvSpPr>
          <p:nvPr>
            <p:ph type="body" idx="5"/>
          </p:nvPr>
        </p:nvSpPr>
        <p:spPr>
          <a:xfrm>
            <a:off x="1333500" y="14220445"/>
            <a:ext cx="14935200" cy="7952144"/>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6" name="Google Shape;26;p3"/>
          <p:cNvSpPr>
            <a:spLocks noGrp="1"/>
          </p:cNvSpPr>
          <p:nvPr>
            <p:ph type="body" idx="6"/>
          </p:nvPr>
        </p:nvSpPr>
        <p:spPr>
          <a:xfrm>
            <a:off x="1333500" y="22602825"/>
            <a:ext cx="14935200" cy="1066800"/>
          </a:xfrm>
          <a:prstGeom prst="round1Rect">
            <a:avLst>
              <a:gd name="adj" fmla="val 16667"/>
            </a:avLst>
          </a:prstGeom>
          <a:solidFill>
            <a:schemeClr val="accent4"/>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7" name="Google Shape;27;p3"/>
          <p:cNvSpPr txBox="1">
            <a:spLocks noGrp="1"/>
          </p:cNvSpPr>
          <p:nvPr>
            <p:ph type="body" idx="7"/>
          </p:nvPr>
        </p:nvSpPr>
        <p:spPr>
          <a:xfrm>
            <a:off x="13335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28" name="Google Shape;28;p3"/>
          <p:cNvSpPr>
            <a:spLocks noGrp="1"/>
          </p:cNvSpPr>
          <p:nvPr>
            <p:ph type="body" idx="8"/>
          </p:nvPr>
        </p:nvSpPr>
        <p:spPr>
          <a:xfrm>
            <a:off x="18135600" y="5120640"/>
            <a:ext cx="14935200" cy="1066800"/>
          </a:xfrm>
          <a:prstGeom prst="round1Rect">
            <a:avLst>
              <a:gd name="adj" fmla="val 16667"/>
            </a:avLst>
          </a:prstGeom>
          <a:solidFill>
            <a:schemeClr val="accent5"/>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29" name="Google Shape;29;p3"/>
          <p:cNvSpPr txBox="1">
            <a:spLocks noGrp="1"/>
          </p:cNvSpPr>
          <p:nvPr>
            <p:ph type="body" idx="9"/>
          </p:nvPr>
        </p:nvSpPr>
        <p:spPr>
          <a:xfrm>
            <a:off x="18135600" y="6187440"/>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0" name="Google Shape;30;p3"/>
          <p:cNvSpPr txBox="1">
            <a:spLocks noGrp="1"/>
          </p:cNvSpPr>
          <p:nvPr>
            <p:ph type="body" idx="13"/>
          </p:nvPr>
        </p:nvSpPr>
        <p:spPr>
          <a:xfrm>
            <a:off x="18135600" y="10454640"/>
            <a:ext cx="14935200" cy="5400675"/>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1" name="Google Shape;31;p3"/>
          <p:cNvSpPr txBox="1">
            <a:spLocks noGrp="1"/>
          </p:cNvSpPr>
          <p:nvPr>
            <p:ph type="body" idx="14"/>
          </p:nvPr>
        </p:nvSpPr>
        <p:spPr>
          <a:xfrm>
            <a:off x="18135600" y="20535900"/>
            <a:ext cx="14935200" cy="1533525"/>
          </a:xfrm>
          <a:prstGeom prst="rect">
            <a:avLst/>
          </a:prstGeom>
          <a:noFill/>
          <a:ln>
            <a:noFill/>
          </a:ln>
        </p:spPr>
        <p:txBody>
          <a:bodyPr spcFirstLastPara="1" wrap="square" lIns="91425"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2" name="Google Shape;32;p3"/>
          <p:cNvSpPr>
            <a:spLocks noGrp="1"/>
          </p:cNvSpPr>
          <p:nvPr>
            <p:ph type="body" idx="15"/>
          </p:nvPr>
        </p:nvSpPr>
        <p:spPr>
          <a:xfrm>
            <a:off x="18135600" y="22602825"/>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3" name="Google Shape;33;p3"/>
          <p:cNvSpPr txBox="1">
            <a:spLocks noGrp="1"/>
          </p:cNvSpPr>
          <p:nvPr>
            <p:ph type="body" idx="16"/>
          </p:nvPr>
        </p:nvSpPr>
        <p:spPr>
          <a:xfrm>
            <a:off x="1813560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4" name="Google Shape;34;p3"/>
          <p:cNvSpPr>
            <a:spLocks noGrp="1"/>
          </p:cNvSpPr>
          <p:nvPr>
            <p:ph type="body" idx="17"/>
          </p:nvPr>
        </p:nvSpPr>
        <p:spPr>
          <a:xfrm>
            <a:off x="34884360" y="5120640"/>
            <a:ext cx="14935200" cy="1066800"/>
          </a:xfrm>
          <a:prstGeom prst="round1Rect">
            <a:avLst>
              <a:gd name="adj" fmla="val 16667"/>
            </a:avLst>
          </a:prstGeom>
          <a:solidFill>
            <a:schemeClr val="accent6"/>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5" name="Google Shape;35;p3"/>
          <p:cNvSpPr txBox="1">
            <a:spLocks noGrp="1"/>
          </p:cNvSpPr>
          <p:nvPr>
            <p:ph type="body" idx="18"/>
          </p:nvPr>
        </p:nvSpPr>
        <p:spPr>
          <a:xfrm>
            <a:off x="34884360" y="6187440"/>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6" name="Google Shape;36;p3"/>
          <p:cNvSpPr txBox="1">
            <a:spLocks noGrp="1"/>
          </p:cNvSpPr>
          <p:nvPr>
            <p:ph type="body" idx="19"/>
          </p:nvPr>
        </p:nvSpPr>
        <p:spPr>
          <a:xfrm>
            <a:off x="34884360" y="13857732"/>
            <a:ext cx="14935200" cy="64008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
        <p:nvSpPr>
          <p:cNvPr id="37" name="Google Shape;37;p3"/>
          <p:cNvSpPr>
            <a:spLocks noGrp="1"/>
          </p:cNvSpPr>
          <p:nvPr>
            <p:ph type="body" idx="20"/>
          </p:nvPr>
        </p:nvSpPr>
        <p:spPr>
          <a:xfrm>
            <a:off x="34884360" y="22602825"/>
            <a:ext cx="14935200" cy="1066800"/>
          </a:xfrm>
          <a:prstGeom prst="round1Rect">
            <a:avLst>
              <a:gd name="adj" fmla="val 16667"/>
            </a:avLst>
          </a:prstGeom>
          <a:solidFill>
            <a:schemeClr val="accent1"/>
          </a:solidFill>
          <a:ln>
            <a:noFill/>
          </a:ln>
        </p:spPr>
        <p:txBody>
          <a:bodyPr spcFirstLastPara="1" wrap="square" lIns="365750" tIns="45700" rIns="91425" bIns="45700" anchor="ctr" anchorCtr="0">
            <a:normAutofit/>
          </a:bodyPr>
          <a:lstStyle>
            <a:lvl1pPr marL="457200" lvl="0"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1pPr>
            <a:lvl2pPr marL="914400" lvl="1"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2pPr>
            <a:lvl3pPr marL="1371600" lvl="2"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3pPr>
            <a:lvl4pPr marL="1828800" lvl="3"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4pPr>
            <a:lvl5pPr marL="2286000" lvl="4"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5pPr>
            <a:lvl6pPr marL="2743200" lvl="5"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6pPr>
            <a:lvl7pPr marL="3200400" lvl="6"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7pPr>
            <a:lvl8pPr marL="3657600" lvl="7"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8pPr>
            <a:lvl9pPr marL="4114800" lvl="8" indent="-228600" algn="l">
              <a:lnSpc>
                <a:spcPct val="100000"/>
              </a:lnSpc>
              <a:spcBef>
                <a:spcPts val="0"/>
              </a:spcBef>
              <a:spcAft>
                <a:spcPts val="0"/>
              </a:spcAft>
              <a:buSzPts val="7000"/>
              <a:buNone/>
              <a:defRPr sz="7000" cap="none">
                <a:solidFill>
                  <a:schemeClr val="lt1"/>
                </a:solidFill>
                <a:latin typeface="Cambria"/>
                <a:ea typeface="Cambria"/>
                <a:cs typeface="Cambria"/>
                <a:sym typeface="Cambria"/>
              </a:defRPr>
            </a:lvl9pPr>
          </a:lstStyle>
          <a:p>
            <a:endParaRPr/>
          </a:p>
        </p:txBody>
      </p:sp>
      <p:sp>
        <p:nvSpPr>
          <p:cNvPr id="38" name="Google Shape;38;p3"/>
          <p:cNvSpPr txBox="1">
            <a:spLocks noGrp="1"/>
          </p:cNvSpPr>
          <p:nvPr>
            <p:ph type="body" idx="21"/>
          </p:nvPr>
        </p:nvSpPr>
        <p:spPr>
          <a:xfrm>
            <a:off x="34884360" y="23674959"/>
            <a:ext cx="14935200" cy="4000500"/>
          </a:xfrm>
          <a:prstGeom prst="rect">
            <a:avLst/>
          </a:prstGeom>
          <a:noFill/>
          <a:ln>
            <a:noFill/>
          </a:ln>
        </p:spPr>
        <p:txBody>
          <a:bodyPr spcFirstLastPara="1" wrap="square" lIns="365750" tIns="182875" rIns="91425" bIns="45700" anchor="t" anchorCtr="0">
            <a:normAutofit/>
          </a:bodyPr>
          <a:lstStyle>
            <a:lvl1pPr marL="457200" lvl="0" indent="-436054" algn="l">
              <a:lnSpc>
                <a:spcPct val="100000"/>
              </a:lnSpc>
              <a:spcBef>
                <a:spcPts val="1400"/>
              </a:spcBef>
              <a:spcAft>
                <a:spcPts val="0"/>
              </a:spcAft>
              <a:buSzPts val="3267"/>
              <a:buChar char="•"/>
              <a:defRPr/>
            </a:lvl1pPr>
            <a:lvl2pPr marL="914400" lvl="1" indent="-342900" algn="l">
              <a:lnSpc>
                <a:spcPct val="100000"/>
              </a:lnSpc>
              <a:spcBef>
                <a:spcPts val="1400"/>
              </a:spcBef>
              <a:spcAft>
                <a:spcPts val="0"/>
              </a:spcAft>
              <a:buSzPts val="1800"/>
              <a:buChar char="•"/>
              <a:defRPr/>
            </a:lvl2pPr>
            <a:lvl3pPr marL="1371600" lvl="2" indent="-342900" algn="l">
              <a:lnSpc>
                <a:spcPct val="100000"/>
              </a:lnSpc>
              <a:spcBef>
                <a:spcPts val="1400"/>
              </a:spcBef>
              <a:spcAft>
                <a:spcPts val="0"/>
              </a:spcAft>
              <a:buSzPts val="1800"/>
              <a:buChar char="•"/>
              <a:defRPr/>
            </a:lvl3pPr>
            <a:lvl4pPr marL="1828800" lvl="3" indent="-342900" algn="l">
              <a:lnSpc>
                <a:spcPct val="100000"/>
              </a:lnSpc>
              <a:spcBef>
                <a:spcPts val="1400"/>
              </a:spcBef>
              <a:spcAft>
                <a:spcPts val="0"/>
              </a:spcAft>
              <a:buSzPts val="1800"/>
              <a:buChar char="•"/>
              <a:defRPr/>
            </a:lvl4pPr>
            <a:lvl5pPr marL="2286000" lvl="4" indent="-406400" algn="l">
              <a:lnSpc>
                <a:spcPct val="100000"/>
              </a:lnSpc>
              <a:spcBef>
                <a:spcPts val="1400"/>
              </a:spcBef>
              <a:spcAft>
                <a:spcPts val="0"/>
              </a:spcAft>
              <a:buSzPts val="2800"/>
              <a:buChar char="•"/>
              <a:defRPr/>
            </a:lvl5pPr>
            <a:lvl6pPr marL="2743200" lvl="5" indent="-406400" algn="l">
              <a:lnSpc>
                <a:spcPct val="100000"/>
              </a:lnSpc>
              <a:spcBef>
                <a:spcPts val="1400"/>
              </a:spcBef>
              <a:spcAft>
                <a:spcPts val="0"/>
              </a:spcAft>
              <a:buSzPts val="2800"/>
              <a:buChar char="•"/>
              <a:defRPr/>
            </a:lvl6pPr>
            <a:lvl7pPr marL="3200400" lvl="6" indent="-406400" algn="l">
              <a:lnSpc>
                <a:spcPct val="100000"/>
              </a:lnSpc>
              <a:spcBef>
                <a:spcPts val="1400"/>
              </a:spcBef>
              <a:spcAft>
                <a:spcPts val="0"/>
              </a:spcAft>
              <a:buSzPts val="2800"/>
              <a:buChar char="•"/>
              <a:defRPr/>
            </a:lvl7pPr>
            <a:lvl8pPr marL="3657600" lvl="7" indent="-406400" algn="l">
              <a:lnSpc>
                <a:spcPct val="100000"/>
              </a:lnSpc>
              <a:spcBef>
                <a:spcPts val="1400"/>
              </a:spcBef>
              <a:spcAft>
                <a:spcPts val="0"/>
              </a:spcAft>
              <a:buSzPts val="2800"/>
              <a:buChar char="•"/>
              <a:defRPr/>
            </a:lvl8pPr>
            <a:lvl9pPr marL="4114800" lvl="8" indent="-406400" algn="l">
              <a:lnSpc>
                <a:spcPct val="100000"/>
              </a:lnSpc>
              <a:spcBef>
                <a:spcPts val="1400"/>
              </a:spcBef>
              <a:spcAft>
                <a:spcPts val="0"/>
              </a:spcAft>
              <a:buSzPts val="2800"/>
              <a:buChar char="•"/>
              <a:defRPr/>
            </a:lvl9pPr>
          </a:lstStyle>
          <a:p>
            <a:endParaRPr/>
          </a:p>
        </p:txBody>
      </p:sp>
    </p:spTree>
  </p:cSld>
  <p:clrMapOvr>
    <a:masterClrMapping/>
  </p:clrMapOvr>
  <p:extLst>
    <p:ext uri="{DCECCB84-F9BA-43D5-87BE-67443E8EF086}">
      <p15:sldGuideLst xmlns:p15="http://schemas.microsoft.com/office/powerpoint/2012/main">
        <p15:guide id="1" pos="10696">
          <p15:clr>
            <a:srgbClr val="A4A3A4"/>
          </p15:clr>
        </p15:guide>
        <p15:guide id="2" pos="21560">
          <p15:clr>
            <a:srgbClr val="A4A3A4"/>
          </p15:clr>
        </p15:guide>
      </p15:sldGuideLst>
    </p:ext>
  </p:extLst>
</p:sldLayout>
</file>

<file path=ppt/slideMasters/_rels/slideMaster1.xml.rels><?xml version="1.0" encoding="UTF-8" standalone="yes"?>
<Relationships xmlns="http://schemas.openxmlformats.org/package/2006/relationships"><Relationship Id="rId2" Type="http://schemas.openxmlformats.org/officeDocument/2006/relationships/theme" Target="../theme/theme1.xml" /><Relationship Id="rId1" Type="http://schemas.openxmlformats.org/officeDocument/2006/relationships/slideLayout" Target="../slideLayouts/slideLayout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2"/>
          <p:cNvSpPr/>
          <p:nvPr/>
        </p:nvSpPr>
        <p:spPr>
          <a:xfrm>
            <a:off x="0" y="0"/>
            <a:ext cx="51206400" cy="440055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8468" b="0" i="0" u="none" strike="noStrike" cap="none">
              <a:solidFill>
                <a:schemeClr val="lt1"/>
              </a:solidFill>
              <a:latin typeface="Calibri"/>
              <a:ea typeface="Calibri"/>
              <a:cs typeface="Calibri"/>
              <a:sym typeface="Calibri"/>
            </a:endParaRPr>
          </a:p>
        </p:txBody>
      </p:sp>
      <p:sp>
        <p:nvSpPr>
          <p:cNvPr id="11" name="Google Shape;11;p2"/>
          <p:cNvSpPr txBox="1">
            <a:spLocks noGrp="1"/>
          </p:cNvSpPr>
          <p:nvPr>
            <p:ph type="title"/>
          </p:nvPr>
        </p:nvSpPr>
        <p:spPr>
          <a:xfrm>
            <a:off x="7467600" y="866775"/>
            <a:ext cx="36271200" cy="2200223"/>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chemeClr val="lt1"/>
              </a:buClr>
              <a:buSzPts val="10267"/>
              <a:buFont typeface="Cambria"/>
              <a:buNone/>
              <a:defRPr sz="10267" b="1" i="0" u="none" strike="noStrike" cap="none">
                <a:solidFill>
                  <a:schemeClr val="lt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2" name="Google Shape;12;p2"/>
          <p:cNvSpPr txBox="1">
            <a:spLocks noGrp="1"/>
          </p:cNvSpPr>
          <p:nvPr>
            <p:ph type="body" idx="1"/>
          </p:nvPr>
        </p:nvSpPr>
        <p:spPr>
          <a:xfrm>
            <a:off x="7467600" y="5267325"/>
            <a:ext cx="36271200" cy="20675919"/>
          </a:xfrm>
          <a:prstGeom prst="rect">
            <a:avLst/>
          </a:prstGeom>
          <a:noFill/>
          <a:ln>
            <a:noFill/>
          </a:ln>
        </p:spPr>
        <p:txBody>
          <a:bodyPr spcFirstLastPara="1" wrap="square" lIns="91425" tIns="45700" rIns="91425" bIns="45700" anchor="t" anchorCtr="0">
            <a:normAutofit/>
          </a:bodyPr>
          <a:lstStyle>
            <a:lvl1pPr marL="457200" marR="0" lvl="0" indent="-436054" algn="l" rtl="0">
              <a:lnSpc>
                <a:spcPct val="100000"/>
              </a:lnSpc>
              <a:spcBef>
                <a:spcPts val="1400"/>
              </a:spcBef>
              <a:spcAft>
                <a:spcPts val="0"/>
              </a:spcAft>
              <a:buClr>
                <a:schemeClr val="accent2"/>
              </a:buClr>
              <a:buSzPts val="3267"/>
              <a:buFont typeface="Arial"/>
              <a:buChar char="•"/>
              <a:defRPr sz="3266" b="0" i="0" u="none" strike="noStrike" cap="none">
                <a:solidFill>
                  <a:schemeClr val="dk1"/>
                </a:solidFill>
                <a:latin typeface="Calibri"/>
                <a:ea typeface="Calibri"/>
                <a:cs typeface="Calibri"/>
                <a:sym typeface="Calibri"/>
              </a:defRPr>
            </a:lvl1pPr>
            <a:lvl2pPr marL="914400" marR="0" lvl="1"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3pPr>
            <a:lvl4pPr marL="1828800" marR="0" lvl="3"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4pPr>
            <a:lvl5pPr marL="2286000" marR="0" lvl="4"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5pPr>
            <a:lvl6pPr marL="2743200" marR="0" lvl="5"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6pPr>
            <a:lvl7pPr marL="3200400" marR="0" lvl="6"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7pPr>
            <a:lvl8pPr marL="3657600" marR="0" lvl="7"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8pPr>
            <a:lvl9pPr marL="4114800" marR="0" lvl="8" indent="-406400" algn="l" rtl="0">
              <a:lnSpc>
                <a:spcPct val="100000"/>
              </a:lnSpc>
              <a:spcBef>
                <a:spcPts val="1400"/>
              </a:spcBef>
              <a:spcAft>
                <a:spcPts val="0"/>
              </a:spcAft>
              <a:buClr>
                <a:schemeClr val="accent2"/>
              </a:buClr>
              <a:buSzPts val="2800"/>
              <a:buFont typeface="Arial"/>
              <a:buChar char="•"/>
              <a:defRPr sz="2800" b="0" i="0" u="none" strike="noStrike" cap="none">
                <a:solidFill>
                  <a:schemeClr val="dk1"/>
                </a:solidFill>
                <a:latin typeface="Calibri"/>
                <a:ea typeface="Calibri"/>
                <a:cs typeface="Calibri"/>
                <a:sym typeface="Calibri"/>
              </a:defRPr>
            </a:lvl9pPr>
          </a:lstStyle>
          <a:p>
            <a:endParaRPr/>
          </a:p>
        </p:txBody>
      </p:sp>
      <p:sp>
        <p:nvSpPr>
          <p:cNvPr id="13" name="Google Shape;13;p2"/>
          <p:cNvSpPr txBox="1">
            <a:spLocks noGrp="1"/>
          </p:cNvSpPr>
          <p:nvPr>
            <p:ph type="dt" idx="10"/>
          </p:nvPr>
        </p:nvSpPr>
        <p:spPr>
          <a:xfrm>
            <a:off x="1333500" y="28100361"/>
            <a:ext cx="11521440" cy="400050"/>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4" name="Google Shape;14;p2"/>
          <p:cNvSpPr txBox="1">
            <a:spLocks noGrp="1"/>
          </p:cNvSpPr>
          <p:nvPr>
            <p:ph type="ftr" idx="11"/>
          </p:nvPr>
        </p:nvSpPr>
        <p:spPr>
          <a:xfrm>
            <a:off x="12854940" y="28100361"/>
            <a:ext cx="25496520" cy="400050"/>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867" b="0" i="0" u="none" strike="noStrike" cap="none">
                <a:solidFill>
                  <a:srgbClr val="8B8B8D"/>
                </a:solidFill>
                <a:latin typeface="Calibri"/>
                <a:ea typeface="Calibri"/>
                <a:cs typeface="Calibri"/>
                <a:sym typeface="Calibri"/>
              </a:defRPr>
            </a:lvl1pPr>
            <a:lvl2pPr marR="0" lvl="1"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7258" b="0" i="0" u="none" strike="noStrike" cap="none">
                <a:solidFill>
                  <a:schemeClr val="dk1"/>
                </a:solidFill>
                <a:latin typeface="Calibri"/>
                <a:ea typeface="Calibri"/>
                <a:cs typeface="Calibri"/>
                <a:sym typeface="Calibri"/>
              </a:defRPr>
            </a:lvl9pPr>
          </a:lstStyle>
          <a:p>
            <a:endParaRPr/>
          </a:p>
        </p:txBody>
      </p:sp>
      <p:sp>
        <p:nvSpPr>
          <p:cNvPr id="15" name="Google Shape;15;p2"/>
          <p:cNvSpPr txBox="1">
            <a:spLocks noGrp="1"/>
          </p:cNvSpPr>
          <p:nvPr>
            <p:ph type="sldNum" idx="12"/>
          </p:nvPr>
        </p:nvSpPr>
        <p:spPr>
          <a:xfrm>
            <a:off x="38351460" y="28100361"/>
            <a:ext cx="11521440" cy="400050"/>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867" b="0" i="0" u="none" strike="noStrike" cap="none">
                <a:solidFill>
                  <a:srgbClr val="8B8B8D"/>
                </a:solidFill>
                <a:latin typeface="Calibri"/>
                <a:ea typeface="Calibri"/>
                <a:cs typeface="Calibri"/>
                <a:sym typeface="Calibri"/>
              </a:defRPr>
            </a:lvl1pPr>
            <a:lvl2pPr marL="0" marR="0" lvl="1" indent="0" algn="r" rtl="0">
              <a:spcBef>
                <a:spcPts val="0"/>
              </a:spcBef>
              <a:buNone/>
              <a:defRPr sz="1867" b="0" i="0" u="none" strike="noStrike" cap="none">
                <a:solidFill>
                  <a:srgbClr val="8B8B8D"/>
                </a:solidFill>
                <a:latin typeface="Calibri"/>
                <a:ea typeface="Calibri"/>
                <a:cs typeface="Calibri"/>
                <a:sym typeface="Calibri"/>
              </a:defRPr>
            </a:lvl2pPr>
            <a:lvl3pPr marL="0" marR="0" lvl="2" indent="0" algn="r" rtl="0">
              <a:spcBef>
                <a:spcPts val="0"/>
              </a:spcBef>
              <a:buNone/>
              <a:defRPr sz="1867" b="0" i="0" u="none" strike="noStrike" cap="none">
                <a:solidFill>
                  <a:srgbClr val="8B8B8D"/>
                </a:solidFill>
                <a:latin typeface="Calibri"/>
                <a:ea typeface="Calibri"/>
                <a:cs typeface="Calibri"/>
                <a:sym typeface="Calibri"/>
              </a:defRPr>
            </a:lvl3pPr>
            <a:lvl4pPr marL="0" marR="0" lvl="3" indent="0" algn="r" rtl="0">
              <a:spcBef>
                <a:spcPts val="0"/>
              </a:spcBef>
              <a:buNone/>
              <a:defRPr sz="1867" b="0" i="0" u="none" strike="noStrike" cap="none">
                <a:solidFill>
                  <a:srgbClr val="8B8B8D"/>
                </a:solidFill>
                <a:latin typeface="Calibri"/>
                <a:ea typeface="Calibri"/>
                <a:cs typeface="Calibri"/>
                <a:sym typeface="Calibri"/>
              </a:defRPr>
            </a:lvl4pPr>
            <a:lvl5pPr marL="0" marR="0" lvl="4" indent="0" algn="r" rtl="0">
              <a:spcBef>
                <a:spcPts val="0"/>
              </a:spcBef>
              <a:buNone/>
              <a:defRPr sz="1867" b="0" i="0" u="none" strike="noStrike" cap="none">
                <a:solidFill>
                  <a:srgbClr val="8B8B8D"/>
                </a:solidFill>
                <a:latin typeface="Calibri"/>
                <a:ea typeface="Calibri"/>
                <a:cs typeface="Calibri"/>
                <a:sym typeface="Calibri"/>
              </a:defRPr>
            </a:lvl5pPr>
            <a:lvl6pPr marL="0" marR="0" lvl="5" indent="0" algn="r" rtl="0">
              <a:spcBef>
                <a:spcPts val="0"/>
              </a:spcBef>
              <a:buNone/>
              <a:defRPr sz="1867" b="0" i="0" u="none" strike="noStrike" cap="none">
                <a:solidFill>
                  <a:srgbClr val="8B8B8D"/>
                </a:solidFill>
                <a:latin typeface="Calibri"/>
                <a:ea typeface="Calibri"/>
                <a:cs typeface="Calibri"/>
                <a:sym typeface="Calibri"/>
              </a:defRPr>
            </a:lvl6pPr>
            <a:lvl7pPr marL="0" marR="0" lvl="6" indent="0" algn="r" rtl="0">
              <a:spcBef>
                <a:spcPts val="0"/>
              </a:spcBef>
              <a:buNone/>
              <a:defRPr sz="1867" b="0" i="0" u="none" strike="noStrike" cap="none">
                <a:solidFill>
                  <a:srgbClr val="8B8B8D"/>
                </a:solidFill>
                <a:latin typeface="Calibri"/>
                <a:ea typeface="Calibri"/>
                <a:cs typeface="Calibri"/>
                <a:sym typeface="Calibri"/>
              </a:defRPr>
            </a:lvl7pPr>
            <a:lvl8pPr marL="0" marR="0" lvl="7" indent="0" algn="r" rtl="0">
              <a:spcBef>
                <a:spcPts val="0"/>
              </a:spcBef>
              <a:buNone/>
              <a:defRPr sz="1867" b="0" i="0" u="none" strike="noStrike" cap="none">
                <a:solidFill>
                  <a:srgbClr val="8B8B8D"/>
                </a:solidFill>
                <a:latin typeface="Calibri"/>
                <a:ea typeface="Calibri"/>
                <a:cs typeface="Calibri"/>
                <a:sym typeface="Calibri"/>
              </a:defRPr>
            </a:lvl8pPr>
            <a:lvl9pPr marL="0" marR="0" lvl="8" indent="0" algn="r" rtl="0">
              <a:spcBef>
                <a:spcPts val="0"/>
              </a:spcBef>
              <a:buNone/>
              <a:defRPr sz="1867" b="0" i="0" u="none" strike="noStrike" cap="none">
                <a:solidFill>
                  <a:srgbClr val="8B8B8D"/>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s-AR"/>
              <a:t>‹Nº›</a:t>
            </a:fld>
            <a:endParaRPr/>
          </a:p>
        </p:txBody>
      </p:sp>
    </p:spTree>
  </p:cSld>
  <p:clrMap bg1="lt1" tx1="dk1" bg2="dk2" tx2="lt2" accent1="accent1" accent2="accent2" accent3="accent3" accent4="accent4" accent5="accent5" accent6="accent6" hlink="hlink" folHlink="folHlink"/>
  <p:sldLayoutIdLst>
    <p:sldLayoutId id="2147483649" r:id="rId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9072">
          <p15:clr>
            <a:srgbClr val="A4A3A4"/>
          </p15:clr>
        </p15:guide>
        <p15:guide id="2" pos="840">
          <p15:clr>
            <a:srgbClr val="A4A3A4"/>
          </p15:clr>
        </p15:guide>
        <p15:guide id="3" pos="31416">
          <p15:clr>
            <a:srgbClr val="A4A3A4"/>
          </p15:clr>
        </p15:guide>
        <p15:guide id="4" pos="16128">
          <p15:clr>
            <a:srgbClr val="A4A3A4"/>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png" /><Relationship Id="rId2" Type="http://schemas.openxmlformats.org/officeDocument/2006/relationships/notesSlide" Target="../notesSlides/notesSlide1.xml" /><Relationship Id="rId1" Type="http://schemas.openxmlformats.org/officeDocument/2006/relationships/slideLayout" Target="../slideLayouts/slideLayout1.xml" /><Relationship Id="rId6" Type="http://schemas.openxmlformats.org/officeDocument/2006/relationships/hyperlink" Target="mailto:fernando.as.flores@comunidad.unne.edu.ar" TargetMode="External" /><Relationship Id="rId5" Type="http://schemas.openxmlformats.org/officeDocument/2006/relationships/hyperlink" Target="mailto:nataliaferezin@hotmail.com" TargetMode="External" /><Relationship Id="rId4" Type="http://schemas.openxmlformats.org/officeDocument/2006/relationships/hyperlink" Target="https://doi.org/10.19137/praxiseducativa-2024-280308"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43"/>
        <p:cNvGrpSpPr/>
        <p:nvPr/>
      </p:nvGrpSpPr>
      <p:grpSpPr>
        <a:xfrm>
          <a:off x="0" y="0"/>
          <a:ext cx="0" cy="0"/>
          <a:chOff x="0" y="0"/>
          <a:chExt cx="0" cy="0"/>
        </a:xfrm>
      </p:grpSpPr>
      <p:pic>
        <p:nvPicPr>
          <p:cNvPr id="3" name="Imagen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17782"/>
            <a:ext cx="51206400" cy="4355573"/>
          </a:xfrm>
          <a:prstGeom prst="rect">
            <a:avLst/>
          </a:prstGeom>
        </p:spPr>
      </p:pic>
      <p:sp>
        <p:nvSpPr>
          <p:cNvPr id="45" name="Google Shape;45;p1"/>
          <p:cNvSpPr/>
          <p:nvPr/>
        </p:nvSpPr>
        <p:spPr>
          <a:xfrm>
            <a:off x="-31585" y="4320171"/>
            <a:ext cx="51206400" cy="28929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6" name="Google Shape;46;p1"/>
          <p:cNvSpPr/>
          <p:nvPr/>
        </p:nvSpPr>
        <p:spPr>
          <a:xfrm>
            <a:off x="0" y="3372369"/>
            <a:ext cx="51206400" cy="910391"/>
          </a:xfrm>
          <a:prstGeom prst="rect">
            <a:avLst/>
          </a:prstGeom>
          <a:solidFill>
            <a:srgbClr val="E2208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7" name="Google Shape;47;p1"/>
          <p:cNvSpPr/>
          <p:nvPr/>
        </p:nvSpPr>
        <p:spPr>
          <a:xfrm>
            <a:off x="34567546" y="3333582"/>
            <a:ext cx="2755586" cy="949178"/>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chemeClr val="lt1"/>
              </a:solidFill>
              <a:latin typeface="Calibri"/>
              <a:ea typeface="Calibri"/>
              <a:cs typeface="Calibri"/>
              <a:sym typeface="Calibri"/>
            </a:endParaRPr>
          </a:p>
        </p:txBody>
      </p:sp>
      <p:sp>
        <p:nvSpPr>
          <p:cNvPr id="48" name="Google Shape;48;p1"/>
          <p:cNvSpPr txBox="1">
            <a:spLocks noGrp="1"/>
          </p:cNvSpPr>
          <p:nvPr>
            <p:ph type="title"/>
          </p:nvPr>
        </p:nvSpPr>
        <p:spPr>
          <a:xfrm>
            <a:off x="1678821" y="453078"/>
            <a:ext cx="2321411" cy="2873899"/>
          </a:xfrm>
          <a:prstGeom prst="rect">
            <a:avLst/>
          </a:prstGeom>
          <a:noFill/>
          <a:ln>
            <a:noFill/>
          </a:ln>
        </p:spPr>
        <p:txBody>
          <a:bodyPr spcFirstLastPara="1" wrap="square" lIns="91425" tIns="45700" rIns="91425" bIns="45700" anchor="b" anchorCtr="0">
            <a:noAutofit/>
          </a:bodyPr>
          <a:lstStyle/>
          <a:p>
            <a:pPr marL="0" lvl="0" indent="0" algn="ctr" rtl="0">
              <a:lnSpc>
                <a:spcPct val="81250"/>
              </a:lnSpc>
              <a:spcBef>
                <a:spcPts val="0"/>
              </a:spcBef>
              <a:spcAft>
                <a:spcPts val="0"/>
              </a:spcAft>
              <a:buClr>
                <a:srgbClr val="FFCE3A"/>
              </a:buClr>
              <a:buSzPts val="5000"/>
              <a:buFont typeface="Arial"/>
              <a:buNone/>
            </a:pPr>
            <a:r>
              <a:rPr lang="es-AR" sz="5000" dirty="0">
                <a:solidFill>
                  <a:srgbClr val="FFCE3A"/>
                </a:solidFill>
                <a:latin typeface="Arial"/>
                <a:ea typeface="Arial"/>
                <a:cs typeface="Arial"/>
                <a:sym typeface="Arial"/>
              </a:rPr>
              <a:t>EJE</a:t>
            </a:r>
            <a:br>
              <a:rPr lang="es-AR" sz="9600" dirty="0">
                <a:solidFill>
                  <a:srgbClr val="FFCE3A"/>
                </a:solidFill>
                <a:latin typeface="Arial"/>
                <a:ea typeface="Arial"/>
                <a:cs typeface="Arial"/>
                <a:sym typeface="Arial"/>
              </a:rPr>
            </a:br>
            <a:r>
              <a:rPr lang="es-AR" sz="9600" dirty="0">
                <a:solidFill>
                  <a:srgbClr val="FFCE3A"/>
                </a:solidFill>
                <a:latin typeface="Arial"/>
                <a:ea typeface="Arial"/>
                <a:cs typeface="Arial"/>
                <a:sym typeface="Arial"/>
              </a:rPr>
              <a:t>5</a:t>
            </a:r>
            <a:endParaRPr sz="16000" dirty="0">
              <a:solidFill>
                <a:srgbClr val="FFCE3A"/>
              </a:solidFill>
              <a:latin typeface="Arial"/>
              <a:ea typeface="Arial"/>
              <a:cs typeface="Arial"/>
              <a:sym typeface="Arial"/>
            </a:endParaRPr>
          </a:p>
        </p:txBody>
      </p:sp>
      <p:sp>
        <p:nvSpPr>
          <p:cNvPr id="49" name="Google Shape;49;p1"/>
          <p:cNvSpPr>
            <a:spLocks noGrp="1"/>
          </p:cNvSpPr>
          <p:nvPr>
            <p:ph type="body" idx="2"/>
          </p:nvPr>
        </p:nvSpPr>
        <p:spPr>
          <a:xfrm>
            <a:off x="13335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OBJETIVOS </a:t>
            </a:r>
            <a:endParaRPr sz="4400" b="1" dirty="0">
              <a:latin typeface="Arial"/>
              <a:ea typeface="Arial"/>
              <a:cs typeface="Arial"/>
              <a:sym typeface="Arial"/>
            </a:endParaRPr>
          </a:p>
        </p:txBody>
      </p:sp>
      <p:sp>
        <p:nvSpPr>
          <p:cNvPr id="50" name="Google Shape;50;p1"/>
          <p:cNvSpPr txBox="1">
            <a:spLocks noGrp="1"/>
          </p:cNvSpPr>
          <p:nvPr>
            <p:ph type="body" idx="3"/>
          </p:nvPr>
        </p:nvSpPr>
        <p:spPr>
          <a:xfrm>
            <a:off x="1333500" y="6478388"/>
            <a:ext cx="14935200" cy="3629421"/>
          </a:xfrm>
          <a:prstGeom prst="rect">
            <a:avLst/>
          </a:prstGeom>
          <a:noFill/>
          <a:ln>
            <a:noFill/>
          </a:ln>
        </p:spPr>
        <p:txBody>
          <a:bodyPr spcFirstLastPara="1" wrap="square" lIns="365750" tIns="182875" rIns="91425" bIns="45700" anchor="t" anchorCtr="0">
            <a:normAutofit/>
          </a:bodyPr>
          <a:lstStyle/>
          <a:p>
            <a:pPr lvl="0" indent="0">
              <a:lnSpc>
                <a:spcPct val="200000"/>
              </a:lnSpc>
              <a:spcBef>
                <a:spcPts val="1200"/>
              </a:spcBef>
              <a:buNone/>
            </a:pPr>
            <a:r>
              <a:rPr lang="es-AR" sz="3000" dirty="0">
                <a:solidFill>
                  <a:srgbClr val="000000"/>
                </a:solidFill>
                <a:latin typeface="Arial"/>
                <a:ea typeface="Arial"/>
                <a:cs typeface="Arial"/>
                <a:sym typeface="Arial"/>
              </a:rPr>
              <a:t>Comprender cómo se configura el razonamiento didáctico en las primeras experiencias docentes de egresadas-adscriptas a la docencia universitaria, a partir del análisis de los modos en que incorporan tecnologías digitales en sus prácticas.</a:t>
            </a:r>
            <a:endParaRPr sz="3000" dirty="0">
              <a:solidFill>
                <a:srgbClr val="000000"/>
              </a:solidFill>
              <a:latin typeface="Arial"/>
              <a:ea typeface="Arial"/>
              <a:cs typeface="Arial"/>
              <a:sym typeface="Arial"/>
            </a:endParaRPr>
          </a:p>
        </p:txBody>
      </p:sp>
      <p:sp>
        <p:nvSpPr>
          <p:cNvPr id="51" name="Google Shape;51;p1"/>
          <p:cNvSpPr>
            <a:spLocks noGrp="1"/>
          </p:cNvSpPr>
          <p:nvPr>
            <p:ph type="body" idx="4"/>
          </p:nvPr>
        </p:nvSpPr>
        <p:spPr>
          <a:xfrm>
            <a:off x="1333500" y="104788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dirty="0">
                <a:latin typeface="Arial"/>
                <a:ea typeface="Arial"/>
                <a:cs typeface="Arial"/>
                <a:sym typeface="Arial"/>
              </a:rPr>
              <a:t>INTRODUCCIÓN O ENCUADRE</a:t>
            </a:r>
            <a:endParaRPr sz="4400" b="1" dirty="0">
              <a:latin typeface="Arial"/>
              <a:ea typeface="Arial"/>
              <a:cs typeface="Arial"/>
              <a:sym typeface="Arial"/>
            </a:endParaRPr>
          </a:p>
        </p:txBody>
      </p:sp>
      <p:sp>
        <p:nvSpPr>
          <p:cNvPr id="52" name="Google Shape;52;p1"/>
          <p:cNvSpPr txBox="1">
            <a:spLocks noGrp="1"/>
          </p:cNvSpPr>
          <p:nvPr>
            <p:ph type="body" idx="5"/>
          </p:nvPr>
        </p:nvSpPr>
        <p:spPr>
          <a:xfrm>
            <a:off x="1333500" y="11666588"/>
            <a:ext cx="14935200" cy="16516387"/>
          </a:xfrm>
          <a:prstGeom prst="rect">
            <a:avLst/>
          </a:prstGeom>
          <a:noFill/>
          <a:ln>
            <a:noFill/>
          </a:ln>
        </p:spPr>
        <p:txBody>
          <a:bodyPr spcFirstLastPara="1" wrap="square" lIns="365750" tIns="182875" rIns="91425" bIns="45700" anchor="t" anchorCtr="0">
            <a:normAutofit fontScale="92500" lnSpcReduction="20000"/>
          </a:bodyPr>
          <a:lstStyle/>
          <a:p>
            <a:pPr marL="533415" lvl="0" indent="-330215">
              <a:spcBef>
                <a:spcPts val="0"/>
              </a:spcBef>
              <a:buSzPts val="3200"/>
              <a:buNone/>
            </a:pPr>
            <a:r>
              <a:rPr lang="es-AR" sz="3800" dirty="0">
                <a:latin typeface="Arial"/>
                <a:ea typeface="Arial"/>
                <a:cs typeface="Arial"/>
                <a:sym typeface="Arial"/>
              </a:rPr>
              <a:t>Esta presentación se enmarca en una tesis de grado en curso (Licenciatura en Ciencias de la Educación, FH-UNNE) centrada en el estudio del razonamiento didáctico de egresadas-adscriptas en sus primeras experiencias docentes universitarias. </a:t>
            </a:r>
          </a:p>
          <a:p>
            <a:pPr marL="533415" lvl="0" indent="-330215">
              <a:spcBef>
                <a:spcPts val="0"/>
              </a:spcBef>
              <a:buSzPts val="3200"/>
              <a:buNone/>
            </a:pPr>
            <a:endParaRPr lang="es-AR" sz="3800" dirty="0">
              <a:latin typeface="Arial"/>
              <a:ea typeface="Arial"/>
              <a:cs typeface="Arial"/>
              <a:sym typeface="Arial"/>
            </a:endParaRPr>
          </a:p>
          <a:p>
            <a:pPr marL="533415" lvl="0" indent="-330215" algn="ctr">
              <a:spcBef>
                <a:spcPts val="0"/>
              </a:spcBef>
              <a:buSzPts val="3200"/>
              <a:buNone/>
            </a:pPr>
            <a:r>
              <a:rPr lang="es-AR" sz="6600" dirty="0"/>
              <a:t>🔄 </a:t>
            </a:r>
            <a:r>
              <a:rPr lang="es-AR" sz="3800" dirty="0">
                <a:latin typeface="Arial"/>
                <a:ea typeface="Arial"/>
                <a:cs typeface="Arial"/>
                <a:sym typeface="Arial"/>
              </a:rPr>
              <a:t>Desde una clave interpretativa que recupera la idea de “volver al profesorado”, se aborda el tránsito de quienes, habiendo egresado recientemente, regresan al espacio formativo que habitaban como estudiantes, ahora en el rol de docentes en formación. Un retorno cargado de nostalgia y desafío profesional, en el que se pone en juego la reconfiguración del vínculo con los saberes, las prácticas y las tecnologías. </a:t>
            </a:r>
          </a:p>
          <a:p>
            <a:pPr marL="533415" lvl="0" indent="-330215">
              <a:spcBef>
                <a:spcPts val="0"/>
              </a:spcBef>
              <a:buSzPts val="3200"/>
              <a:buNone/>
            </a:pPr>
            <a:endParaRPr lang="es-AR" sz="3800" dirty="0">
              <a:latin typeface="Arial"/>
              <a:ea typeface="Arial"/>
              <a:cs typeface="Arial"/>
              <a:sym typeface="Arial"/>
            </a:endParaRPr>
          </a:p>
          <a:p>
            <a:pPr marL="533415" lvl="0" indent="-330215">
              <a:spcBef>
                <a:spcPts val="0"/>
              </a:spcBef>
              <a:buSzPts val="3200"/>
              <a:buNone/>
            </a:pPr>
            <a:r>
              <a:rPr lang="es-AR" sz="3800" dirty="0">
                <a:latin typeface="Arial"/>
                <a:ea typeface="Arial"/>
                <a:cs typeface="Arial"/>
                <a:sym typeface="Arial"/>
              </a:rPr>
              <a:t>Se parte del supuesto de que el razonamiento didáctico de las adscriptas-egresadas no se limita a una dimensión técnica, sino que se configura en tensión con trayectorias previas, posicionamientos en los equipos docentes y decisiones pedagógicas para llevar adelante las prácticas formativas. </a:t>
            </a:r>
          </a:p>
          <a:p>
            <a:pPr marL="533415" lvl="0" indent="-330215">
              <a:spcBef>
                <a:spcPts val="0"/>
              </a:spcBef>
              <a:buSzPts val="3200"/>
              <a:buNone/>
            </a:pPr>
            <a:endParaRPr lang="es-AR" sz="3800" dirty="0">
              <a:latin typeface="Arial"/>
              <a:ea typeface="Arial"/>
              <a:cs typeface="Arial"/>
              <a:sym typeface="Arial"/>
            </a:endParaRPr>
          </a:p>
          <a:p>
            <a:pPr marL="533415" lvl="0" indent="-330215" algn="ctr">
              <a:spcBef>
                <a:spcPts val="0"/>
              </a:spcBef>
              <a:buSzPts val="3200"/>
              <a:buNone/>
            </a:pPr>
            <a:r>
              <a:rPr lang="es-AR" sz="6600" dirty="0"/>
              <a:t>💡</a:t>
            </a:r>
            <a:r>
              <a:rPr lang="es-AR" sz="3800" dirty="0">
                <a:latin typeface="Arial"/>
                <a:ea typeface="Arial"/>
                <a:cs typeface="Arial"/>
                <a:sym typeface="Arial"/>
              </a:rPr>
              <a:t>En este recorte, se focaliza en el uso de tecnologías digitales como vía para analizar cómo las docentes noveles piensan, justifican y deciden en torno a su hacer didáctico-pedagógico, evidenciando diferentes modos de apropiación tecnológica en contextos de trabajo colaborativo.</a:t>
            </a:r>
          </a:p>
          <a:p>
            <a:pPr marL="533415" lvl="0" indent="-330215" algn="ctr">
              <a:spcBef>
                <a:spcPts val="0"/>
              </a:spcBef>
              <a:buSzPts val="3200"/>
              <a:buNone/>
            </a:pPr>
            <a:endParaRPr lang="es-AR" sz="3800" dirty="0">
              <a:latin typeface="Arial"/>
              <a:ea typeface="Arial"/>
              <a:cs typeface="Arial"/>
              <a:sym typeface="Arial"/>
            </a:endParaRPr>
          </a:p>
          <a:p>
            <a:pPr marL="533415" lvl="0" indent="-330215">
              <a:spcBef>
                <a:spcPts val="0"/>
              </a:spcBef>
              <a:buSzPts val="3200"/>
              <a:buNone/>
            </a:pPr>
            <a:r>
              <a:rPr lang="es-AR" sz="3800" b="1" dirty="0">
                <a:latin typeface="Arial"/>
                <a:ea typeface="Arial"/>
                <a:cs typeface="Arial"/>
                <a:sym typeface="Arial"/>
              </a:rPr>
              <a:t>Línea teórico-conceptual</a:t>
            </a:r>
          </a:p>
          <a:p>
            <a:pPr marL="533415" lvl="0" indent="-330215">
              <a:spcBef>
                <a:spcPts val="0"/>
              </a:spcBef>
              <a:buSzPts val="3200"/>
              <a:buNone/>
            </a:pPr>
            <a:endParaRPr lang="es-AR" sz="3800" b="1" dirty="0">
              <a:latin typeface="Arial"/>
              <a:ea typeface="Arial"/>
              <a:cs typeface="Arial"/>
              <a:sym typeface="Arial"/>
            </a:endParaRPr>
          </a:p>
          <a:p>
            <a:pPr marL="774700" lvl="0" indent="-571500">
              <a:spcBef>
                <a:spcPts val="0"/>
              </a:spcBef>
              <a:buSzPts val="3200"/>
              <a:buFont typeface="Wingdings" panose="05000000000000000000" pitchFamily="2" charset="2"/>
              <a:buChar char="v"/>
            </a:pPr>
            <a:r>
              <a:rPr lang="es-AR" sz="3800" dirty="0">
                <a:latin typeface="Arial"/>
                <a:ea typeface="Arial"/>
                <a:cs typeface="Arial"/>
                <a:sym typeface="Arial"/>
              </a:rPr>
              <a:t>Conocimiento Profesional Docente, con foco en el análisis del razonamiento didáctico de profesores noveles (</a:t>
            </a:r>
            <a:r>
              <a:rPr lang="es-AR" sz="3800" dirty="0" err="1">
                <a:latin typeface="Arial"/>
                <a:ea typeface="Arial"/>
                <a:cs typeface="Arial"/>
                <a:sym typeface="Arial"/>
              </a:rPr>
              <a:t>Shulman</a:t>
            </a:r>
            <a:r>
              <a:rPr lang="es-AR" sz="3800" dirty="0">
                <a:latin typeface="Arial"/>
                <a:ea typeface="Arial"/>
                <a:cs typeface="Arial"/>
                <a:sym typeface="Arial"/>
              </a:rPr>
              <a:t>, 1987), entendido como un proceso reflexivo que articula saberes didácticos, disciplinares y tecnológicos. Desde el modelo TPACK (</a:t>
            </a:r>
            <a:r>
              <a:rPr lang="es-AR" sz="3800" dirty="0" err="1">
                <a:latin typeface="Arial"/>
                <a:ea typeface="Arial"/>
                <a:cs typeface="Arial"/>
                <a:sym typeface="Arial"/>
              </a:rPr>
              <a:t>Mishra</a:t>
            </a:r>
            <a:r>
              <a:rPr lang="es-AR" sz="3800" dirty="0">
                <a:latin typeface="Arial"/>
                <a:ea typeface="Arial"/>
                <a:cs typeface="Arial"/>
                <a:sym typeface="Arial"/>
              </a:rPr>
              <a:t> &amp; </a:t>
            </a:r>
            <a:r>
              <a:rPr lang="es-AR" sz="3800" dirty="0" err="1">
                <a:latin typeface="Arial"/>
                <a:ea typeface="Arial"/>
                <a:cs typeface="Arial"/>
                <a:sym typeface="Arial"/>
              </a:rPr>
              <a:t>Koehler</a:t>
            </a:r>
            <a:r>
              <a:rPr lang="es-AR" sz="3800" dirty="0">
                <a:latin typeface="Arial"/>
                <a:ea typeface="Arial"/>
                <a:cs typeface="Arial"/>
                <a:sym typeface="Arial"/>
              </a:rPr>
              <a:t>, 2006), se indaga cómo estas articulaciones se configuran narrativamente en contextos específicos (Flores, 2024).</a:t>
            </a:r>
          </a:p>
        </p:txBody>
      </p:sp>
      <p:sp>
        <p:nvSpPr>
          <p:cNvPr id="53" name="Google Shape;53;p1"/>
          <p:cNvSpPr>
            <a:spLocks noGrp="1"/>
          </p:cNvSpPr>
          <p:nvPr>
            <p:ph type="body" idx="8"/>
          </p:nvPr>
        </p:nvSpPr>
        <p:spPr>
          <a:xfrm>
            <a:off x="1813560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DESARROLLO </a:t>
            </a:r>
            <a:endParaRPr sz="4400" b="1">
              <a:latin typeface="Arial"/>
              <a:ea typeface="Arial"/>
              <a:cs typeface="Arial"/>
              <a:sym typeface="Arial"/>
            </a:endParaRPr>
          </a:p>
        </p:txBody>
      </p:sp>
      <p:sp>
        <p:nvSpPr>
          <p:cNvPr id="55" name="Google Shape;55;p1"/>
          <p:cNvSpPr txBox="1">
            <a:spLocks noGrp="1"/>
          </p:cNvSpPr>
          <p:nvPr>
            <p:ph type="body" idx="13"/>
          </p:nvPr>
        </p:nvSpPr>
        <p:spPr>
          <a:xfrm>
            <a:off x="18135600" y="6594648"/>
            <a:ext cx="14935200" cy="7544598"/>
          </a:xfrm>
          <a:prstGeom prst="rect">
            <a:avLst/>
          </a:prstGeom>
          <a:noFill/>
          <a:ln>
            <a:noFill/>
          </a:ln>
        </p:spPr>
        <p:txBody>
          <a:bodyPr spcFirstLastPara="1" wrap="square" lIns="365750" tIns="182875" rIns="91425" bIns="45700" anchor="t" anchorCtr="0">
            <a:normAutofit lnSpcReduction="10000"/>
          </a:bodyPr>
          <a:lstStyle/>
          <a:p>
            <a:pPr marL="533415" lvl="0" indent="-330215">
              <a:spcBef>
                <a:spcPts val="0"/>
              </a:spcBef>
              <a:buSzPts val="3200"/>
              <a:buNone/>
            </a:pPr>
            <a:r>
              <a:rPr lang="es-AR" sz="3900" b="1" dirty="0">
                <a:latin typeface="Arial"/>
                <a:ea typeface="Arial"/>
                <a:cs typeface="Arial"/>
                <a:sym typeface="Arial"/>
              </a:rPr>
              <a:t>Metodología</a:t>
            </a:r>
          </a:p>
          <a:p>
            <a:pPr marL="533415" lvl="0" indent="-330215">
              <a:spcBef>
                <a:spcPts val="0"/>
              </a:spcBef>
              <a:buSzPts val="3200"/>
              <a:buNone/>
            </a:pPr>
            <a:endParaRPr lang="es-AR" sz="3600" dirty="0">
              <a:latin typeface="Arial"/>
              <a:ea typeface="Arial"/>
              <a:cs typeface="Arial"/>
              <a:sym typeface="Arial"/>
            </a:endParaRPr>
          </a:p>
          <a:p>
            <a:pPr marL="533415" lvl="0" indent="-330215">
              <a:spcBef>
                <a:spcPts val="0"/>
              </a:spcBef>
              <a:buSzPts val="3200"/>
              <a:buNone/>
            </a:pPr>
            <a:r>
              <a:rPr lang="es-AR" sz="3600" dirty="0">
                <a:latin typeface="Arial"/>
                <a:ea typeface="Arial"/>
                <a:cs typeface="Arial"/>
                <a:sym typeface="Arial"/>
              </a:rPr>
              <a:t>Se adoptó un enfoque cualitativo con diseño de estudio de casos múltiples. </a:t>
            </a:r>
          </a:p>
          <a:p>
            <a:pPr marL="533415" lvl="0" indent="-330215">
              <a:spcBef>
                <a:spcPts val="0"/>
              </a:spcBef>
              <a:buSzPts val="3200"/>
              <a:buNone/>
            </a:pPr>
            <a:endParaRPr lang="es-AR" sz="3600" dirty="0">
              <a:latin typeface="Arial"/>
              <a:ea typeface="Arial"/>
              <a:cs typeface="Arial"/>
              <a:sym typeface="Arial"/>
            </a:endParaRPr>
          </a:p>
          <a:p>
            <a:pPr marL="533415" lvl="0" indent="-330215">
              <a:spcBef>
                <a:spcPts val="0"/>
              </a:spcBef>
              <a:buSzPts val="3200"/>
              <a:buNone/>
            </a:pPr>
            <a:r>
              <a:rPr lang="es-AR" sz="3600" dirty="0">
                <a:latin typeface="Arial"/>
                <a:ea typeface="Arial"/>
                <a:cs typeface="Arial"/>
                <a:sym typeface="Arial"/>
              </a:rPr>
              <a:t>La muestra estuvo compuesta por cuatro adscriptas egresadas de las carreras de Ciencias de la Educación, seleccionadas mediante muestreo intencional por accesibilidad, diversidad de trayectorias (1 a 5 años de egreso) y asignaturas (IE1, </a:t>
            </a:r>
            <a:r>
              <a:rPr lang="es-AR" sz="3600" dirty="0" err="1">
                <a:latin typeface="Arial"/>
                <a:ea typeface="Arial"/>
                <a:cs typeface="Arial"/>
                <a:sym typeface="Arial"/>
              </a:rPr>
              <a:t>PyM</a:t>
            </a:r>
            <a:r>
              <a:rPr lang="es-AR" sz="3600" dirty="0">
                <a:latin typeface="Arial"/>
                <a:ea typeface="Arial"/>
                <a:cs typeface="Arial"/>
                <a:sym typeface="Arial"/>
              </a:rPr>
              <a:t>, PF).</a:t>
            </a:r>
          </a:p>
          <a:p>
            <a:pPr marL="533415" lvl="0" indent="-330215">
              <a:spcBef>
                <a:spcPts val="0"/>
              </a:spcBef>
              <a:buSzPts val="3200"/>
              <a:buNone/>
            </a:pPr>
            <a:endParaRPr lang="es-AR" sz="3600" dirty="0">
              <a:latin typeface="Arial"/>
              <a:ea typeface="Arial"/>
              <a:cs typeface="Arial"/>
              <a:sym typeface="Arial"/>
            </a:endParaRPr>
          </a:p>
          <a:p>
            <a:pPr marL="533415" lvl="0" indent="-330215">
              <a:spcBef>
                <a:spcPts val="0"/>
              </a:spcBef>
              <a:buSzPts val="3200"/>
              <a:buNone/>
            </a:pPr>
            <a:r>
              <a:rPr lang="es-AR" sz="3600" dirty="0">
                <a:latin typeface="Arial"/>
                <a:ea typeface="Arial"/>
                <a:cs typeface="Arial"/>
                <a:sym typeface="Arial"/>
              </a:rPr>
              <a:t>Se utilizaron múltiples técnicas de recolección de datos:</a:t>
            </a:r>
          </a:p>
          <a:p>
            <a:pPr marL="946150" lvl="0" indent="-742950">
              <a:spcBef>
                <a:spcPts val="0"/>
              </a:spcBef>
              <a:buSzPts val="3200"/>
              <a:buAutoNum type="arabicPeriod"/>
            </a:pPr>
            <a:r>
              <a:rPr lang="es-AR" sz="3600">
                <a:latin typeface="Arial"/>
                <a:ea typeface="Arial"/>
                <a:cs typeface="Arial"/>
                <a:sym typeface="Arial"/>
              </a:rPr>
              <a:t>Entrevistas semiestructuradas</a:t>
            </a:r>
            <a:endParaRPr lang="es-AR" sz="3600" dirty="0">
              <a:latin typeface="Arial"/>
              <a:ea typeface="Arial"/>
              <a:cs typeface="Arial"/>
              <a:sym typeface="Arial"/>
            </a:endParaRPr>
          </a:p>
          <a:p>
            <a:pPr marL="946150" lvl="0" indent="-742950">
              <a:spcBef>
                <a:spcPts val="0"/>
              </a:spcBef>
              <a:buSzPts val="3200"/>
              <a:buAutoNum type="arabicPeriod"/>
            </a:pPr>
            <a:r>
              <a:rPr lang="es-AR" sz="3600" dirty="0">
                <a:latin typeface="Arial"/>
                <a:ea typeface="Arial"/>
                <a:cs typeface="Arial"/>
                <a:sym typeface="Arial"/>
              </a:rPr>
              <a:t>Análisis documental de planes de estudio, programas de cátedra y normativas de adscripción</a:t>
            </a:r>
            <a:endParaRPr sz="3600" dirty="0">
              <a:latin typeface="Arial"/>
              <a:ea typeface="Arial"/>
              <a:cs typeface="Arial"/>
              <a:sym typeface="Arial"/>
            </a:endParaRPr>
          </a:p>
        </p:txBody>
      </p:sp>
      <p:sp>
        <p:nvSpPr>
          <p:cNvPr id="56" name="Google Shape;56;p1"/>
          <p:cNvSpPr txBox="1">
            <a:spLocks noGrp="1"/>
          </p:cNvSpPr>
          <p:nvPr>
            <p:ph type="body" idx="14"/>
          </p:nvPr>
        </p:nvSpPr>
        <p:spPr>
          <a:xfrm>
            <a:off x="18135600" y="14255506"/>
            <a:ext cx="14935200" cy="13710901"/>
          </a:xfrm>
          <a:prstGeom prst="rect">
            <a:avLst/>
          </a:prstGeom>
          <a:noFill/>
          <a:ln>
            <a:noFill/>
          </a:ln>
        </p:spPr>
        <p:txBody>
          <a:bodyPr spcFirstLastPara="1" wrap="square" lIns="91425" tIns="182875" rIns="91425" bIns="45700" anchor="t" anchorCtr="0">
            <a:normAutofit/>
          </a:bodyPr>
          <a:lstStyle/>
          <a:p>
            <a:pPr marL="533415" lvl="0" indent="-330215">
              <a:spcBef>
                <a:spcPts val="0"/>
              </a:spcBef>
              <a:buSzPts val="3200"/>
              <a:buNone/>
            </a:pPr>
            <a:r>
              <a:rPr lang="es-AR" sz="3600" b="1" dirty="0">
                <a:latin typeface="Arial"/>
                <a:ea typeface="Arial"/>
                <a:cs typeface="Arial"/>
                <a:sym typeface="Arial"/>
              </a:rPr>
              <a:t>Resultados preliminares</a:t>
            </a:r>
          </a:p>
          <a:p>
            <a:pPr marL="533415" lvl="0" indent="-330215">
              <a:spcBef>
                <a:spcPts val="0"/>
              </a:spcBef>
              <a:buSzPts val="3200"/>
              <a:buNone/>
            </a:pPr>
            <a:endParaRPr lang="es-AR" sz="3600" b="1" dirty="0">
              <a:latin typeface="Arial"/>
              <a:ea typeface="Arial"/>
              <a:cs typeface="Arial"/>
              <a:sym typeface="Arial"/>
            </a:endParaRPr>
          </a:p>
          <a:p>
            <a:pPr marL="774700" lvl="0" indent="-571500">
              <a:spcBef>
                <a:spcPts val="0"/>
              </a:spcBef>
              <a:buSzPts val="3200"/>
              <a:buFont typeface="Wingdings" panose="05000000000000000000" pitchFamily="2" charset="2"/>
              <a:buChar char="q"/>
            </a:pPr>
            <a:r>
              <a:rPr lang="es-AR" sz="3600" dirty="0">
                <a:latin typeface="Arial"/>
                <a:ea typeface="Arial"/>
                <a:cs typeface="Arial"/>
                <a:sym typeface="Arial"/>
              </a:rPr>
              <a:t>El uso de tecnologías en el razonamiento didáctico no es homogéneo: varía según trayectorias previas, encuadre formativo de la asignatura y posicionamiento en el equipo docente.</a:t>
            </a:r>
          </a:p>
          <a:p>
            <a:pPr marL="203200" lvl="0" indent="0">
              <a:spcBef>
                <a:spcPts val="0"/>
              </a:spcBef>
              <a:buSzPts val="3200"/>
              <a:buNone/>
            </a:pPr>
            <a:endParaRPr lang="es-AR" sz="3600" dirty="0">
              <a:latin typeface="Arial"/>
              <a:ea typeface="Arial"/>
              <a:cs typeface="Arial"/>
              <a:sym typeface="Arial"/>
            </a:endParaRPr>
          </a:p>
          <a:p>
            <a:pPr marL="774700" lvl="0" indent="-571500">
              <a:spcBef>
                <a:spcPts val="0"/>
              </a:spcBef>
              <a:buSzPts val="3200"/>
              <a:buFont typeface="Wingdings" panose="05000000000000000000" pitchFamily="2" charset="2"/>
              <a:buChar char="q"/>
            </a:pPr>
            <a:r>
              <a:rPr lang="es-AR" sz="3600" dirty="0">
                <a:latin typeface="Arial"/>
                <a:ea typeface="Arial"/>
                <a:cs typeface="Arial"/>
                <a:sym typeface="Arial"/>
              </a:rPr>
              <a:t>Algunas adscriptas comienzan a integrar TIC de forma reflexiva y contextualizada, otras lo hacen como un requerimiento externo o técnico, sin incidencia en decisiones pedagógicas.</a:t>
            </a:r>
          </a:p>
          <a:p>
            <a:pPr marL="203200" lvl="0" indent="0">
              <a:spcBef>
                <a:spcPts val="0"/>
              </a:spcBef>
              <a:buSzPts val="3200"/>
              <a:buNone/>
            </a:pPr>
            <a:endParaRPr lang="es-AR" sz="3600" dirty="0">
              <a:latin typeface="Arial"/>
              <a:ea typeface="Arial"/>
              <a:cs typeface="Arial"/>
              <a:sym typeface="Arial"/>
            </a:endParaRPr>
          </a:p>
          <a:p>
            <a:pPr marL="774700" lvl="0" indent="-571500">
              <a:spcBef>
                <a:spcPts val="0"/>
              </a:spcBef>
              <a:buSzPts val="3200"/>
              <a:buFont typeface="Wingdings" panose="05000000000000000000" pitchFamily="2" charset="2"/>
              <a:buChar char="q"/>
            </a:pPr>
            <a:r>
              <a:rPr lang="es-AR" sz="3600" dirty="0">
                <a:latin typeface="Arial"/>
                <a:ea typeface="Arial"/>
                <a:cs typeface="Arial"/>
                <a:sym typeface="Arial"/>
              </a:rPr>
              <a:t>La participación en las decisiones del equipo docente incide en la posibilidad de pensar pedagógicamente con tecnologías. </a:t>
            </a:r>
          </a:p>
          <a:p>
            <a:pPr marL="203200" lvl="0" indent="0">
              <a:spcBef>
                <a:spcPts val="0"/>
              </a:spcBef>
              <a:buSzPts val="3200"/>
              <a:buNone/>
            </a:pPr>
            <a:endParaRPr lang="es-AR" sz="3600" dirty="0">
              <a:latin typeface="Arial"/>
              <a:ea typeface="Arial"/>
              <a:cs typeface="Arial"/>
              <a:sym typeface="Arial"/>
            </a:endParaRPr>
          </a:p>
          <a:p>
            <a:pPr marL="774700" lvl="0" indent="-571500">
              <a:spcBef>
                <a:spcPts val="0"/>
              </a:spcBef>
              <a:buSzPts val="3200"/>
              <a:buFont typeface="Wingdings" panose="05000000000000000000" pitchFamily="2" charset="2"/>
              <a:buChar char="q"/>
            </a:pPr>
            <a:r>
              <a:rPr lang="es-AR" sz="3600" dirty="0">
                <a:latin typeface="Arial"/>
                <a:ea typeface="Arial"/>
                <a:cs typeface="Arial"/>
                <a:sym typeface="Arial"/>
              </a:rPr>
              <a:t>Se evidencia una tensión entre el dominio técnico que suelen tener las noveles y el lugar subordinado que ocupan en los equipos, donde muchas veces se les delegan tareas operativas.</a:t>
            </a:r>
            <a:endParaRPr sz="3600" dirty="0">
              <a:latin typeface="Arial"/>
              <a:ea typeface="Arial"/>
              <a:cs typeface="Arial"/>
              <a:sym typeface="Arial"/>
            </a:endParaRPr>
          </a:p>
        </p:txBody>
      </p:sp>
      <p:sp>
        <p:nvSpPr>
          <p:cNvPr id="57" name="Google Shape;57;p1"/>
          <p:cNvSpPr>
            <a:spLocks noGrp="1"/>
          </p:cNvSpPr>
          <p:nvPr>
            <p:ph type="body" idx="17"/>
          </p:nvPr>
        </p:nvSpPr>
        <p:spPr>
          <a:xfrm>
            <a:off x="34884360" y="5411588"/>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CONCLUSIONES </a:t>
            </a:r>
            <a:endParaRPr sz="4400" b="1">
              <a:latin typeface="Arial"/>
              <a:ea typeface="Arial"/>
              <a:cs typeface="Arial"/>
              <a:sym typeface="Arial"/>
            </a:endParaRPr>
          </a:p>
        </p:txBody>
      </p:sp>
      <p:sp>
        <p:nvSpPr>
          <p:cNvPr id="58" name="Google Shape;58;p1"/>
          <p:cNvSpPr txBox="1">
            <a:spLocks noGrp="1"/>
          </p:cNvSpPr>
          <p:nvPr>
            <p:ph type="body" idx="18"/>
          </p:nvPr>
        </p:nvSpPr>
        <p:spPr>
          <a:xfrm>
            <a:off x="34884360" y="6478386"/>
            <a:ext cx="14935200" cy="10341761"/>
          </a:xfrm>
          <a:prstGeom prst="rect">
            <a:avLst/>
          </a:prstGeom>
          <a:noFill/>
          <a:ln>
            <a:noFill/>
          </a:ln>
        </p:spPr>
        <p:txBody>
          <a:bodyPr spcFirstLastPara="1" wrap="square" lIns="365750" tIns="182875" rIns="91425" bIns="45700" anchor="t" anchorCtr="0">
            <a:normAutofit/>
          </a:bodyPr>
          <a:lstStyle/>
          <a:p>
            <a:pPr marL="533415" lvl="0" indent="-330215">
              <a:spcBef>
                <a:spcPts val="0"/>
              </a:spcBef>
              <a:buSzPts val="3200"/>
              <a:buNone/>
            </a:pPr>
            <a:r>
              <a:rPr lang="es-AR" sz="3600" dirty="0"/>
              <a:t>El razonamiento didáctico de las docentes noveles se configura de manera diferenciada y local, en estrecha relación con sus trayectorias previas, el lugar que logran ocupar en los equipos de cátedra y el modo en que se definen las prácticas formativas en cada espacio.</a:t>
            </a:r>
          </a:p>
          <a:p>
            <a:pPr marL="533415" lvl="0" indent="-330215">
              <a:spcBef>
                <a:spcPts val="0"/>
              </a:spcBef>
              <a:buSzPts val="3200"/>
              <a:buNone/>
            </a:pPr>
            <a:endParaRPr lang="es-AR" sz="3600" dirty="0"/>
          </a:p>
          <a:p>
            <a:pPr marL="533415" lvl="0" indent="-330215">
              <a:spcBef>
                <a:spcPts val="0"/>
              </a:spcBef>
              <a:buSzPts val="3200"/>
              <a:buNone/>
            </a:pPr>
            <a:r>
              <a:rPr lang="es-AR" sz="3600" dirty="0"/>
              <a:t>Aunque las adscriptas suelen tener mayor familiaridad técnica con las TIC, esto no garantiza su integración pedagógica significativa. La apropiación de tecnologías depende de procesos reflexivos, no solo de usos operativos.</a:t>
            </a:r>
          </a:p>
          <a:p>
            <a:pPr marL="533415" lvl="0" indent="-330215">
              <a:spcBef>
                <a:spcPts val="0"/>
              </a:spcBef>
              <a:buSzPts val="3200"/>
              <a:buNone/>
            </a:pPr>
            <a:endParaRPr lang="es-AR" sz="3600" dirty="0"/>
          </a:p>
          <a:p>
            <a:pPr marL="533415" lvl="0" indent="-330215">
              <a:spcBef>
                <a:spcPts val="0"/>
              </a:spcBef>
              <a:buSzPts val="3200"/>
              <a:buNone/>
            </a:pPr>
            <a:r>
              <a:rPr lang="es-AR" sz="3600" dirty="0"/>
              <a:t>En muchos casos, las tecnologías son </a:t>
            </a:r>
            <a:r>
              <a:rPr lang="es-AR" sz="3600" dirty="0" err="1"/>
              <a:t>funcionalizadas</a:t>
            </a:r>
            <a:r>
              <a:rPr lang="es-AR" sz="3600" dirty="0"/>
              <a:t> como soporte técnico, sin incidencia en las decisiones didácticas. Esta situación refuerza lógicas de </a:t>
            </a:r>
            <a:r>
              <a:rPr lang="es-AR" sz="3600" dirty="0" err="1"/>
              <a:t>subalternización</a:t>
            </a:r>
            <a:r>
              <a:rPr lang="es-AR" sz="3600" dirty="0"/>
              <a:t> del saber pedagógico de las docentes noveles.</a:t>
            </a:r>
          </a:p>
          <a:p>
            <a:pPr marL="533415" lvl="0" indent="-330215">
              <a:spcBef>
                <a:spcPts val="0"/>
              </a:spcBef>
              <a:buSzPts val="3200"/>
              <a:buNone/>
            </a:pPr>
            <a:endParaRPr lang="es-AR" sz="3600" dirty="0"/>
          </a:p>
          <a:p>
            <a:pPr marL="533415" lvl="0" indent="-330215">
              <a:spcBef>
                <a:spcPts val="0"/>
              </a:spcBef>
              <a:buSzPts val="3200"/>
              <a:buNone/>
            </a:pPr>
            <a:r>
              <a:rPr lang="es-AR" sz="3600" dirty="0"/>
              <a:t>Es necesario repensar las condiciones institucionales de las adscripciones para promover una participación más activa y formativa, donde las tecnologías puedan ser verdaderamente pensadas como parte del hacer y decidir docente.</a:t>
            </a:r>
            <a:endParaRPr sz="3600" dirty="0"/>
          </a:p>
        </p:txBody>
      </p:sp>
      <p:sp>
        <p:nvSpPr>
          <p:cNvPr id="59" name="Google Shape;59;p1"/>
          <p:cNvSpPr txBox="1">
            <a:spLocks noGrp="1"/>
          </p:cNvSpPr>
          <p:nvPr>
            <p:ph type="body" idx="19"/>
          </p:nvPr>
        </p:nvSpPr>
        <p:spPr>
          <a:xfrm>
            <a:off x="34567546" y="18071432"/>
            <a:ext cx="14935200" cy="2515179"/>
          </a:xfrm>
          <a:prstGeom prst="rect">
            <a:avLst/>
          </a:prstGeom>
          <a:noFill/>
          <a:ln>
            <a:noFill/>
          </a:ln>
        </p:spPr>
        <p:txBody>
          <a:bodyPr spcFirstLastPara="1" wrap="square" lIns="365750" tIns="182875" rIns="91425" bIns="45700" anchor="t" anchorCtr="0">
            <a:noAutofit/>
          </a:bodyPr>
          <a:lstStyle/>
          <a:p>
            <a:pPr marL="533415" lvl="0" indent="-330215" algn="r">
              <a:spcBef>
                <a:spcPts val="0"/>
              </a:spcBef>
              <a:buSzPts val="3200"/>
              <a:buNone/>
            </a:pPr>
            <a:r>
              <a:rPr lang="es-AR" sz="3500" i="1" dirty="0">
                <a:latin typeface="Arial"/>
                <a:ea typeface="Arial"/>
                <a:cs typeface="Arial"/>
                <a:sym typeface="Arial"/>
              </a:rPr>
              <a:t>“Volver al profesorado es mucho más que regresar a un aula conocida: es reapropiarse de los saberes, reconfigurar los vínculos con las tecnologías y disputar un lugar desde el cual iniciar el camino de la docencia universitaria con sentidos renovados”</a:t>
            </a:r>
            <a:endParaRPr sz="3500" i="1" dirty="0">
              <a:latin typeface="Arial"/>
              <a:ea typeface="Arial"/>
              <a:cs typeface="Arial"/>
              <a:sym typeface="Arial"/>
            </a:endParaRPr>
          </a:p>
        </p:txBody>
      </p:sp>
      <p:sp>
        <p:nvSpPr>
          <p:cNvPr id="60" name="Google Shape;60;p1"/>
          <p:cNvSpPr>
            <a:spLocks noGrp="1"/>
          </p:cNvSpPr>
          <p:nvPr>
            <p:ph type="body" idx="20"/>
          </p:nvPr>
        </p:nvSpPr>
        <p:spPr>
          <a:xfrm>
            <a:off x="34884360" y="22893773"/>
            <a:ext cx="14935200" cy="1066800"/>
          </a:xfrm>
          <a:prstGeom prst="round1Rect">
            <a:avLst>
              <a:gd name="adj" fmla="val 16667"/>
            </a:avLst>
          </a:prstGeom>
          <a:solidFill>
            <a:srgbClr val="E22084"/>
          </a:solidFill>
          <a:ln>
            <a:noFill/>
          </a:ln>
        </p:spPr>
        <p:txBody>
          <a:bodyPr spcFirstLastPara="1" wrap="square" lIns="365750" tIns="45700" rIns="91425" bIns="45700" anchor="ctr" anchorCtr="0">
            <a:normAutofit/>
          </a:bodyPr>
          <a:lstStyle/>
          <a:p>
            <a:pPr marL="0" lvl="0" indent="0" algn="l" rtl="0">
              <a:lnSpc>
                <a:spcPct val="100000"/>
              </a:lnSpc>
              <a:spcBef>
                <a:spcPts val="0"/>
              </a:spcBef>
              <a:spcAft>
                <a:spcPts val="0"/>
              </a:spcAft>
              <a:buSzPts val="4400"/>
              <a:buNone/>
            </a:pPr>
            <a:r>
              <a:rPr lang="es-AR" sz="4400" b="1">
                <a:latin typeface="Arial"/>
                <a:ea typeface="Arial"/>
                <a:cs typeface="Arial"/>
                <a:sym typeface="Arial"/>
              </a:rPr>
              <a:t>REFERENCIAS</a:t>
            </a:r>
            <a:endParaRPr sz="4400" b="1">
              <a:latin typeface="Arial"/>
              <a:ea typeface="Arial"/>
              <a:cs typeface="Arial"/>
              <a:sym typeface="Arial"/>
            </a:endParaRPr>
          </a:p>
        </p:txBody>
      </p:sp>
      <p:sp>
        <p:nvSpPr>
          <p:cNvPr id="61" name="Google Shape;61;p1"/>
          <p:cNvSpPr txBox="1">
            <a:spLocks noGrp="1"/>
          </p:cNvSpPr>
          <p:nvPr>
            <p:ph type="body" idx="21"/>
          </p:nvPr>
        </p:nvSpPr>
        <p:spPr>
          <a:xfrm>
            <a:off x="34884360" y="23965907"/>
            <a:ext cx="14935200" cy="4000500"/>
          </a:xfrm>
          <a:prstGeom prst="rect">
            <a:avLst/>
          </a:prstGeom>
          <a:noFill/>
          <a:ln>
            <a:noFill/>
          </a:ln>
        </p:spPr>
        <p:txBody>
          <a:bodyPr spcFirstLastPara="1" wrap="square" lIns="365750" tIns="182875" rIns="91425" bIns="45700" anchor="t" anchorCtr="0">
            <a:normAutofit fontScale="92500"/>
          </a:bodyPr>
          <a:lstStyle/>
          <a:p>
            <a:pPr marL="533415" lvl="0" indent="-330215">
              <a:spcBef>
                <a:spcPts val="0"/>
              </a:spcBef>
              <a:buSzPts val="3200"/>
              <a:buNone/>
            </a:pPr>
            <a:r>
              <a:rPr lang="es-AR" sz="3200" dirty="0">
                <a:latin typeface="Arial"/>
                <a:ea typeface="Arial"/>
                <a:cs typeface="Arial"/>
                <a:sym typeface="Arial"/>
              </a:rPr>
              <a:t>Flores, F. (2024). Modelo TPACK: su aplicación en el análisis de la integración de las TIC a la enseñanza universitaria. Narrativa, contexto y praxis docente. </a:t>
            </a:r>
            <a:r>
              <a:rPr lang="es-AR" sz="3200" i="1" dirty="0">
                <a:latin typeface="Arial"/>
                <a:ea typeface="Arial"/>
                <a:cs typeface="Arial"/>
                <a:sym typeface="Arial"/>
              </a:rPr>
              <a:t>Praxis Educativa</a:t>
            </a:r>
            <a:r>
              <a:rPr lang="es-AR" sz="3200" dirty="0">
                <a:latin typeface="Arial"/>
                <a:ea typeface="Arial"/>
                <a:cs typeface="Arial"/>
                <a:sym typeface="Arial"/>
              </a:rPr>
              <a:t>, </a:t>
            </a:r>
            <a:r>
              <a:rPr lang="es-AR" sz="3200" i="1" dirty="0">
                <a:latin typeface="Arial"/>
                <a:ea typeface="Arial"/>
                <a:cs typeface="Arial"/>
                <a:sym typeface="Arial"/>
              </a:rPr>
              <a:t>28</a:t>
            </a:r>
            <a:r>
              <a:rPr lang="es-AR" sz="3200" dirty="0">
                <a:latin typeface="Arial"/>
                <a:ea typeface="Arial"/>
                <a:cs typeface="Arial"/>
                <a:sym typeface="Arial"/>
              </a:rPr>
              <a:t>(3), 1–20. </a:t>
            </a:r>
            <a:r>
              <a:rPr lang="es-AR" sz="3200" dirty="0">
                <a:latin typeface="Arial"/>
                <a:ea typeface="Arial"/>
                <a:cs typeface="Arial"/>
                <a:sym typeface="Arial"/>
                <a:hlinkClick r:id="rId4"/>
              </a:rPr>
              <a:t>https://doi.org/10.19137/praxiseducativa-2024-280308</a:t>
            </a:r>
            <a:r>
              <a:rPr lang="es-AR" sz="3200" dirty="0">
                <a:latin typeface="Arial"/>
                <a:ea typeface="Arial"/>
                <a:cs typeface="Arial"/>
                <a:sym typeface="Arial"/>
              </a:rPr>
              <a:t> </a:t>
            </a:r>
            <a:endParaRPr lang="en-US" sz="3200" dirty="0">
              <a:latin typeface="Arial"/>
              <a:ea typeface="Arial"/>
              <a:cs typeface="Arial"/>
              <a:sym typeface="Arial"/>
            </a:endParaRPr>
          </a:p>
          <a:p>
            <a:pPr marL="533415" lvl="0" indent="-330215" algn="just">
              <a:spcBef>
                <a:spcPts val="0"/>
              </a:spcBef>
              <a:buSzPts val="3200"/>
              <a:buNone/>
            </a:pPr>
            <a:r>
              <a:rPr lang="en-US" sz="3200" dirty="0">
                <a:latin typeface="Arial"/>
                <a:ea typeface="Arial"/>
                <a:cs typeface="Arial"/>
                <a:sym typeface="Arial"/>
              </a:rPr>
              <a:t>Mishra, P., &amp; Koehler, M. J. (2006). Technological pedagogical content knowledge: A framework for teacher knowledge. Teachers College Record, 108(6), 1017–1054.</a:t>
            </a:r>
          </a:p>
          <a:p>
            <a:pPr marL="533415" lvl="0" indent="-330215" algn="just">
              <a:spcBef>
                <a:spcPts val="0"/>
              </a:spcBef>
              <a:buSzPts val="3200"/>
              <a:buNone/>
            </a:pPr>
            <a:r>
              <a:rPr lang="en-US" sz="3200" dirty="0">
                <a:latin typeface="Arial"/>
                <a:ea typeface="Arial"/>
                <a:cs typeface="Arial"/>
                <a:sym typeface="Arial"/>
              </a:rPr>
              <a:t>Shulman, L. S. (1987). Knowledge and teaching: Foundations of the new reform. Harvard Educational Review, 57(1), 1–22.</a:t>
            </a:r>
          </a:p>
          <a:p>
            <a:pPr marL="533415" lvl="0" indent="-330215">
              <a:spcBef>
                <a:spcPts val="0"/>
              </a:spcBef>
              <a:buSzPts val="3200"/>
              <a:buNone/>
            </a:pPr>
            <a:endParaRPr sz="3200" dirty="0">
              <a:latin typeface="Arial"/>
              <a:ea typeface="Arial"/>
              <a:cs typeface="Arial"/>
              <a:sym typeface="Arial"/>
            </a:endParaRPr>
          </a:p>
        </p:txBody>
      </p:sp>
      <p:sp>
        <p:nvSpPr>
          <p:cNvPr id="63" name="Google Shape;63;p1"/>
          <p:cNvSpPr txBox="1">
            <a:spLocks noGrp="1"/>
          </p:cNvSpPr>
          <p:nvPr>
            <p:ph type="body" idx="1"/>
          </p:nvPr>
        </p:nvSpPr>
        <p:spPr>
          <a:xfrm>
            <a:off x="34854572" y="3578312"/>
            <a:ext cx="16063070" cy="609855"/>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2800"/>
              <a:buNone/>
            </a:pPr>
            <a:r>
              <a:rPr lang="es-AR" b="1" dirty="0">
                <a:solidFill>
                  <a:schemeClr val="dk1"/>
                </a:solidFill>
              </a:rPr>
              <a:t>PERTENENCIA  </a:t>
            </a:r>
            <a:r>
              <a:rPr lang="es-AR" dirty="0"/>
              <a:t>     Instituto de Investigaciones en Educación, Facultad de Humanidades, UNNE </a:t>
            </a:r>
            <a:endParaRPr dirty="0"/>
          </a:p>
        </p:txBody>
      </p:sp>
      <p:sp>
        <p:nvSpPr>
          <p:cNvPr id="64" name="Google Shape;64;p1"/>
          <p:cNvSpPr/>
          <p:nvPr/>
        </p:nvSpPr>
        <p:spPr>
          <a:xfrm>
            <a:off x="816641" y="3355848"/>
            <a:ext cx="2022886" cy="92535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6000" b="0" i="0" u="none" strike="noStrike" cap="none">
              <a:solidFill>
                <a:srgbClr val="FFCE3A"/>
              </a:solidFill>
              <a:latin typeface="Calibri"/>
              <a:ea typeface="Calibri"/>
              <a:cs typeface="Calibri"/>
              <a:sym typeface="Calibri"/>
            </a:endParaRPr>
          </a:p>
        </p:txBody>
      </p:sp>
      <p:sp>
        <p:nvSpPr>
          <p:cNvPr id="65" name="Google Shape;65;p1"/>
          <p:cNvSpPr txBox="1">
            <a:spLocks noGrp="1"/>
          </p:cNvSpPr>
          <p:nvPr>
            <p:ph type="body" idx="1"/>
          </p:nvPr>
        </p:nvSpPr>
        <p:spPr>
          <a:xfrm>
            <a:off x="1066780" y="3559278"/>
            <a:ext cx="32433986" cy="808432"/>
          </a:xfrm>
          <a:prstGeom prst="rect">
            <a:avLst/>
          </a:prstGeom>
          <a:noFill/>
          <a:ln>
            <a:noFill/>
          </a:ln>
        </p:spPr>
        <p:txBody>
          <a:bodyPr spcFirstLastPara="1" wrap="square" lIns="91425" tIns="45700" rIns="91425" bIns="45700" anchor="t" anchorCtr="0">
            <a:noAutofit/>
          </a:bodyPr>
          <a:lstStyle/>
          <a:p>
            <a:pPr marL="0" lvl="0" indent="0"/>
            <a:r>
              <a:rPr lang="es-AR" b="1" dirty="0">
                <a:solidFill>
                  <a:schemeClr val="dk1"/>
                </a:solidFill>
              </a:rPr>
              <a:t>AUTORES       </a:t>
            </a:r>
            <a:r>
              <a:rPr lang="es-AR" dirty="0" err="1"/>
              <a:t>Ferezin</a:t>
            </a:r>
            <a:r>
              <a:rPr lang="es-AR" dirty="0"/>
              <a:t>, Natalia Yamile - </a:t>
            </a:r>
            <a:r>
              <a:rPr lang="es-AR" dirty="0">
                <a:hlinkClick r:id="rId5"/>
              </a:rPr>
              <a:t>nataliaferezin@hotmail.com</a:t>
            </a:r>
            <a:r>
              <a:rPr lang="es-AR" dirty="0"/>
              <a:t> / Flores, Fernando Agustín S. - </a:t>
            </a:r>
            <a:r>
              <a:rPr lang="es-AR" dirty="0">
                <a:hlinkClick r:id="rId6"/>
              </a:rPr>
              <a:t>fernando.as.flores@comunidad.unne.edu.ar</a:t>
            </a:r>
            <a:r>
              <a:rPr lang="es-AR" dirty="0"/>
              <a:t> </a:t>
            </a:r>
            <a:endParaRPr dirty="0"/>
          </a:p>
        </p:txBody>
      </p:sp>
      <p:sp>
        <p:nvSpPr>
          <p:cNvPr id="66" name="Google Shape;66;p1"/>
          <p:cNvSpPr txBox="1"/>
          <p:nvPr/>
        </p:nvSpPr>
        <p:spPr>
          <a:xfrm>
            <a:off x="4000232" y="556933"/>
            <a:ext cx="39583211" cy="2200223"/>
          </a:xfrm>
          <a:prstGeom prst="rect">
            <a:avLst/>
          </a:prstGeom>
          <a:noFill/>
          <a:ln>
            <a:noFill/>
          </a:ln>
        </p:spPr>
        <p:txBody>
          <a:bodyPr spcFirstLastPara="1" wrap="square" lIns="91425" tIns="45700" rIns="91425" bIns="45700" anchor="b" anchorCtr="0">
            <a:noAutofit/>
          </a:bodyPr>
          <a:lstStyle/>
          <a:p>
            <a:pPr lvl="0" algn="ctr">
              <a:lnSpc>
                <a:spcPct val="90000"/>
              </a:lnSpc>
              <a:buClr>
                <a:schemeClr val="lt1"/>
              </a:buClr>
              <a:buSzPts val="8200"/>
            </a:pPr>
            <a:r>
              <a:rPr lang="es-AR" sz="8200" b="1" dirty="0">
                <a:solidFill>
                  <a:schemeClr val="lt1"/>
                </a:solidFill>
              </a:rPr>
              <a:t>Volver al profesorado: saberes, tecnologías y posicionamientos en el tránsito de egresadas-adscriptas hacia la docencia universitaria</a:t>
            </a:r>
            <a:endParaRPr sz="8200" b="1" i="0" u="none" strike="noStrike" cap="none" dirty="0">
              <a:solidFill>
                <a:schemeClr val="lt1"/>
              </a:solidFill>
              <a:latin typeface="Arial"/>
              <a:ea typeface="Arial"/>
              <a:cs typeface="Arial"/>
              <a:sym typeface="Arial"/>
            </a:endParaRPr>
          </a:p>
        </p:txBody>
      </p:sp>
      <p:graphicFrame>
        <p:nvGraphicFramePr>
          <p:cNvPr id="6" name="Tabla 5"/>
          <p:cNvGraphicFramePr>
            <a:graphicFrameLocks noGrp="1"/>
          </p:cNvGraphicFramePr>
          <p:nvPr>
            <p:extLst>
              <p:ext uri="{D42A27DB-BD31-4B8C-83A1-F6EECF244321}">
                <p14:modId xmlns:p14="http://schemas.microsoft.com/office/powerpoint/2010/main" val="979923955"/>
              </p:ext>
            </p:extLst>
          </p:nvPr>
        </p:nvGraphicFramePr>
        <p:xfrm>
          <a:off x="17379098" y="23737601"/>
          <a:ext cx="16598482" cy="4873493"/>
        </p:xfrm>
        <a:graphic>
          <a:graphicData uri="http://schemas.openxmlformats.org/drawingml/2006/table">
            <a:tbl>
              <a:tblPr firstRow="1" firstCol="1" bandRow="1"/>
              <a:tblGrid>
                <a:gridCol w="5432776">
                  <a:extLst>
                    <a:ext uri="{9D8B030D-6E8A-4147-A177-3AD203B41FA5}">
                      <a16:colId xmlns:a16="http://schemas.microsoft.com/office/drawing/2014/main" val="20000"/>
                    </a:ext>
                  </a:extLst>
                </a:gridCol>
                <a:gridCol w="5725816">
                  <a:extLst>
                    <a:ext uri="{9D8B030D-6E8A-4147-A177-3AD203B41FA5}">
                      <a16:colId xmlns:a16="http://schemas.microsoft.com/office/drawing/2014/main" val="20001"/>
                    </a:ext>
                  </a:extLst>
                </a:gridCol>
                <a:gridCol w="5439890">
                  <a:extLst>
                    <a:ext uri="{9D8B030D-6E8A-4147-A177-3AD203B41FA5}">
                      <a16:colId xmlns:a16="http://schemas.microsoft.com/office/drawing/2014/main" val="20002"/>
                    </a:ext>
                  </a:extLst>
                </a:gridCol>
              </a:tblGrid>
              <a:tr h="1242085">
                <a:tc>
                  <a:txBody>
                    <a:bodyPr/>
                    <a:lstStyle/>
                    <a:p>
                      <a:pPr algn="ctr">
                        <a:lnSpc>
                          <a:spcPct val="107000"/>
                        </a:lnSpc>
                        <a:spcAft>
                          <a:spcPts val="0"/>
                        </a:spcAft>
                      </a:pPr>
                      <a:r>
                        <a:rPr lang="es-AR" sz="3000" b="1" dirty="0">
                          <a:effectLst/>
                          <a:latin typeface="+mj-lt"/>
                          <a:ea typeface="Times New Roman" panose="02020603050405020304" pitchFamily="18" charset="0"/>
                          <a:cs typeface="Times New Roman" panose="02020603050405020304" pitchFamily="18" charset="0"/>
                        </a:rPr>
                        <a:t>Aspectos</a:t>
                      </a:r>
                      <a:endParaRPr lang="es-AR" sz="3000" dirty="0">
                        <a:effectLst/>
                        <a:latin typeface="+mj-lt"/>
                        <a:ea typeface="Times New Roman" panose="02020603050405020304" pitchFamily="18" charset="0"/>
                        <a:cs typeface="Times New Roman" panose="02020603050405020304" pitchFamily="18" charset="0"/>
                      </a:endParaRPr>
                    </a:p>
                  </a:txBody>
                  <a:tcPr marL="68580" marR="68580" marT="0" marB="0">
                    <a:lnL>
                      <a:noFill/>
                    </a:lnL>
                    <a:lnR w="19050" cap="flat" cmpd="sng" algn="ctr">
                      <a:solidFill>
                        <a:srgbClr val="000000"/>
                      </a:solidFill>
                      <a:prstDash val="solid"/>
                      <a:round/>
                      <a:headEnd type="none" w="med" len="med"/>
                      <a:tailEnd type="none" w="med" len="med"/>
                    </a:lnR>
                    <a:lnT>
                      <a:noFill/>
                    </a:lnT>
                    <a:lnB w="1905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s-AR" sz="3000" b="1" dirty="0">
                          <a:effectLst/>
                          <a:latin typeface="+mj-lt"/>
                          <a:ea typeface="Times New Roman" panose="02020603050405020304" pitchFamily="18" charset="0"/>
                          <a:cs typeface="Times New Roman" panose="02020603050405020304" pitchFamily="18" charset="0"/>
                        </a:rPr>
                        <a:t>Razonamiento didáctico</a:t>
                      </a:r>
                      <a:endParaRPr lang="es-AR" sz="3000" dirty="0">
                        <a:effectLst/>
                        <a:latin typeface="+mj-lt"/>
                        <a:ea typeface="Times New Roman" panose="02020603050405020304" pitchFamily="18" charset="0"/>
                        <a:cs typeface="Times New Roman" panose="02020603050405020304" pitchFamily="18" charset="0"/>
                      </a:endParaRPr>
                    </a:p>
                  </a:txBody>
                  <a:tcPr marL="68580" marR="68580" marT="0" marB="0">
                    <a:lnL w="19050" cap="flat" cmpd="sng" algn="ctr">
                      <a:solidFill>
                        <a:srgbClr val="000000"/>
                      </a:solidFill>
                      <a:prstDash val="solid"/>
                      <a:round/>
                      <a:headEnd type="none" w="med" len="med"/>
                      <a:tailEnd type="none" w="med" len="med"/>
                    </a:lnL>
                    <a:lnR>
                      <a:noFill/>
                    </a:lnR>
                    <a:lnT>
                      <a:noFill/>
                    </a:lnT>
                    <a:lnB w="19050" cap="flat" cmpd="sng" algn="ctr">
                      <a:solidFill>
                        <a:srgbClr val="000000"/>
                      </a:solidFill>
                      <a:prstDash val="solid"/>
                      <a:round/>
                      <a:headEnd type="none" w="med" len="med"/>
                      <a:tailEnd type="none" w="med" len="med"/>
                    </a:lnB>
                  </a:tcPr>
                </a:tc>
                <a:tc>
                  <a:txBody>
                    <a:bodyPr/>
                    <a:lstStyle/>
                    <a:p>
                      <a:pPr algn="ctr">
                        <a:lnSpc>
                          <a:spcPct val="107000"/>
                        </a:lnSpc>
                        <a:spcAft>
                          <a:spcPts val="0"/>
                        </a:spcAft>
                      </a:pPr>
                      <a:r>
                        <a:rPr lang="es-AR" sz="3000" b="1" dirty="0">
                          <a:effectLst/>
                          <a:latin typeface="+mj-lt"/>
                          <a:ea typeface="Times New Roman" panose="02020603050405020304" pitchFamily="18" charset="0"/>
                          <a:cs typeface="Times New Roman" panose="02020603050405020304" pitchFamily="18" charset="0"/>
                        </a:rPr>
                        <a:t>Ejemplos observados</a:t>
                      </a:r>
                      <a:endParaRPr lang="es-AR" sz="3000" dirty="0">
                        <a:effectLst/>
                        <a:latin typeface="+mj-lt"/>
                        <a:ea typeface="Times New Roman" panose="02020603050405020304" pitchFamily="18" charset="0"/>
                        <a:cs typeface="Times New Roman" panose="02020603050405020304" pitchFamily="18" charset="0"/>
                      </a:endParaRPr>
                    </a:p>
                  </a:txBody>
                  <a:tcPr marL="68580" marR="68580" marT="0" marB="0">
                    <a:lnL>
                      <a:noFill/>
                    </a:lnL>
                    <a:lnR>
                      <a:noFill/>
                    </a:lnR>
                    <a:lnT>
                      <a:noFill/>
                    </a:lnT>
                    <a:lnB w="190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1086727">
                <a:tc>
                  <a:txBody>
                    <a:bodyPr/>
                    <a:lstStyle/>
                    <a:p>
                      <a:pPr>
                        <a:lnSpc>
                          <a:spcPct val="107000"/>
                        </a:lnSpc>
                        <a:spcAft>
                          <a:spcPts val="0"/>
                        </a:spcAft>
                      </a:pPr>
                      <a:r>
                        <a:rPr lang="es-AR" sz="2800" b="1">
                          <a:effectLst/>
                          <a:latin typeface="+mn-lt"/>
                          <a:ea typeface="Times New Roman" panose="02020603050405020304" pitchFamily="18" charset="0"/>
                          <a:cs typeface="Times New Roman" panose="02020603050405020304" pitchFamily="18" charset="0"/>
                        </a:rPr>
                        <a:t>Trayectoria formativa previa</a:t>
                      </a:r>
                      <a:endParaRPr lang="es-AR" sz="2800">
                        <a:effectLst/>
                        <a:latin typeface="+mn-lt"/>
                        <a:ea typeface="Times New Roman" panose="02020603050405020304" pitchFamily="18" charset="0"/>
                        <a:cs typeface="Times New Roman" panose="02020603050405020304" pitchFamily="18" charset="0"/>
                      </a:endParaRPr>
                    </a:p>
                  </a:txBody>
                  <a:tcPr marL="68580" marR="68580" marT="0" marB="0">
                    <a:lnL>
                      <a:noFill/>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a:noFill/>
                    </a:lnB>
                  </a:tcPr>
                </a:tc>
                <a:tc>
                  <a:txBody>
                    <a:bodyPr/>
                    <a:lstStyle/>
                    <a:p>
                      <a:pPr>
                        <a:lnSpc>
                          <a:spcPct val="107000"/>
                        </a:lnSpc>
                        <a:spcAft>
                          <a:spcPts val="0"/>
                        </a:spcAft>
                      </a:pPr>
                      <a:r>
                        <a:rPr lang="es-AR" sz="2800" dirty="0">
                          <a:effectLst/>
                          <a:latin typeface="+mn-lt"/>
                          <a:ea typeface="Times New Roman" panose="02020603050405020304" pitchFamily="18" charset="0"/>
                          <a:cs typeface="Times New Roman" panose="02020603050405020304" pitchFamily="18" charset="0"/>
                        </a:rPr>
                        <a:t>Orienta o limita la apropiación reflexiva de tecnologías</a:t>
                      </a:r>
                    </a:p>
                  </a:txBody>
                  <a:tcPr marL="68580" marR="68580" marT="0" marB="0">
                    <a:lnL w="19050" cap="flat" cmpd="sng" algn="ctr">
                      <a:solidFill>
                        <a:srgbClr val="000000"/>
                      </a:solidFill>
                      <a:prstDash val="solid"/>
                      <a:round/>
                      <a:headEnd type="none" w="med" len="med"/>
                      <a:tailEnd type="none" w="med" len="med"/>
                    </a:lnL>
                    <a:lnR>
                      <a:noFill/>
                    </a:lnR>
                    <a:lnT w="19050" cap="flat" cmpd="sng" algn="ctr">
                      <a:solidFill>
                        <a:srgbClr val="000000"/>
                      </a:solidFill>
                      <a:prstDash val="solid"/>
                      <a:round/>
                      <a:headEnd type="none" w="med" len="med"/>
                      <a:tailEnd type="none" w="med" len="med"/>
                    </a:lnT>
                    <a:lnB>
                      <a:noFill/>
                    </a:lnB>
                  </a:tcPr>
                </a:tc>
                <a:tc>
                  <a:txBody>
                    <a:bodyPr/>
                    <a:lstStyle/>
                    <a:p>
                      <a:pPr>
                        <a:lnSpc>
                          <a:spcPct val="107000"/>
                        </a:lnSpc>
                        <a:spcAft>
                          <a:spcPts val="0"/>
                        </a:spcAft>
                      </a:pPr>
                      <a:r>
                        <a:rPr lang="es-AR" sz="2800" dirty="0">
                          <a:effectLst/>
                          <a:latin typeface="+mn-lt"/>
                          <a:ea typeface="Times New Roman" panose="02020603050405020304" pitchFamily="18" charset="0"/>
                          <a:cs typeface="Times New Roman" panose="02020603050405020304" pitchFamily="18" charset="0"/>
                        </a:rPr>
                        <a:t>Adscriptas con experiencia previa articulan mejor TIC</a:t>
                      </a:r>
                    </a:p>
                  </a:txBody>
                  <a:tcPr marL="68580" marR="68580" marT="0" marB="0">
                    <a:lnL>
                      <a:noFill/>
                    </a:lnL>
                    <a:lnR>
                      <a:noFill/>
                    </a:lnR>
                    <a:lnT w="19050" cap="flat" cmpd="sng" algn="ctr">
                      <a:solidFill>
                        <a:srgbClr val="000000"/>
                      </a:solidFill>
                      <a:prstDash val="solid"/>
                      <a:round/>
                      <a:headEnd type="none" w="med" len="med"/>
                      <a:tailEnd type="none" w="med" len="med"/>
                    </a:lnT>
                    <a:lnB>
                      <a:noFill/>
                    </a:lnB>
                  </a:tcPr>
                </a:tc>
                <a:extLst>
                  <a:ext uri="{0D108BD9-81ED-4DB2-BD59-A6C34878D82A}">
                    <a16:rowId xmlns:a16="http://schemas.microsoft.com/office/drawing/2014/main" val="10001"/>
                  </a:ext>
                </a:extLst>
              </a:tr>
              <a:tr h="1086727">
                <a:tc>
                  <a:txBody>
                    <a:bodyPr/>
                    <a:lstStyle/>
                    <a:p>
                      <a:pPr>
                        <a:lnSpc>
                          <a:spcPct val="107000"/>
                        </a:lnSpc>
                        <a:spcAft>
                          <a:spcPts val="0"/>
                        </a:spcAft>
                      </a:pPr>
                      <a:r>
                        <a:rPr lang="es-AR" sz="2800" b="1">
                          <a:effectLst/>
                          <a:latin typeface="+mn-lt"/>
                          <a:ea typeface="Times New Roman" panose="02020603050405020304" pitchFamily="18" charset="0"/>
                          <a:cs typeface="Times New Roman" panose="02020603050405020304" pitchFamily="18" charset="0"/>
                        </a:rPr>
                        <a:t>Posicionamiento en la cátedra</a:t>
                      </a:r>
                      <a:endParaRPr lang="es-AR" sz="2800">
                        <a:effectLst/>
                        <a:latin typeface="+mn-lt"/>
                        <a:ea typeface="Times New Roman" panose="02020603050405020304" pitchFamily="18" charset="0"/>
                        <a:cs typeface="Times New Roman" panose="02020603050405020304" pitchFamily="18" charset="0"/>
                      </a:endParaRPr>
                    </a:p>
                  </a:txBody>
                  <a:tcPr marL="68580" marR="68580" marT="0" marB="0">
                    <a:lnL>
                      <a:noFill/>
                    </a:lnL>
                    <a:lnR w="19050" cap="flat" cmpd="sng" algn="ctr">
                      <a:solidFill>
                        <a:srgbClr val="000000"/>
                      </a:solidFill>
                      <a:prstDash val="solid"/>
                      <a:round/>
                      <a:headEnd type="none" w="med" len="med"/>
                      <a:tailEnd type="none" w="med" len="med"/>
                    </a:lnR>
                    <a:lnT>
                      <a:noFill/>
                    </a:lnT>
                    <a:lnB>
                      <a:noFill/>
                    </a:lnB>
                  </a:tcPr>
                </a:tc>
                <a:tc>
                  <a:txBody>
                    <a:bodyPr/>
                    <a:lstStyle/>
                    <a:p>
                      <a:pPr>
                        <a:lnSpc>
                          <a:spcPct val="107000"/>
                        </a:lnSpc>
                        <a:spcAft>
                          <a:spcPts val="0"/>
                        </a:spcAft>
                      </a:pPr>
                      <a:r>
                        <a:rPr lang="es-AR" sz="2800">
                          <a:effectLst/>
                          <a:latin typeface="+mn-lt"/>
                          <a:ea typeface="Times New Roman" panose="02020603050405020304" pitchFamily="18" charset="0"/>
                          <a:cs typeface="Times New Roman" panose="02020603050405020304" pitchFamily="18" charset="0"/>
                        </a:rPr>
                        <a:t>Condiciona el margen de participación en decisiones</a:t>
                      </a:r>
                    </a:p>
                  </a:txBody>
                  <a:tcPr marL="68580" marR="68580" marT="0" marB="0">
                    <a:lnL w="19050" cap="flat" cmpd="sng" algn="ctr">
                      <a:solidFill>
                        <a:srgbClr val="000000"/>
                      </a:solidFill>
                      <a:prstDash val="solid"/>
                      <a:round/>
                      <a:headEnd type="none" w="med" len="med"/>
                      <a:tailEnd type="none" w="med" len="med"/>
                    </a:lnL>
                    <a:lnR>
                      <a:noFill/>
                    </a:lnR>
                    <a:lnT>
                      <a:noFill/>
                    </a:lnT>
                    <a:lnB>
                      <a:noFill/>
                    </a:lnB>
                  </a:tcPr>
                </a:tc>
                <a:tc>
                  <a:txBody>
                    <a:bodyPr/>
                    <a:lstStyle/>
                    <a:p>
                      <a:pPr>
                        <a:lnSpc>
                          <a:spcPct val="107000"/>
                        </a:lnSpc>
                        <a:spcAft>
                          <a:spcPts val="0"/>
                        </a:spcAft>
                      </a:pPr>
                      <a:r>
                        <a:rPr lang="es-AR" sz="2800" dirty="0">
                          <a:effectLst/>
                          <a:latin typeface="+mn-lt"/>
                          <a:ea typeface="Times New Roman" panose="02020603050405020304" pitchFamily="18" charset="0"/>
                          <a:cs typeface="Times New Roman" panose="02020603050405020304" pitchFamily="18" charset="0"/>
                        </a:rPr>
                        <a:t>Algunas solo realizan tareas técnicas u operativas</a:t>
                      </a:r>
                    </a:p>
                  </a:txBody>
                  <a:tcPr marL="68580" marR="68580" marT="0" marB="0">
                    <a:lnL>
                      <a:noFill/>
                    </a:lnL>
                    <a:lnR>
                      <a:noFill/>
                    </a:lnR>
                    <a:lnT>
                      <a:noFill/>
                    </a:lnT>
                    <a:lnB>
                      <a:noFill/>
                    </a:lnB>
                  </a:tcPr>
                </a:tc>
                <a:extLst>
                  <a:ext uri="{0D108BD9-81ED-4DB2-BD59-A6C34878D82A}">
                    <a16:rowId xmlns:a16="http://schemas.microsoft.com/office/drawing/2014/main" val="10002"/>
                  </a:ext>
                </a:extLst>
              </a:tr>
              <a:tr h="1457954">
                <a:tc>
                  <a:txBody>
                    <a:bodyPr/>
                    <a:lstStyle/>
                    <a:p>
                      <a:pPr>
                        <a:lnSpc>
                          <a:spcPct val="107000"/>
                        </a:lnSpc>
                        <a:spcAft>
                          <a:spcPts val="0"/>
                        </a:spcAft>
                      </a:pPr>
                      <a:r>
                        <a:rPr lang="es-AR" sz="2800" b="1" dirty="0">
                          <a:effectLst/>
                          <a:latin typeface="+mn-lt"/>
                          <a:ea typeface="Times New Roman" panose="02020603050405020304" pitchFamily="18" charset="0"/>
                          <a:cs typeface="Times New Roman" panose="02020603050405020304" pitchFamily="18" charset="0"/>
                        </a:rPr>
                        <a:t>Encuadre</a:t>
                      </a:r>
                      <a:r>
                        <a:rPr lang="es-AR" sz="2800" b="1" baseline="0" dirty="0">
                          <a:effectLst/>
                          <a:latin typeface="+mn-lt"/>
                          <a:ea typeface="Times New Roman" panose="02020603050405020304" pitchFamily="18" charset="0"/>
                          <a:cs typeface="Times New Roman" panose="02020603050405020304" pitchFamily="18" charset="0"/>
                        </a:rPr>
                        <a:t> formativo</a:t>
                      </a:r>
                      <a:r>
                        <a:rPr lang="es-AR" sz="2800" b="1" dirty="0">
                          <a:effectLst/>
                          <a:latin typeface="+mn-lt"/>
                          <a:ea typeface="Times New Roman" panose="02020603050405020304" pitchFamily="18" charset="0"/>
                          <a:cs typeface="Times New Roman" panose="02020603050405020304" pitchFamily="18" charset="0"/>
                        </a:rPr>
                        <a:t> de la asignatura</a:t>
                      </a:r>
                      <a:endParaRPr lang="es-AR" sz="2800" dirty="0">
                        <a:effectLst/>
                        <a:latin typeface="+mn-lt"/>
                        <a:ea typeface="Times New Roman" panose="02020603050405020304" pitchFamily="18" charset="0"/>
                        <a:cs typeface="Times New Roman" panose="02020603050405020304" pitchFamily="18" charset="0"/>
                      </a:endParaRPr>
                    </a:p>
                  </a:txBody>
                  <a:tcPr marL="68580" marR="68580" marT="0" marB="0">
                    <a:lnL>
                      <a:noFill/>
                    </a:lnL>
                    <a:lnR w="19050" cap="flat" cmpd="sng" algn="ctr">
                      <a:solidFill>
                        <a:srgbClr val="000000"/>
                      </a:solidFill>
                      <a:prstDash val="solid"/>
                      <a:round/>
                      <a:headEnd type="none" w="med" len="med"/>
                      <a:tailEnd type="none" w="med" len="med"/>
                    </a:lnR>
                    <a:lnT>
                      <a:noFill/>
                    </a:lnT>
                    <a:lnB>
                      <a:noFill/>
                    </a:lnB>
                  </a:tcPr>
                </a:tc>
                <a:tc>
                  <a:txBody>
                    <a:bodyPr/>
                    <a:lstStyle/>
                    <a:p>
                      <a:pPr>
                        <a:lnSpc>
                          <a:spcPct val="107000"/>
                        </a:lnSpc>
                        <a:spcAft>
                          <a:spcPts val="0"/>
                        </a:spcAft>
                      </a:pPr>
                      <a:r>
                        <a:rPr lang="es-AR" sz="2800" dirty="0">
                          <a:effectLst/>
                          <a:latin typeface="+mn-lt"/>
                          <a:ea typeface="Times New Roman" panose="02020603050405020304" pitchFamily="18" charset="0"/>
                          <a:cs typeface="Times New Roman" panose="02020603050405020304" pitchFamily="18" charset="0"/>
                        </a:rPr>
                        <a:t>Influye en la intencionalidad pedagógica del uso de TIC</a:t>
                      </a:r>
                    </a:p>
                  </a:txBody>
                  <a:tcPr marL="68580" marR="68580" marT="0" marB="0">
                    <a:lnL w="19050" cap="flat" cmpd="sng" algn="ctr">
                      <a:solidFill>
                        <a:srgbClr val="000000"/>
                      </a:solidFill>
                      <a:prstDash val="solid"/>
                      <a:round/>
                      <a:headEnd type="none" w="med" len="med"/>
                      <a:tailEnd type="none" w="med" len="med"/>
                    </a:lnL>
                    <a:lnR>
                      <a:noFill/>
                    </a:lnR>
                    <a:lnT>
                      <a:noFill/>
                    </a:lnT>
                    <a:lnB>
                      <a:noFill/>
                    </a:lnB>
                  </a:tcPr>
                </a:tc>
                <a:tc>
                  <a:txBody>
                    <a:bodyPr/>
                    <a:lstStyle/>
                    <a:p>
                      <a:pPr>
                        <a:lnSpc>
                          <a:spcPct val="107000"/>
                        </a:lnSpc>
                        <a:spcAft>
                          <a:spcPts val="0"/>
                        </a:spcAft>
                      </a:pPr>
                      <a:r>
                        <a:rPr lang="es-AR" sz="2800" dirty="0">
                          <a:effectLst/>
                          <a:latin typeface="+mn-lt"/>
                          <a:ea typeface="Times New Roman" panose="02020603050405020304" pitchFamily="18" charset="0"/>
                          <a:cs typeface="Times New Roman" panose="02020603050405020304" pitchFamily="18" charset="0"/>
                        </a:rPr>
                        <a:t>Se</a:t>
                      </a:r>
                      <a:r>
                        <a:rPr lang="es-AR" sz="2800" baseline="0" dirty="0">
                          <a:effectLst/>
                          <a:latin typeface="+mn-lt"/>
                          <a:ea typeface="Times New Roman" panose="02020603050405020304" pitchFamily="18" charset="0"/>
                          <a:cs typeface="Times New Roman" panose="02020603050405020304" pitchFamily="18" charset="0"/>
                        </a:rPr>
                        <a:t> promueve mayor reflexión frente a usos instrumentales.</a:t>
                      </a:r>
                      <a:endParaRPr lang="es-AR" sz="2800" dirty="0">
                        <a:effectLst/>
                        <a:latin typeface="+mn-lt"/>
                        <a:ea typeface="Times New Roman" panose="02020603050405020304" pitchFamily="18" charset="0"/>
                        <a:cs typeface="Times New Roman" panose="02020603050405020304" pitchFamily="18" charset="0"/>
                      </a:endParaRPr>
                    </a:p>
                  </a:txBody>
                  <a:tcPr marL="68580" marR="68580" marT="0" marB="0">
                    <a:lnL>
                      <a:noFill/>
                    </a:lnL>
                    <a:lnR>
                      <a:noFill/>
                    </a:lnR>
                    <a:lnT>
                      <a:noFill/>
                    </a:lnT>
                    <a:lnB>
                      <a:noFill/>
                    </a:lnB>
                  </a:tcPr>
                </a:tc>
                <a:extLst>
                  <a:ext uri="{0D108BD9-81ED-4DB2-BD59-A6C34878D82A}">
                    <a16:rowId xmlns:a16="http://schemas.microsoft.com/office/drawing/2014/main" val="10003"/>
                  </a:ext>
                </a:extLst>
              </a:tr>
            </a:tbl>
          </a:graphicData>
        </a:graphic>
      </p:graphicFrame>
    </p:spTree>
  </p:cSld>
  <p:clrMapOvr>
    <a:masterClrMapping/>
  </p:clrMapOvr>
</p:sld>
</file>

<file path=ppt/theme/theme1.xml><?xml version="1.0" encoding="utf-8"?>
<a:theme xmlns:a="http://schemas.openxmlformats.org/drawingml/2006/main" name="Póster de medicina">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Clarity">
      <a:dk1>
        <a:srgbClr val="292934"/>
      </a:dk1>
      <a:lt1>
        <a:srgbClr val="FFFFFF"/>
      </a:lt1>
      <a:dk2>
        <a:srgbClr val="D2533C"/>
      </a:dk2>
      <a:lt2>
        <a:srgbClr val="F3F2DC"/>
      </a:lt2>
      <a:accent1>
        <a:srgbClr val="93A299"/>
      </a:accent1>
      <a:accent2>
        <a:srgbClr val="AD8F67"/>
      </a:accent2>
      <a:accent3>
        <a:srgbClr val="726056"/>
      </a:accent3>
      <a:accent4>
        <a:srgbClr val="4C5A6A"/>
      </a:accent4>
      <a:accent5>
        <a:srgbClr val="808DA0"/>
      </a:accent5>
      <a:accent6>
        <a:srgbClr val="79463D"/>
      </a:accent6>
      <a:hlink>
        <a:srgbClr val="4C5A6A"/>
      </a:hlink>
      <a:folHlink>
        <a:srgbClr val="808DA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306</TotalTime>
  <Words>929</Words>
  <Application>Microsoft Office PowerPoint</Application>
  <PresentationFormat>Personalizado</PresentationFormat>
  <Paragraphs>63</Paragraphs>
  <Slides>1</Slides>
  <Notes>1</Notes>
  <HiddenSlides>0</HiddenSlides>
  <MMClips>0</MMClips>
  <ScaleCrop>false</ScaleCrop>
  <HeadingPairs>
    <vt:vector size="4" baseType="variant">
      <vt:variant>
        <vt:lpstr>Tema</vt:lpstr>
      </vt:variant>
      <vt:variant>
        <vt:i4>1</vt:i4>
      </vt:variant>
      <vt:variant>
        <vt:lpstr>Títulos de diapositiva</vt:lpstr>
      </vt:variant>
      <vt:variant>
        <vt:i4>1</vt:i4>
      </vt:variant>
    </vt:vector>
  </HeadingPairs>
  <TitlesOfParts>
    <vt:vector size="2" baseType="lpstr">
      <vt:lpstr>Póster de medicina</vt:lpstr>
      <vt:lpstr>EJE 5</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EJE 1</dc:title>
  <dc:creator>Summer</dc:creator>
  <cp:lastModifiedBy>natalia yamile ferezin</cp:lastModifiedBy>
  <cp:revision>32</cp:revision>
  <dcterms:created xsi:type="dcterms:W3CDTF">2013-04-05T20:27:31Z</dcterms:created>
  <dcterms:modified xsi:type="dcterms:W3CDTF">2025-07-12T00:14:13Z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0x0101007C1D5F340F01F94FA2FD29A5E6DC872E</vt:lpwstr>
  </property>
</Properties>
</file>