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27" d="100"/>
          <a:sy n="27" d="100"/>
        </p:scale>
        <p:origin x="5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183861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extLst>
      <p:ext uri="{BB962C8B-B14F-4D97-AF65-F5344CB8AC3E}">
        <p14:creationId xmlns:p14="http://schemas.microsoft.com/office/powerpoint/2010/main" val="180812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r>
              <a:rPr lang="es-AR" sz="9600" dirty="0">
                <a:solidFill>
                  <a:srgbClr val="FFCE3A"/>
                </a:solidFill>
                <a:latin typeface="Arial"/>
                <a:ea typeface="Arial"/>
                <a:cs typeface="Arial"/>
                <a:sym typeface="Arial"/>
              </a:rPr>
              <a:t/>
            </a:r>
            <a:br>
              <a:rPr lang="es-AR" sz="9600" dirty="0">
                <a:solidFill>
                  <a:srgbClr val="FFCE3A"/>
                </a:solidFill>
                <a:latin typeface="Arial"/>
                <a:ea typeface="Arial"/>
                <a:cs typeface="Arial"/>
                <a:sym typeface="Arial"/>
              </a:rPr>
            </a:br>
            <a:r>
              <a:rPr lang="es-AR" sz="9600" dirty="0" smtClean="0">
                <a:solidFill>
                  <a:srgbClr val="FFCE3A"/>
                </a:solidFill>
                <a:latin typeface="Arial"/>
                <a:ea typeface="Arial"/>
                <a:cs typeface="Arial"/>
                <a:sym typeface="Arial"/>
              </a:rPr>
              <a:t>6</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250372" y="6367141"/>
            <a:ext cx="14935200" cy="7178618"/>
          </a:xfrm>
          <a:prstGeom prst="rect">
            <a:avLst/>
          </a:prstGeom>
          <a:noFill/>
          <a:ln>
            <a:noFill/>
          </a:ln>
        </p:spPr>
        <p:txBody>
          <a:bodyPr spcFirstLastPara="1" wrap="square" lIns="365750" tIns="182875" rIns="91425" bIns="45700" anchor="t" anchorCtr="0">
            <a:noAutofit/>
          </a:bodyPr>
          <a:lstStyle/>
          <a:p>
            <a:pPr marL="774700" indent="-571500">
              <a:lnSpc>
                <a:spcPct val="150000"/>
              </a:lnSpc>
              <a:spcBef>
                <a:spcPts val="1200"/>
              </a:spcBef>
              <a:buSzPts val="3200"/>
            </a:pPr>
            <a:r>
              <a:rPr lang="es-ES" sz="3600" dirty="0">
                <a:solidFill>
                  <a:schemeClr val="tx1"/>
                </a:solidFill>
                <a:latin typeface="Arial"/>
                <a:ea typeface="Arial"/>
                <a:cs typeface="Arial"/>
                <a:sym typeface="Arial"/>
              </a:rPr>
              <a:t>Integrar el uso del software HDM-4 en la enseñanza de la evaluación de proyectos de infraestructura vial.</a:t>
            </a:r>
          </a:p>
          <a:p>
            <a:pPr marL="774700" indent="-571500">
              <a:lnSpc>
                <a:spcPct val="150000"/>
              </a:lnSpc>
              <a:spcBef>
                <a:spcPts val="1200"/>
              </a:spcBef>
              <a:buSzPts val="3200"/>
            </a:pPr>
            <a:r>
              <a:rPr lang="es-ES" sz="3600" dirty="0">
                <a:solidFill>
                  <a:schemeClr val="tx1"/>
                </a:solidFill>
                <a:latin typeface="Arial"/>
                <a:ea typeface="Arial"/>
                <a:cs typeface="Arial"/>
                <a:sym typeface="Arial"/>
              </a:rPr>
              <a:t>Fomentar en los estudiantes el análisis técnico-económico de alternativas mediante simulaciones reales y el uso de TIC.</a:t>
            </a:r>
          </a:p>
          <a:p>
            <a:pPr marL="774700" indent="-571500">
              <a:lnSpc>
                <a:spcPct val="150000"/>
              </a:lnSpc>
              <a:spcBef>
                <a:spcPts val="1200"/>
              </a:spcBef>
              <a:buSzPts val="3200"/>
            </a:pPr>
            <a:r>
              <a:rPr lang="es-ES" sz="3600" dirty="0">
                <a:solidFill>
                  <a:schemeClr val="tx1"/>
                </a:solidFill>
                <a:latin typeface="Arial"/>
                <a:ea typeface="Arial"/>
                <a:cs typeface="Arial"/>
                <a:sym typeface="Arial"/>
              </a:rPr>
              <a:t>Desarrollar habilidades para la planificación y control de proyectos a partir de indicadores de rentabilidad, costos de usuario y condiciones de servicio.</a:t>
            </a:r>
            <a:endParaRPr lang="es-419" sz="3600" dirty="0">
              <a:solidFill>
                <a:schemeClr val="tx1"/>
              </a:solidFill>
              <a:latin typeface="Arial"/>
              <a:ea typeface="Arial"/>
              <a:cs typeface="Arial"/>
              <a:sym typeface="Arial"/>
            </a:endParaRPr>
          </a:p>
        </p:txBody>
      </p:sp>
      <p:sp>
        <p:nvSpPr>
          <p:cNvPr id="51" name="Google Shape;51;p1"/>
          <p:cNvSpPr>
            <a:spLocks noGrp="1"/>
          </p:cNvSpPr>
          <p:nvPr>
            <p:ph type="body" idx="4"/>
          </p:nvPr>
        </p:nvSpPr>
        <p:spPr>
          <a:xfrm>
            <a:off x="1333500" y="1344459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306472" y="15163090"/>
            <a:ext cx="14935200" cy="13455014"/>
          </a:xfrm>
          <a:prstGeom prst="rect">
            <a:avLst/>
          </a:prstGeom>
          <a:noFill/>
          <a:ln>
            <a:noFill/>
          </a:ln>
        </p:spPr>
        <p:txBody>
          <a:bodyPr spcFirstLastPara="1" wrap="square" lIns="365750" tIns="182875" rIns="91425" bIns="45700" anchor="t" anchorCtr="0">
            <a:noAutofit/>
          </a:bodyPr>
          <a:lstStyle/>
          <a:p>
            <a:pPr marL="720000" lvl="0" indent="900000" algn="just">
              <a:lnSpc>
                <a:spcPct val="150000"/>
              </a:lnSpc>
              <a:spcBef>
                <a:spcPts val="0"/>
              </a:spcBef>
              <a:buNone/>
            </a:pPr>
            <a:r>
              <a:rPr lang="es-ES" sz="3600" dirty="0" smtClean="0">
                <a:latin typeface="Arial"/>
                <a:ea typeface="Arial"/>
                <a:cs typeface="Arial"/>
                <a:sym typeface="Arial"/>
              </a:rPr>
              <a:t>   </a:t>
            </a:r>
            <a:r>
              <a:rPr lang="es-ES" sz="3600" dirty="0">
                <a:latin typeface="Arial"/>
                <a:ea typeface="Arial"/>
                <a:cs typeface="Arial"/>
                <a:sym typeface="Arial"/>
              </a:rPr>
              <a:t>La formación de ingenieros civiles demanda el desarrollo de competencias que integren conocimientos técnicos, económicos y sociales en la formulación y evaluación de proyectos. En este contexto, el uso de herramientas tecnológicas como el software HDM-4 (</a:t>
            </a:r>
            <a:r>
              <a:rPr lang="es-ES" sz="3600" dirty="0" err="1">
                <a:latin typeface="Arial"/>
                <a:ea typeface="Arial"/>
                <a:cs typeface="Arial"/>
                <a:sym typeface="Arial"/>
              </a:rPr>
              <a:t>Highway</a:t>
            </a:r>
            <a:r>
              <a:rPr lang="es-ES" sz="3600" dirty="0">
                <a:latin typeface="Arial"/>
                <a:ea typeface="Arial"/>
                <a:cs typeface="Arial"/>
                <a:sym typeface="Arial"/>
              </a:rPr>
              <a:t> </a:t>
            </a:r>
            <a:r>
              <a:rPr lang="es-ES" sz="3600" dirty="0" err="1">
                <a:latin typeface="Arial"/>
                <a:ea typeface="Arial"/>
                <a:cs typeface="Arial"/>
                <a:sym typeface="Arial"/>
              </a:rPr>
              <a:t>Development</a:t>
            </a:r>
            <a:r>
              <a:rPr lang="es-ES" sz="3600" dirty="0">
                <a:latin typeface="Arial"/>
                <a:ea typeface="Arial"/>
                <a:cs typeface="Arial"/>
                <a:sym typeface="Arial"/>
              </a:rPr>
              <a:t> and Management) aporta un enfoque práctico y actualizado para el análisis de proyectos viales, permitiendo simular distintos escenarios y evaluar su viabilidad técnica y económica. La implementación de este software en la asignatura Economía y Evaluación de Proyectos representa una innovación pedagógica que articula contenidos teóricos con herramientas TIC aplicadas a problemas reales de la ingeniería.</a:t>
            </a:r>
            <a:endParaRPr lang="es-419" sz="3600" dirty="0">
              <a:latin typeface="Arial"/>
              <a:ea typeface="Arial"/>
              <a:cs typeface="Arial"/>
              <a:sym typeface="Arial"/>
            </a:endParaRP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937700" y="6698572"/>
            <a:ext cx="14935200" cy="13590293"/>
          </a:xfrm>
          <a:prstGeom prst="rect">
            <a:avLst/>
          </a:prstGeom>
          <a:noFill/>
          <a:ln>
            <a:noFill/>
          </a:ln>
        </p:spPr>
        <p:txBody>
          <a:bodyPr spcFirstLastPara="1" wrap="square" lIns="365750" tIns="182875" rIns="91425" bIns="45700" anchor="t" anchorCtr="0">
            <a:normAutofit/>
          </a:bodyPr>
          <a:lstStyle/>
          <a:p>
            <a:pPr marL="720000" lvl="0" indent="-900000" algn="just">
              <a:lnSpc>
                <a:spcPct val="150000"/>
              </a:lnSpc>
              <a:spcBef>
                <a:spcPts val="0"/>
              </a:spcBef>
              <a:buSzPts val="3200"/>
              <a:buNone/>
            </a:pPr>
            <a:r>
              <a:rPr lang="es-419" sz="3600" dirty="0" smtClean="0">
                <a:latin typeface="+mn-lt"/>
              </a:rPr>
              <a:t>     </a:t>
            </a:r>
            <a:r>
              <a:rPr lang="es-419" sz="3600" dirty="0" smtClean="0">
                <a:latin typeface="+mn-lt"/>
              </a:rPr>
              <a:t>      </a:t>
            </a:r>
            <a:r>
              <a:rPr lang="es-ES" sz="3600" dirty="0" smtClean="0">
                <a:latin typeface="+mn-lt"/>
              </a:rPr>
              <a:t>El </a:t>
            </a:r>
            <a:r>
              <a:rPr lang="es-ES" sz="3600" dirty="0">
                <a:latin typeface="+mn-lt"/>
              </a:rPr>
              <a:t>uso del HDM-4 en la asignatura Economía y Evaluación de Proyectos aporta valor pedagógico y profesional, al simular condiciones reales del contexto vial. Esta experiencia evidencia cómo la incorporación de tecnologías específicas puede enriquecer la enseñanza en ingeniería, vinculando teoría y práctica en un entorno colaborativo y bimodal. Se propone continuar con esta línea de trabajo, explorando nuevas formas de integrar TIC en la formación de ingenieros y adaptando la enseñanza a las demandas actuales del campo profesional.</a:t>
            </a:r>
            <a:endParaRPr sz="3600" dirty="0">
              <a:latin typeface="+mn-lt"/>
            </a:endParaRPr>
          </a:p>
        </p:txBody>
      </p:sp>
      <p:sp>
        <p:nvSpPr>
          <p:cNvPr id="60" name="Google Shape;60;p1"/>
          <p:cNvSpPr>
            <a:spLocks noGrp="1"/>
          </p:cNvSpPr>
          <p:nvPr>
            <p:ph type="body" idx="20"/>
          </p:nvPr>
        </p:nvSpPr>
        <p:spPr>
          <a:xfrm>
            <a:off x="34854572" y="18331197"/>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REFERENCIAS</a:t>
            </a:r>
            <a:endParaRPr sz="4400" b="1">
              <a:latin typeface="Arial"/>
              <a:ea typeface="Arial"/>
              <a:cs typeface="Arial"/>
              <a:sym typeface="Arial"/>
            </a:endParaRPr>
          </a:p>
        </p:txBody>
      </p:sp>
      <p:sp>
        <p:nvSpPr>
          <p:cNvPr id="61" name="Google Shape;61;p1"/>
          <p:cNvSpPr txBox="1">
            <a:spLocks noGrp="1"/>
          </p:cNvSpPr>
          <p:nvPr>
            <p:ph type="body" idx="21"/>
          </p:nvPr>
        </p:nvSpPr>
        <p:spPr>
          <a:xfrm>
            <a:off x="34854572" y="19299433"/>
            <a:ext cx="14935200" cy="5678112"/>
          </a:xfrm>
          <a:prstGeom prst="rect">
            <a:avLst/>
          </a:prstGeom>
          <a:noFill/>
          <a:ln>
            <a:noFill/>
          </a:ln>
        </p:spPr>
        <p:txBody>
          <a:bodyPr spcFirstLastPara="1" wrap="square" lIns="365750" tIns="182875" rIns="91425" bIns="45700" anchor="t" anchorCtr="0">
            <a:noAutofit/>
          </a:bodyPr>
          <a:lstStyle/>
          <a:p>
            <a:pPr marL="533415" indent="-330215">
              <a:lnSpc>
                <a:spcPct val="170000"/>
              </a:lnSpc>
              <a:spcBef>
                <a:spcPts val="0"/>
              </a:spcBef>
              <a:buSzPts val="3200"/>
              <a:buNone/>
            </a:pPr>
            <a:r>
              <a:rPr lang="es-419" sz="3600" dirty="0">
                <a:latin typeface="+mn-lt"/>
                <a:ea typeface="Arial"/>
                <a:cs typeface="Arial"/>
                <a:sym typeface="Arial"/>
              </a:rPr>
              <a:t>    </a:t>
            </a:r>
            <a:r>
              <a:rPr lang="es-419" sz="3600" dirty="0" smtClean="0">
                <a:latin typeface="+mn-lt"/>
                <a:ea typeface="Arial"/>
                <a:cs typeface="Arial"/>
                <a:sym typeface="Arial"/>
              </a:rPr>
              <a:t>-</a:t>
            </a:r>
            <a:r>
              <a:rPr lang="es-AR" sz="3600" dirty="0">
                <a:latin typeface="+mn-lt"/>
                <a:ea typeface="Arial"/>
                <a:cs typeface="Arial"/>
              </a:rPr>
              <a:t>HDM-4 Software. </a:t>
            </a:r>
            <a:r>
              <a:rPr lang="es-AR" sz="3600" dirty="0" err="1">
                <a:latin typeface="+mn-lt"/>
                <a:ea typeface="Arial"/>
                <a:cs typeface="Arial"/>
              </a:rPr>
              <a:t>Highway</a:t>
            </a:r>
            <a:r>
              <a:rPr lang="es-AR" sz="3600" dirty="0">
                <a:latin typeface="+mn-lt"/>
                <a:ea typeface="Arial"/>
                <a:cs typeface="Arial"/>
              </a:rPr>
              <a:t> </a:t>
            </a:r>
            <a:r>
              <a:rPr lang="es-AR" sz="3600" dirty="0" err="1">
                <a:latin typeface="+mn-lt"/>
                <a:ea typeface="Arial"/>
                <a:cs typeface="Arial"/>
              </a:rPr>
              <a:t>Development</a:t>
            </a:r>
            <a:r>
              <a:rPr lang="es-AR" sz="3600" dirty="0">
                <a:latin typeface="+mn-lt"/>
                <a:ea typeface="Arial"/>
                <a:cs typeface="Arial"/>
              </a:rPr>
              <a:t> and Management </a:t>
            </a:r>
            <a:r>
              <a:rPr lang="es-AR" sz="3600" dirty="0" err="1">
                <a:latin typeface="+mn-lt"/>
                <a:ea typeface="Arial"/>
                <a:cs typeface="Arial"/>
              </a:rPr>
              <a:t>Tool</a:t>
            </a:r>
            <a:r>
              <a:rPr lang="es-AR" sz="3600" dirty="0">
                <a:latin typeface="+mn-lt"/>
                <a:ea typeface="Arial"/>
                <a:cs typeface="Arial"/>
              </a:rPr>
              <a:t>. </a:t>
            </a:r>
            <a:r>
              <a:rPr lang="es-AR" sz="3600" dirty="0" err="1">
                <a:latin typeface="+mn-lt"/>
                <a:ea typeface="Arial"/>
                <a:cs typeface="Arial"/>
              </a:rPr>
              <a:t>The</a:t>
            </a:r>
            <a:r>
              <a:rPr lang="es-AR" sz="3600" dirty="0">
                <a:latin typeface="+mn-lt"/>
                <a:ea typeface="Arial"/>
                <a:cs typeface="Arial"/>
              </a:rPr>
              <a:t> </a:t>
            </a:r>
            <a:r>
              <a:rPr lang="es-AR" sz="3600" dirty="0" err="1">
                <a:latin typeface="+mn-lt"/>
                <a:ea typeface="Arial"/>
                <a:cs typeface="Arial"/>
              </a:rPr>
              <a:t>World</a:t>
            </a:r>
            <a:r>
              <a:rPr lang="es-AR" sz="3600" dirty="0">
                <a:latin typeface="+mn-lt"/>
                <a:ea typeface="Arial"/>
                <a:cs typeface="Arial"/>
              </a:rPr>
              <a:t> Bank.</a:t>
            </a:r>
          </a:p>
          <a:p>
            <a:pPr marL="533415" indent="-330215">
              <a:lnSpc>
                <a:spcPct val="170000"/>
              </a:lnSpc>
              <a:spcBef>
                <a:spcPts val="0"/>
              </a:spcBef>
              <a:buSzPts val="3200"/>
              <a:buNone/>
            </a:pPr>
            <a:r>
              <a:rPr lang="es-AR" sz="3600" dirty="0" smtClean="0">
                <a:latin typeface="+mn-lt"/>
                <a:ea typeface="Arial"/>
                <a:cs typeface="Arial"/>
              </a:rPr>
              <a:t>    -CONFEDI </a:t>
            </a:r>
            <a:r>
              <a:rPr lang="es-AR" sz="3600" dirty="0">
                <a:latin typeface="+mn-lt"/>
                <a:ea typeface="Arial"/>
                <a:cs typeface="Arial"/>
              </a:rPr>
              <a:t>(2020). Libro Rojo – Formación por competencias en ingeniería.</a:t>
            </a:r>
            <a:endParaRPr lang="es-419" sz="3600" dirty="0">
              <a:effectLst/>
              <a:latin typeface="+mn-lt"/>
              <a:ea typeface="Times New Roman" panose="02020603050405020304" pitchFamily="18" charset="0"/>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Facultad de Ingeniería-Universidad Nacional del Nordeste</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AUTORES       </a:t>
            </a:r>
            <a:r>
              <a:rPr lang="es-AR" dirty="0"/>
              <a:t>Autor 1 Tesalia Montserrat Bareiro Alonso, tesalia.bareiro@gmail.com/  Autor 2 Rubén Sotelo, rubenrsotelo@gmail.com/ Autor 3 Lorena Ledesma, lorenatledesma@gmail.com</a:t>
            </a:r>
          </a:p>
        </p:txBody>
      </p:sp>
      <p:sp>
        <p:nvSpPr>
          <p:cNvPr id="66" name="Google Shape;66;p1"/>
          <p:cNvSpPr txBox="1"/>
          <p:nvPr/>
        </p:nvSpPr>
        <p:spPr>
          <a:xfrm>
            <a:off x="3300673" y="895362"/>
            <a:ext cx="39583211" cy="2200223"/>
          </a:xfrm>
          <a:prstGeom prst="rect">
            <a:avLst/>
          </a:prstGeom>
          <a:noFill/>
          <a:ln>
            <a:noFill/>
          </a:ln>
        </p:spPr>
        <p:txBody>
          <a:bodyPr spcFirstLastPara="1" wrap="square" lIns="91425" tIns="45700" rIns="91425" bIns="45700" anchor="b" anchorCtr="0">
            <a:noAutofit/>
          </a:bodyPr>
          <a:lstStyle/>
          <a:p>
            <a:pPr lvl="0" algn="ctr">
              <a:lnSpc>
                <a:spcPct val="90000"/>
              </a:lnSpc>
              <a:buClr>
                <a:schemeClr val="lt1"/>
              </a:buClr>
              <a:buSzPts val="8200"/>
            </a:pPr>
            <a:r>
              <a:rPr lang="es-AR" sz="4400" b="1" i="0" u="none" strike="noStrike" cap="none" dirty="0">
                <a:solidFill>
                  <a:schemeClr val="lt1"/>
                </a:solidFill>
                <a:latin typeface="Arial"/>
                <a:ea typeface="Arial"/>
                <a:cs typeface="Arial"/>
                <a:sym typeface="Arial"/>
              </a:rPr>
              <a:t>Titulo: </a:t>
            </a:r>
            <a:r>
              <a:rPr lang="es-AR" sz="4400" b="1" i="0" u="none" strike="noStrike" cap="none" dirty="0" smtClean="0">
                <a:solidFill>
                  <a:schemeClr val="lt1"/>
                </a:solidFill>
                <a:latin typeface="Arial"/>
                <a:ea typeface="Arial"/>
                <a:cs typeface="Arial"/>
                <a:sym typeface="Arial"/>
              </a:rPr>
              <a:t>I</a:t>
            </a:r>
            <a:r>
              <a:rPr lang="es-ES" sz="4400" b="1" dirty="0" err="1" smtClean="0">
                <a:solidFill>
                  <a:schemeClr val="lt1"/>
                </a:solidFill>
              </a:rPr>
              <a:t>ncorporación</a:t>
            </a:r>
            <a:r>
              <a:rPr lang="es-ES" sz="4400" b="1" dirty="0" smtClean="0">
                <a:solidFill>
                  <a:schemeClr val="lt1"/>
                </a:solidFill>
              </a:rPr>
              <a:t> </a:t>
            </a:r>
            <a:r>
              <a:rPr lang="es-ES" sz="4400" b="1" dirty="0">
                <a:solidFill>
                  <a:schemeClr val="lt1"/>
                </a:solidFill>
              </a:rPr>
              <a:t>del software HDM-4 en la enseñanza de Economía y Evaluación de Proyectos de Ingeniería: una estrategia TIC para el análisis técnico-económico de proyectos viales</a:t>
            </a:r>
            <a:endParaRPr sz="4400" b="1" i="0" u="none" strike="noStrike" cap="none" dirty="0">
              <a:solidFill>
                <a:schemeClr val="lt1"/>
              </a:solidFill>
              <a:latin typeface="Arial"/>
              <a:ea typeface="Arial"/>
              <a:cs typeface="Arial"/>
              <a:sym typeface="Arial"/>
            </a:endParaRPr>
          </a:p>
        </p:txBody>
      </p:sp>
      <p:sp>
        <p:nvSpPr>
          <p:cNvPr id="7" name="Rectángulo 6"/>
          <p:cNvSpPr/>
          <p:nvPr/>
        </p:nvSpPr>
        <p:spPr>
          <a:xfrm>
            <a:off x="18135600" y="27309871"/>
            <a:ext cx="16031953" cy="1077218"/>
          </a:xfrm>
          <a:prstGeom prst="rect">
            <a:avLst/>
          </a:prstGeom>
        </p:spPr>
        <p:txBody>
          <a:bodyPr wrap="none">
            <a:spAutoFit/>
          </a:bodyPr>
          <a:lstStyle/>
          <a:p>
            <a:r>
              <a:rPr lang="es-AR" sz="3200" u="sng" dirty="0" smtClean="0">
                <a:latin typeface="Times New Roman" panose="02020603050405020304" pitchFamily="18" charset="0"/>
                <a:ea typeface="Times New Roman" panose="02020603050405020304" pitchFamily="18" charset="0"/>
              </a:rPr>
              <a:t>Figura 1</a:t>
            </a:r>
            <a:r>
              <a:rPr lang="es-AR" sz="3200" dirty="0" smtClean="0">
                <a:latin typeface="Times New Roman" panose="02020603050405020304" pitchFamily="18" charset="0"/>
                <a:ea typeface="Times New Roman" panose="02020603050405020304" pitchFamily="18" charset="0"/>
              </a:rPr>
              <a:t>:</a:t>
            </a:r>
          </a:p>
          <a:p>
            <a:r>
              <a:rPr lang="es-AR" sz="3200" i="1" dirty="0" smtClean="0">
                <a:latin typeface="Times New Roman" panose="02020603050405020304" pitchFamily="18" charset="0"/>
                <a:ea typeface="Times New Roman" panose="02020603050405020304" pitchFamily="18" charset="0"/>
              </a:rPr>
              <a:t> </a:t>
            </a:r>
            <a:r>
              <a:rPr lang="es-ES" sz="3200" dirty="0">
                <a:latin typeface="Times New Roman" panose="02020603050405020304" pitchFamily="18" charset="0"/>
                <a:ea typeface="Times New Roman" panose="02020603050405020304" pitchFamily="18" charset="0"/>
              </a:rPr>
              <a:t>Elaboración propia. (2025). </a:t>
            </a:r>
            <a:r>
              <a:rPr lang="es-ES" sz="3200" i="1" dirty="0">
                <a:latin typeface="Times New Roman" panose="02020603050405020304" pitchFamily="18" charset="0"/>
                <a:ea typeface="Times New Roman" panose="02020603050405020304" pitchFamily="18" charset="0"/>
              </a:rPr>
              <a:t>Simulación HDM-4 con variables de entrada y </a:t>
            </a:r>
            <a:r>
              <a:rPr lang="es-ES" sz="3200" i="1" dirty="0" smtClean="0">
                <a:latin typeface="Times New Roman" panose="02020603050405020304" pitchFamily="18" charset="0"/>
                <a:ea typeface="Times New Roman" panose="02020603050405020304" pitchFamily="18" charset="0"/>
              </a:rPr>
              <a:t>salida [Infografía]. </a:t>
            </a:r>
            <a:endParaRPr lang="es-AR" sz="3200" dirty="0"/>
          </a:p>
        </p:txBody>
      </p:sp>
      <p:sp>
        <p:nvSpPr>
          <p:cNvPr id="5" name="Marcador de texto 4"/>
          <p:cNvSpPr>
            <a:spLocks noGrp="1"/>
          </p:cNvSpPr>
          <p:nvPr>
            <p:ph type="body" idx="9"/>
          </p:nvPr>
        </p:nvSpPr>
        <p:spPr>
          <a:xfrm>
            <a:off x="17622086" y="6313665"/>
            <a:ext cx="14935200" cy="4000500"/>
          </a:xfrm>
        </p:spPr>
        <p:txBody>
          <a:bodyPr>
            <a:noAutofit/>
          </a:bodyPr>
          <a:lstStyle/>
          <a:p>
            <a:pPr marL="720000" indent="900000" algn="just">
              <a:lnSpc>
                <a:spcPct val="150000"/>
              </a:lnSpc>
              <a:spcBef>
                <a:spcPts val="0"/>
              </a:spcBef>
              <a:buNone/>
            </a:pPr>
            <a:r>
              <a:rPr lang="es-ES" sz="3600" dirty="0">
                <a:latin typeface="Arial"/>
                <a:ea typeface="Arial"/>
                <a:cs typeface="Arial"/>
              </a:rPr>
              <a:t>La incorporación del HDM-4 favoreció una mayor comprensión de los impactos económicos y técnicos de las decisiones proyectuales. Los estudiantes lograron visualizar cómo variables como el deterioro del pavimento, los costos vehiculares y las tasas de crecimiento del tránsito afectan la rentabilidad del proyecto. Además, se aplicaron conceptos técnicos vinculados al tránsito, el paquete estructural, la red vial relevante, los costos de operación vehicular y los costos de tiempo de las personas, así como también los beneficios y costos sociales, los índices de deterioro, las políticas de mantenimiento y las obras de mejora. La simulación de escenarios y la comparación de estrategias de intervención permitió desarrollar criterios técnicos fundamentados y habilidades en la interpretación de resultados para el análisis de alternativas. Se observó un mayor compromiso y participación activa durante la resolución del caso, evidenciando que el uso de TIC fortalece el aprendizaje significativo</a:t>
            </a:r>
            <a:r>
              <a:rPr lang="es-ES" sz="3600" dirty="0" smtClean="0">
                <a:latin typeface="Arial"/>
                <a:ea typeface="Arial"/>
                <a:cs typeface="Arial"/>
              </a:rPr>
              <a:t>.</a:t>
            </a:r>
            <a:endParaRPr lang="es-AR" sz="3600" dirty="0">
              <a:latin typeface="Arial"/>
              <a:ea typeface="Arial"/>
              <a:cs typeface="Arial"/>
            </a:endParaRPr>
          </a:p>
        </p:txBody>
      </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813739" y="19634829"/>
            <a:ext cx="13578921" cy="7675042"/>
          </a:xfrm>
          <a:prstGeom prst="rect">
            <a:avLst/>
          </a:prstGeom>
        </p:spPr>
      </p:pic>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588</TotalTime>
  <Words>526</Words>
  <Application>Microsoft Office PowerPoint</Application>
  <PresentationFormat>Personalizado</PresentationFormat>
  <Paragraphs>20</Paragraphs>
  <Slides>1</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vt:i4>
      </vt:variant>
    </vt:vector>
  </HeadingPairs>
  <TitlesOfParts>
    <vt:vector size="6" baseType="lpstr">
      <vt:lpstr>Arial</vt:lpstr>
      <vt:lpstr>Calibri</vt:lpstr>
      <vt:lpstr>Cambria</vt:lpstr>
      <vt:lpstr>Times New Roman</vt:lpstr>
      <vt:lpstr>Póster de medicina</vt:lpstr>
      <vt:lpstr>EJE 6</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Tesalia Bareiro</cp:lastModifiedBy>
  <cp:revision>15</cp:revision>
  <dcterms:created xsi:type="dcterms:W3CDTF">2013-04-05T20:27:31Z</dcterms:created>
  <dcterms:modified xsi:type="dcterms:W3CDTF">2025-07-11T16:55:11Z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