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7" d="100"/>
          <a:sy n="17" d="100"/>
        </p:scale>
        <p:origin x="70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notesMaster" Target="notesMasters/notesMaster1.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0806613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extLst>
      <p:ext uri="{BB962C8B-B14F-4D97-AF65-F5344CB8AC3E}">
        <p14:creationId xmlns:p14="http://schemas.microsoft.com/office/powerpoint/2010/main" val="2970489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1.jpe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image" Target="../media/image9.png"/><Relationship Id="rId5" Type="http://schemas.openxmlformats.org/officeDocument/2006/relationships/image" Target="../media/image3.jpg"/><Relationship Id="rId10" Type="http://schemas.openxmlformats.org/officeDocument/2006/relationships/image" Target="../media/image8.jpg"/><Relationship Id="rId4" Type="http://schemas.openxmlformats.org/officeDocument/2006/relationships/image" Target="../media/image2.jpg"/><Relationship Id="rId9" Type="http://schemas.openxmlformats.org/officeDocument/2006/relationships/image" Target="../media/image7.jpg"/><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r>
              <a:rPr lang="es-AR" sz="9600" dirty="0">
                <a:solidFill>
                  <a:srgbClr val="FFCE3A"/>
                </a:solidFill>
                <a:latin typeface="Arial"/>
                <a:ea typeface="Arial"/>
                <a:cs typeface="Arial"/>
                <a:sym typeface="Arial"/>
              </a:rPr>
              <a:t/>
            </a:r>
            <a:br>
              <a:rPr lang="es-AR" sz="9600" dirty="0">
                <a:solidFill>
                  <a:srgbClr val="FFCE3A"/>
                </a:solidFill>
                <a:latin typeface="Arial"/>
                <a:ea typeface="Arial"/>
                <a:cs typeface="Arial"/>
                <a:sym typeface="Arial"/>
              </a:rPr>
            </a:br>
            <a:r>
              <a:rPr lang="es-AR" sz="16000" dirty="0">
                <a:solidFill>
                  <a:srgbClr val="FFCE3A"/>
                </a:solidFill>
                <a:latin typeface="Arial"/>
                <a:ea typeface="Arial"/>
                <a:cs typeface="Arial"/>
                <a:sym typeface="Arial"/>
              </a:rPr>
              <a:t>8</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280160" y="6182333"/>
            <a:ext cx="14935200" cy="8334376"/>
          </a:xfrm>
          <a:prstGeom prst="rect">
            <a:avLst/>
          </a:prstGeom>
          <a:noFill/>
          <a:ln>
            <a:noFill/>
          </a:ln>
        </p:spPr>
        <p:txBody>
          <a:bodyPr spcFirstLastPara="1" wrap="square" lIns="365750" tIns="182875" rIns="91425" bIns="45700" anchor="t" anchorCtr="0">
            <a:normAutofit/>
          </a:bodyPr>
          <a:lstStyle/>
          <a:p>
            <a:pPr lvl="0" indent="0">
              <a:lnSpc>
                <a:spcPct val="200000"/>
              </a:lnSpc>
              <a:spcBef>
                <a:spcPts val="1200"/>
              </a:spcBef>
              <a:buNone/>
            </a:pPr>
            <a:r>
              <a:rPr lang="es-ES" sz="3000" dirty="0">
                <a:solidFill>
                  <a:srgbClr val="000000"/>
                </a:solidFill>
                <a:latin typeface="Arial"/>
                <a:ea typeface="Arial"/>
                <a:cs typeface="Arial"/>
                <a:sym typeface="Arial"/>
              </a:rPr>
              <a:t>Profundizar el conocimiento de enfermería, enfocado hacia el cuidado específico del sujeto de atención neonatal y su familia..</a:t>
            </a:r>
          </a:p>
          <a:p>
            <a:pPr lvl="0" indent="0">
              <a:lnSpc>
                <a:spcPct val="200000"/>
              </a:lnSpc>
              <a:spcBef>
                <a:spcPts val="1200"/>
              </a:spcBef>
              <a:buNone/>
            </a:pPr>
            <a:r>
              <a:rPr lang="es-ES" sz="3000" dirty="0">
                <a:solidFill>
                  <a:srgbClr val="000000"/>
                </a:solidFill>
                <a:latin typeface="Arial"/>
                <a:ea typeface="Arial"/>
                <a:cs typeface="Arial"/>
                <a:sym typeface="Arial"/>
              </a:rPr>
              <a:t>Conocer las particularidades y relevancia de una maternidad  centrada en la familia, caracterizar la importancia del cuidado centrado en la familia y su influencia en la recuperación del neonato, </a:t>
            </a:r>
          </a:p>
          <a:p>
            <a:pPr lvl="0" indent="0">
              <a:lnSpc>
                <a:spcPct val="200000"/>
              </a:lnSpc>
              <a:spcBef>
                <a:spcPts val="1200"/>
              </a:spcBef>
              <a:buNone/>
            </a:pPr>
            <a:r>
              <a:rPr lang="es-ES" sz="3200" dirty="0" smtClean="0">
                <a:solidFill>
                  <a:srgbClr val="000000"/>
                </a:solidFill>
                <a:latin typeface="Arial"/>
                <a:ea typeface="Arial"/>
                <a:cs typeface="Arial"/>
                <a:sym typeface="Arial"/>
              </a:rPr>
              <a:t>Contribuir</a:t>
            </a:r>
            <a:r>
              <a:rPr lang="es-ES" sz="3000" dirty="0" smtClean="0">
                <a:solidFill>
                  <a:srgbClr val="000000"/>
                </a:solidFill>
                <a:latin typeface="Arial"/>
                <a:ea typeface="Arial"/>
                <a:cs typeface="Arial"/>
                <a:sym typeface="Arial"/>
              </a:rPr>
              <a:t> a la promoción de la lactancia materna exclusiva, </a:t>
            </a:r>
            <a:endParaRPr lang="es-ES" sz="3000" dirty="0">
              <a:solidFill>
                <a:srgbClr val="000000"/>
              </a:solidFill>
              <a:latin typeface="Arial"/>
              <a:ea typeface="Arial"/>
              <a:cs typeface="Arial"/>
              <a:sym typeface="Arial"/>
            </a:endParaRPr>
          </a:p>
          <a:p>
            <a:pPr lvl="0" indent="0" algn="just">
              <a:lnSpc>
                <a:spcPct val="200000"/>
              </a:lnSpc>
              <a:spcBef>
                <a:spcPts val="1200"/>
              </a:spcBef>
              <a:buNone/>
            </a:pPr>
            <a:r>
              <a:rPr lang="es-ES" sz="3000" dirty="0">
                <a:solidFill>
                  <a:srgbClr val="000000"/>
                </a:solidFill>
                <a:latin typeface="Arial"/>
                <a:ea typeface="Arial"/>
                <a:cs typeface="Arial"/>
                <a:sym typeface="Arial"/>
              </a:rPr>
              <a:t>Desarrollar habilidades del pensamiento crítico para dar respuestas a situaciones relacionadas al cuidado neonatal</a:t>
            </a:r>
          </a:p>
          <a:p>
            <a:pPr marL="457200" marR="0" lvl="0" indent="0" algn="l" rtl="0">
              <a:lnSpc>
                <a:spcPct val="200000"/>
              </a:lnSpc>
              <a:spcBef>
                <a:spcPts val="1200"/>
              </a:spcBef>
              <a:spcAft>
                <a:spcPts val="0"/>
              </a:spcAft>
              <a:buNone/>
            </a:pPr>
            <a:endParaRPr sz="3000" dirty="0">
              <a:solidFill>
                <a:srgbClr val="000000"/>
              </a:solidFill>
              <a:latin typeface="Arial"/>
              <a:ea typeface="Arial"/>
              <a:cs typeface="Arial"/>
              <a:sym typeface="Arial"/>
            </a:endParaRPr>
          </a:p>
          <a:p>
            <a:pPr marL="203200" lvl="0" indent="0" algn="l" rtl="0">
              <a:lnSpc>
                <a:spcPct val="100000"/>
              </a:lnSpc>
              <a:spcBef>
                <a:spcPts val="1200"/>
              </a:spcBef>
              <a:spcAft>
                <a:spcPts val="0"/>
              </a:spcAft>
              <a:buSzPts val="3200"/>
              <a:buNone/>
            </a:pPr>
            <a:endParaRPr sz="3200" dirty="0">
              <a:latin typeface="Arial"/>
              <a:ea typeface="Arial"/>
              <a:cs typeface="Arial"/>
              <a:sym typeface="Arial"/>
            </a:endParaRPr>
          </a:p>
        </p:txBody>
      </p:sp>
      <p:sp>
        <p:nvSpPr>
          <p:cNvPr id="51" name="Google Shape;51;p1"/>
          <p:cNvSpPr>
            <a:spLocks noGrp="1"/>
          </p:cNvSpPr>
          <p:nvPr>
            <p:ph type="body" idx="4"/>
          </p:nvPr>
        </p:nvSpPr>
        <p:spPr>
          <a:xfrm>
            <a:off x="1226820" y="14812763"/>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INTRODUCCIÓN </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044440" y="16062931"/>
            <a:ext cx="14935200" cy="11895337"/>
          </a:xfrm>
          <a:prstGeom prst="rect">
            <a:avLst/>
          </a:prstGeom>
          <a:noFill/>
          <a:ln>
            <a:noFill/>
          </a:ln>
        </p:spPr>
        <p:txBody>
          <a:bodyPr spcFirstLastPara="1" wrap="square" lIns="365750" tIns="182875" rIns="91425" bIns="45700" anchor="t" anchorCtr="0">
            <a:normAutofit/>
          </a:bodyPr>
          <a:lstStyle/>
          <a:p>
            <a:pPr marL="533415" lvl="0" indent="-330215" algn="just">
              <a:spcBef>
                <a:spcPts val="0"/>
              </a:spcBef>
              <a:buSzPts val="3200"/>
              <a:buNone/>
            </a:pPr>
            <a:r>
              <a:rPr lang="es-ES" sz="3800" dirty="0">
                <a:latin typeface="Arial"/>
                <a:ea typeface="Arial"/>
                <a:cs typeface="Arial"/>
                <a:sym typeface="Arial"/>
              </a:rPr>
              <a:t>Sociedad de la información y sociedad del conocimiento son términos que en el campo de la educación describen al uso de dispositivos digitales que propenden el aprendizaje y consolidan un modelo integral educativo que dé respuesta a los objetivos tecno-pedagógicos de la </a:t>
            </a:r>
            <a:r>
              <a:rPr lang="es-ES" sz="3800" dirty="0" smtClean="0">
                <a:latin typeface="Arial"/>
                <a:ea typeface="Arial"/>
                <a:cs typeface="Arial"/>
                <a:sym typeface="Arial"/>
              </a:rPr>
              <a:t>era contemporánea</a:t>
            </a:r>
          </a:p>
          <a:p>
            <a:pPr marL="533415" lvl="0" indent="-330215">
              <a:spcBef>
                <a:spcPts val="0"/>
              </a:spcBef>
              <a:buSzPts val="3200"/>
              <a:buNone/>
            </a:pPr>
            <a:endParaRPr lang="es-ES" sz="3800" dirty="0" smtClean="0">
              <a:latin typeface="Arial"/>
              <a:ea typeface="Arial"/>
              <a:cs typeface="Arial"/>
              <a:sym typeface="Arial"/>
            </a:endParaRPr>
          </a:p>
          <a:p>
            <a:pPr marL="533415" lvl="0" indent="-330215" algn="just">
              <a:spcBef>
                <a:spcPts val="0"/>
              </a:spcBef>
              <a:buSzPts val="3200"/>
              <a:buNone/>
            </a:pPr>
            <a:r>
              <a:rPr lang="es-ES" sz="3800" dirty="0">
                <a:latin typeface="Arial"/>
                <a:ea typeface="Arial"/>
                <a:cs typeface="Arial"/>
                <a:sym typeface="Arial"/>
              </a:rPr>
              <a:t>Este  curso de posgrado  se caracteriza por la cursada de modalidad 100% virtual para que los educandos dispongan de un escenario de aprendizaje diferente al que vienen acostumbrados y cuenten con un espacio de formación que les permita organizar sus tiempos entre las jornadas laborales y las horas destinada al estudio, sin tener que desplazarse de su </a:t>
            </a:r>
            <a:r>
              <a:rPr lang="es-ES" sz="3800" dirty="0" smtClean="0">
                <a:latin typeface="Arial"/>
                <a:ea typeface="Arial"/>
                <a:cs typeface="Arial"/>
                <a:sym typeface="Arial"/>
              </a:rPr>
              <a:t>domicilio</a:t>
            </a:r>
          </a:p>
          <a:p>
            <a:pPr marL="533415" lvl="0" indent="-330215" algn="just">
              <a:spcBef>
                <a:spcPts val="0"/>
              </a:spcBef>
              <a:buSzPts val="3200"/>
              <a:buNone/>
            </a:pPr>
            <a:endParaRPr lang="es-ES" sz="3800" dirty="0">
              <a:latin typeface="Arial"/>
              <a:ea typeface="Arial"/>
              <a:cs typeface="Arial"/>
              <a:sym typeface="Arial"/>
            </a:endParaRPr>
          </a:p>
          <a:p>
            <a:pPr marL="533415" lvl="0" indent="-330215" algn="just">
              <a:spcBef>
                <a:spcPts val="0"/>
              </a:spcBef>
              <a:buSzPts val="3200"/>
              <a:buNone/>
            </a:pPr>
            <a:endParaRPr sz="3800" dirty="0">
              <a:latin typeface="Arial"/>
              <a:ea typeface="Arial"/>
              <a:cs typeface="Arial"/>
              <a:sym typeface="Arial"/>
            </a:endParaRPr>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DESARROLLO </a:t>
            </a:r>
            <a:endParaRPr sz="4400" b="1">
              <a:latin typeface="Arial"/>
              <a:ea typeface="Arial"/>
              <a:cs typeface="Arial"/>
              <a:sym typeface="Arial"/>
            </a:endParaRPr>
          </a:p>
        </p:txBody>
      </p:sp>
      <p:sp>
        <p:nvSpPr>
          <p:cNvPr id="54" name="Google Shape;54;p1"/>
          <p:cNvSpPr txBox="1">
            <a:spLocks noGrp="1"/>
          </p:cNvSpPr>
          <p:nvPr>
            <p:ph type="body" idx="9"/>
          </p:nvPr>
        </p:nvSpPr>
        <p:spPr>
          <a:xfrm>
            <a:off x="18188940" y="6710739"/>
            <a:ext cx="14935200" cy="6000750"/>
          </a:xfrm>
          <a:prstGeom prst="rect">
            <a:avLst/>
          </a:prstGeom>
          <a:noFill/>
          <a:ln>
            <a:noFill/>
          </a:ln>
        </p:spPr>
        <p:txBody>
          <a:bodyPr spcFirstLastPara="1" wrap="square" lIns="365750" tIns="182875" rIns="91425" bIns="45700" anchor="t" anchorCtr="0">
            <a:normAutofit/>
          </a:bodyPr>
          <a:lstStyle/>
          <a:p>
            <a:pPr marL="533415" lvl="0" indent="-330215" algn="just">
              <a:spcBef>
                <a:spcPts val="0"/>
              </a:spcBef>
              <a:buSzPts val="3200"/>
              <a:buNone/>
            </a:pPr>
            <a:r>
              <a:rPr lang="es-ES" sz="3600" dirty="0">
                <a:latin typeface="Arial"/>
                <a:ea typeface="Arial"/>
                <a:cs typeface="Arial"/>
                <a:sym typeface="Arial"/>
              </a:rPr>
              <a:t>Curso de posgrado  es una propuesta basada en la formación  por  competencia, consta de una carga horaria total de 90 horas  </a:t>
            </a:r>
          </a:p>
          <a:p>
            <a:pPr marL="533415" lvl="0" indent="-330215">
              <a:spcBef>
                <a:spcPts val="0"/>
              </a:spcBef>
              <a:buSzPts val="3200"/>
              <a:buNone/>
            </a:pPr>
            <a:r>
              <a:rPr lang="es-ES" sz="3600" dirty="0" smtClean="0">
                <a:latin typeface="Arial"/>
                <a:ea typeface="Arial"/>
                <a:cs typeface="Arial"/>
                <a:sym typeface="Arial"/>
              </a:rPr>
              <a:t>  Reúne </a:t>
            </a:r>
            <a:r>
              <a:rPr lang="es-ES" sz="3600" dirty="0">
                <a:latin typeface="Arial"/>
                <a:ea typeface="Arial"/>
                <a:cs typeface="Arial"/>
                <a:sym typeface="Arial"/>
              </a:rPr>
              <a:t>un  contenido básico para la capacitación en   enfermería </a:t>
            </a:r>
            <a:r>
              <a:rPr lang="es-ES" sz="3600" dirty="0" smtClean="0">
                <a:latin typeface="Arial"/>
                <a:ea typeface="Arial"/>
                <a:cs typeface="Arial"/>
                <a:sym typeface="Arial"/>
              </a:rPr>
              <a:t>neonatal</a:t>
            </a:r>
          </a:p>
          <a:p>
            <a:pPr marL="533415" lvl="0" indent="-330215">
              <a:spcBef>
                <a:spcPts val="0"/>
              </a:spcBef>
              <a:buSzPts val="3200"/>
              <a:buNone/>
            </a:pPr>
            <a:endParaRPr lang="es-ES" sz="3600" dirty="0">
              <a:latin typeface="Arial"/>
              <a:ea typeface="Arial"/>
              <a:cs typeface="Arial"/>
              <a:sym typeface="Arial"/>
            </a:endParaRPr>
          </a:p>
          <a:p>
            <a:pPr marL="533415" lvl="0" indent="-330215">
              <a:spcBef>
                <a:spcPts val="0"/>
              </a:spcBef>
              <a:buSzPts val="3200"/>
              <a:buNone/>
            </a:pPr>
            <a:endParaRPr lang="es-ES" sz="3600" dirty="0" smtClean="0">
              <a:latin typeface="Arial"/>
              <a:ea typeface="Arial"/>
              <a:cs typeface="Arial"/>
              <a:sym typeface="Arial"/>
            </a:endParaRPr>
          </a:p>
          <a:p>
            <a:pPr marL="533415" lvl="0" indent="-330215">
              <a:spcBef>
                <a:spcPts val="0"/>
              </a:spcBef>
              <a:buSzPts val="3200"/>
              <a:buNone/>
            </a:pPr>
            <a:endParaRPr lang="es-ES" sz="3600" dirty="0">
              <a:latin typeface="Arial"/>
              <a:ea typeface="Arial"/>
              <a:cs typeface="Arial"/>
              <a:sym typeface="Arial"/>
            </a:endParaRPr>
          </a:p>
          <a:p>
            <a:pPr marL="533415" lvl="0" indent="-330215">
              <a:spcBef>
                <a:spcPts val="0"/>
              </a:spcBef>
              <a:buSzPts val="3200"/>
              <a:buNone/>
            </a:pPr>
            <a:endParaRPr lang="es-ES" sz="3600" dirty="0">
              <a:latin typeface="Arial"/>
              <a:ea typeface="Arial"/>
              <a:cs typeface="Arial"/>
              <a:sym typeface="Arial"/>
            </a:endParaRPr>
          </a:p>
        </p:txBody>
      </p:sp>
      <p:sp>
        <p:nvSpPr>
          <p:cNvPr id="55" name="Google Shape;55;p1"/>
          <p:cNvSpPr txBox="1">
            <a:spLocks noGrp="1"/>
          </p:cNvSpPr>
          <p:nvPr>
            <p:ph type="body" idx="13"/>
          </p:nvPr>
        </p:nvSpPr>
        <p:spPr>
          <a:xfrm>
            <a:off x="18135600" y="12479137"/>
            <a:ext cx="14935200" cy="6432319"/>
          </a:xfrm>
          <a:prstGeom prst="rect">
            <a:avLst/>
          </a:prstGeom>
          <a:noFill/>
          <a:ln>
            <a:noFill/>
          </a:ln>
        </p:spPr>
        <p:txBody>
          <a:bodyPr spcFirstLastPara="1" wrap="square" lIns="365750" tIns="182875" rIns="91425" bIns="45700" anchor="t" anchorCtr="0">
            <a:normAutofit/>
          </a:bodyPr>
          <a:lstStyle/>
          <a:p>
            <a:pPr marL="533415" lvl="0" indent="-330215" algn="just">
              <a:spcBef>
                <a:spcPts val="0"/>
              </a:spcBef>
              <a:buSzPts val="3200"/>
              <a:buNone/>
            </a:pPr>
            <a:r>
              <a:rPr lang="es-ES" sz="3600" dirty="0">
                <a:latin typeface="Arial"/>
                <a:ea typeface="Arial"/>
                <a:cs typeface="Arial"/>
                <a:sym typeface="Arial"/>
              </a:rPr>
              <a:t>se desarrollará en la Escuela de Enfermería, Unidad  Académica   dependiente de la Facultad de Ciencias Exactas,  Químicas y   Naturales y de la Universidad Nacional de  Misiones, mediante el   campus virtual y la plataforma  tecnológica Moodle con actividades  sincrónicas/asincrónicas, individuales y grupales, con énfasis en el   trabajo colaborativo</a:t>
            </a:r>
            <a:endParaRPr sz="3600" dirty="0">
              <a:latin typeface="Arial"/>
              <a:ea typeface="Arial"/>
              <a:cs typeface="Arial"/>
              <a:sym typeface="Arial"/>
            </a:endParaRPr>
          </a:p>
        </p:txBody>
      </p:sp>
      <p:sp>
        <p:nvSpPr>
          <p:cNvPr id="56" name="Google Shape;56;p1"/>
          <p:cNvSpPr txBox="1">
            <a:spLocks noGrp="1"/>
          </p:cNvSpPr>
          <p:nvPr>
            <p:ph type="body" idx="14"/>
          </p:nvPr>
        </p:nvSpPr>
        <p:spPr>
          <a:xfrm>
            <a:off x="18327744" y="20406174"/>
            <a:ext cx="14935200" cy="7552094"/>
          </a:xfrm>
          <a:prstGeom prst="rect">
            <a:avLst/>
          </a:prstGeom>
          <a:noFill/>
          <a:ln>
            <a:noFill/>
          </a:ln>
        </p:spPr>
        <p:txBody>
          <a:bodyPr spcFirstLastPara="1" wrap="square" lIns="91425" tIns="182875" rIns="91425" bIns="45700" anchor="t" anchorCtr="0">
            <a:normAutofit/>
          </a:bodyPr>
          <a:lstStyle/>
          <a:p>
            <a:pPr marL="533415" lvl="0" indent="-330215" algn="just">
              <a:spcBef>
                <a:spcPts val="0"/>
              </a:spcBef>
              <a:buSzPts val="3200"/>
              <a:buNone/>
            </a:pPr>
            <a:r>
              <a:rPr lang="es-ES" sz="3600" dirty="0">
                <a:latin typeface="Arial"/>
                <a:ea typeface="Arial"/>
                <a:cs typeface="Arial"/>
                <a:sym typeface="Arial"/>
              </a:rPr>
              <a:t>El contenido se integra en cuatro  módulos, los tres primeros se desglosan en diferentes tópicos, abordando los cuidados integrales al recién nacido  en todos los niveles: cuidados básicos, intermedios e intensivos. El módulo cuatro concierne a las evaluaciones finales como ser, autoevaluación, heteroevaluación y un examen final</a:t>
            </a:r>
            <a:endParaRPr sz="3600" dirty="0">
              <a:latin typeface="Arial"/>
              <a:ea typeface="Arial"/>
              <a:cs typeface="Arial"/>
              <a:sym typeface="Arial"/>
            </a:endParaRPr>
          </a:p>
        </p:txBody>
      </p:sp>
      <p:sp>
        <p:nvSpPr>
          <p:cNvPr id="57" name="Google Shape;57;p1"/>
          <p:cNvSpPr>
            <a:spLocks noGrp="1"/>
          </p:cNvSpPr>
          <p:nvPr>
            <p:ph type="body" idx="17"/>
          </p:nvPr>
        </p:nvSpPr>
        <p:spPr>
          <a:xfrm>
            <a:off x="3488436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CONCLUSIONES </a:t>
            </a:r>
            <a:endParaRPr sz="4400" b="1">
              <a:latin typeface="Arial"/>
              <a:ea typeface="Arial"/>
              <a:cs typeface="Arial"/>
              <a:sym typeface="Arial"/>
            </a:endParaRPr>
          </a:p>
        </p:txBody>
      </p:sp>
      <p:sp>
        <p:nvSpPr>
          <p:cNvPr id="58" name="Google Shape;58;p1"/>
          <p:cNvSpPr txBox="1">
            <a:spLocks noGrp="1"/>
          </p:cNvSpPr>
          <p:nvPr>
            <p:ph type="body" idx="18"/>
          </p:nvPr>
        </p:nvSpPr>
        <p:spPr>
          <a:xfrm>
            <a:off x="34884360" y="6765867"/>
            <a:ext cx="14935200" cy="6000749"/>
          </a:xfrm>
          <a:prstGeom prst="rect">
            <a:avLst/>
          </a:prstGeom>
          <a:noFill/>
          <a:ln>
            <a:noFill/>
          </a:ln>
        </p:spPr>
        <p:txBody>
          <a:bodyPr spcFirstLastPara="1" wrap="square" lIns="365750" tIns="182875" rIns="91425" bIns="45700" anchor="t" anchorCtr="0">
            <a:normAutofit/>
          </a:bodyPr>
          <a:lstStyle/>
          <a:p>
            <a:pPr marL="533415" lvl="0" indent="-330215" algn="just">
              <a:spcBef>
                <a:spcPts val="0"/>
              </a:spcBef>
              <a:buSzPts val="3200"/>
              <a:buNone/>
            </a:pPr>
            <a:r>
              <a:rPr lang="es-ES" sz="3600" dirty="0">
                <a:latin typeface="Arial" panose="020B0604020202020204" pitchFamily="34" charset="0"/>
                <a:cs typeface="Arial" panose="020B0604020202020204" pitchFamily="34" charset="0"/>
              </a:rPr>
              <a:t>La propuesta ofrece al público objetivo-enfermería neonatal, la oportunidad de seguir construyendo nuevos saberes,  fortalecer sus competencias disciplinares, contribuir con la población diana, receptora directa del cuidado y, con la sociedad en general al contar con profesionales altamente capacitados</a:t>
            </a:r>
            <a:endParaRPr sz="3600" dirty="0">
              <a:latin typeface="Arial" panose="020B0604020202020204" pitchFamily="34" charset="0"/>
              <a:cs typeface="Arial" panose="020B0604020202020204" pitchFamily="34" charset="0"/>
            </a:endParaRPr>
          </a:p>
        </p:txBody>
      </p:sp>
      <p:sp>
        <p:nvSpPr>
          <p:cNvPr id="60" name="Google Shape;60;p1"/>
          <p:cNvSpPr>
            <a:spLocks noGrp="1"/>
          </p:cNvSpPr>
          <p:nvPr>
            <p:ph type="body" idx="20"/>
          </p:nvPr>
        </p:nvSpPr>
        <p:spPr>
          <a:xfrm>
            <a:off x="35226760" y="16532560"/>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REFERENCIAS</a:t>
            </a:r>
            <a:endParaRPr sz="4400" b="1" dirty="0">
              <a:latin typeface="Arial"/>
              <a:ea typeface="Arial"/>
              <a:cs typeface="Arial"/>
              <a:sym typeface="Arial"/>
            </a:endParaRPr>
          </a:p>
        </p:txBody>
      </p:sp>
      <p:sp>
        <p:nvSpPr>
          <p:cNvPr id="61" name="Google Shape;61;p1"/>
          <p:cNvSpPr txBox="1">
            <a:spLocks noGrp="1"/>
          </p:cNvSpPr>
          <p:nvPr>
            <p:ph type="body" idx="21"/>
          </p:nvPr>
        </p:nvSpPr>
        <p:spPr>
          <a:xfrm>
            <a:off x="35226760" y="17822263"/>
            <a:ext cx="14935200" cy="9422091"/>
          </a:xfrm>
          <a:prstGeom prst="rect">
            <a:avLst/>
          </a:prstGeom>
          <a:noFill/>
          <a:ln>
            <a:noFill/>
          </a:ln>
        </p:spPr>
        <p:txBody>
          <a:bodyPr spcFirstLastPara="1" wrap="square" lIns="365750" tIns="182875" rIns="91425" bIns="45700" anchor="t" anchorCtr="0">
            <a:noAutofit/>
          </a:bodyPr>
          <a:lstStyle/>
          <a:p>
            <a:pPr marL="533415" lvl="0" indent="-330215">
              <a:spcBef>
                <a:spcPts val="0"/>
              </a:spcBef>
              <a:buSzPts val="3200"/>
              <a:buNone/>
            </a:pPr>
            <a:r>
              <a:rPr lang="es-ES" sz="3200" dirty="0">
                <a:latin typeface="Arial"/>
                <a:ea typeface="Arial"/>
                <a:cs typeface="Arial"/>
                <a:sym typeface="Arial"/>
              </a:rPr>
              <a:t>Alcalá, MT. (2021). Perspectivas de la Enseñanza en Maestra Educación Virtual en Ciencias de la Salud,  Corrientes  UNNE Argentina.</a:t>
            </a:r>
          </a:p>
          <a:p>
            <a:pPr marL="533415" lvl="0" indent="-330215">
              <a:spcBef>
                <a:spcPts val="0"/>
              </a:spcBef>
              <a:buSzPts val="3200"/>
              <a:buNone/>
            </a:pPr>
            <a:r>
              <a:rPr lang="es-ES" sz="3200" dirty="0">
                <a:latin typeface="Arial"/>
                <a:ea typeface="Arial"/>
                <a:cs typeface="Arial"/>
                <a:sym typeface="Arial"/>
              </a:rPr>
              <a:t>Carretero, M. (2019).Introducción al Constructivismo. En posgrado en Constructivismo y Educación, Buenos Aires, FLACSO. Argentina</a:t>
            </a:r>
            <a:r>
              <a:rPr lang="es-ES" sz="3200" dirty="0" smtClean="0">
                <a:latin typeface="Arial"/>
                <a:ea typeface="Arial"/>
                <a:cs typeface="Arial"/>
                <a:sym typeface="Arial"/>
              </a:rPr>
              <a:t>.</a:t>
            </a:r>
            <a:endParaRPr lang="es-ES" sz="3200" dirty="0">
              <a:latin typeface="Arial"/>
              <a:ea typeface="Arial"/>
              <a:cs typeface="Arial"/>
              <a:sym typeface="Arial"/>
            </a:endParaRPr>
          </a:p>
          <a:p>
            <a:pPr marL="533415" lvl="0" indent="-330215">
              <a:spcBef>
                <a:spcPts val="0"/>
              </a:spcBef>
              <a:buSzPts val="3200"/>
              <a:buNone/>
            </a:pPr>
            <a:r>
              <a:rPr lang="es-ES" sz="3200" dirty="0">
                <a:latin typeface="Arial"/>
                <a:ea typeface="Arial"/>
                <a:cs typeface="Arial"/>
                <a:sym typeface="Arial"/>
              </a:rPr>
              <a:t>Flores Ortiz, A., García Martínezi, A. (2017). Sistema de aprendizaje ubicuo en ambientes virtuales. Rev. Cubana Edu. Superior vol.36 no.2 .Recuperado de: http://scielo.sld.cu/scielo.php?script=sci_arttext&amp;pid=S0257-43142017000200003</a:t>
            </a:r>
          </a:p>
          <a:p>
            <a:pPr marL="533415" lvl="0" indent="-330215">
              <a:spcBef>
                <a:spcPts val="0"/>
              </a:spcBef>
              <a:buSzPts val="3200"/>
              <a:buNone/>
            </a:pPr>
            <a:r>
              <a:rPr lang="es-ES" sz="3200" dirty="0">
                <a:latin typeface="Arial"/>
                <a:ea typeface="Arial"/>
                <a:cs typeface="Arial"/>
                <a:sym typeface="Arial"/>
              </a:rPr>
              <a:t>Garcés Suárez, E., Garcés Suárez, E., Alcívar Fajardo, O. (2016). Las Tecnologías de la Información en el Cambio de la Educación Superior en el Siglo XXI: Reflexiones para la práctica. Rev Universidad y Sociedad vol.8 no.4. Recuperado de: http://scielo.sld.cu/scielo.php?script=sci_arttext&amp;pid=S2218-36202016000400023</a:t>
            </a:r>
          </a:p>
          <a:p>
            <a:pPr marL="533415" lvl="0" indent="-330215">
              <a:spcBef>
                <a:spcPts val="0"/>
              </a:spcBef>
              <a:buSzPts val="3200"/>
              <a:buNone/>
            </a:pPr>
            <a:r>
              <a:rPr lang="es-ES" sz="3200" dirty="0">
                <a:latin typeface="Arial"/>
                <a:ea typeface="Arial"/>
                <a:cs typeface="Arial"/>
                <a:sym typeface="Arial"/>
              </a:rPr>
              <a:t>Retes, CF. (2022). Cuidados del Recién Nacido Prematuro. Recuperado de: https://www.med.unlp.edu.ar/images/postgrado/2022/Reci%C3%A9n_Nacido_Prematuro/CURSO_7286-21.pdf</a:t>
            </a:r>
          </a:p>
          <a:p>
            <a:pPr marL="533415" lvl="0" indent="-330215" algn="l" rtl="0">
              <a:lnSpc>
                <a:spcPct val="100000"/>
              </a:lnSpc>
              <a:spcBef>
                <a:spcPts val="0"/>
              </a:spcBef>
              <a:spcAft>
                <a:spcPts val="0"/>
              </a:spcAft>
              <a:buSzPts val="3200"/>
              <a:buNone/>
            </a:pPr>
            <a:endParaRPr sz="3200"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919074" cy="609855"/>
          </a:xfrm>
          <a:prstGeom prst="rect">
            <a:avLst/>
          </a:prstGeom>
          <a:noFill/>
          <a:ln>
            <a:noFill/>
          </a:ln>
        </p:spPr>
        <p:txBody>
          <a:bodyPr spcFirstLastPara="1" wrap="square" lIns="91425" tIns="45700" rIns="91425" bIns="45700" anchor="t" anchorCtr="0">
            <a:noAutofit/>
          </a:bodyPr>
          <a:lstStyle/>
          <a:p>
            <a:pPr marL="0" lvl="0" indent="0"/>
            <a:r>
              <a:rPr lang="es-AR" b="1" dirty="0">
                <a:solidFill>
                  <a:schemeClr val="dk1"/>
                </a:solidFill>
              </a:rPr>
              <a:t>PERTENENCIA  </a:t>
            </a:r>
            <a:r>
              <a:rPr lang="es-AR" dirty="0"/>
              <a:t>      </a:t>
            </a:r>
            <a:r>
              <a:rPr lang="es-ES" dirty="0"/>
              <a:t>Escuela de Enfermería. Facultad de Ciencias Exactas, Químicas y Naturales. Universidad Nacional de Misiones</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AUTORES       </a:t>
            </a:r>
            <a:r>
              <a:rPr lang="es-AR" dirty="0"/>
              <a:t> </a:t>
            </a:r>
            <a:r>
              <a:rPr lang="es-AR" dirty="0" smtClean="0"/>
              <a:t> </a:t>
            </a:r>
            <a:r>
              <a:rPr lang="es-AR" dirty="0" smtClean="0"/>
              <a:t>OLIVO TOGNON, Susana M. susanatognon@Gmail.com </a:t>
            </a:r>
            <a:r>
              <a:rPr lang="es-AR" dirty="0"/>
              <a:t>/  </a:t>
            </a:r>
            <a:r>
              <a:rPr lang="es-AR" dirty="0" smtClean="0"/>
              <a:t> </a:t>
            </a:r>
            <a:r>
              <a:rPr lang="es-AR" dirty="0" smtClean="0"/>
              <a:t>CHATTÁS, Guillermina. gchattas@Gmail.com </a:t>
            </a:r>
            <a:r>
              <a:rPr lang="es-AR" dirty="0"/>
              <a:t>/ </a:t>
            </a:r>
            <a:r>
              <a:rPr lang="es-AR" dirty="0"/>
              <a:t> </a:t>
            </a:r>
            <a:r>
              <a:rPr lang="es-AR" dirty="0" smtClean="0"/>
              <a:t> </a:t>
            </a:r>
            <a:r>
              <a:rPr lang="es-AR" dirty="0" smtClean="0"/>
              <a:t>SÁNCHEZ, Ana L. ana.sanchez@unam.edu.ar</a:t>
            </a:r>
            <a:endParaRPr dirty="0"/>
          </a:p>
        </p:txBody>
      </p:sp>
      <p:sp>
        <p:nvSpPr>
          <p:cNvPr id="66" name="Google Shape;66;p1"/>
          <p:cNvSpPr txBox="1"/>
          <p:nvPr/>
        </p:nvSpPr>
        <p:spPr>
          <a:xfrm>
            <a:off x="5085313" y="1172145"/>
            <a:ext cx="39583211" cy="2200223"/>
          </a:xfrm>
          <a:prstGeom prst="rect">
            <a:avLst/>
          </a:prstGeom>
          <a:noFill/>
          <a:ln>
            <a:noFill/>
          </a:ln>
        </p:spPr>
        <p:txBody>
          <a:bodyPr spcFirstLastPara="1" wrap="square" lIns="91425" tIns="45700" rIns="91425" bIns="45700" anchor="b" anchorCtr="0">
            <a:noAutofit/>
          </a:bodyPr>
          <a:lstStyle/>
          <a:p>
            <a:pPr lvl="0" algn="ctr">
              <a:lnSpc>
                <a:spcPct val="90000"/>
              </a:lnSpc>
              <a:buClr>
                <a:schemeClr val="lt1"/>
              </a:buClr>
              <a:buSzPts val="8200"/>
            </a:pPr>
            <a:r>
              <a:rPr lang="es-ES" sz="8200" b="1" dirty="0">
                <a:solidFill>
                  <a:schemeClr val="lt1"/>
                </a:solidFill>
              </a:rPr>
              <a:t>CAPACITACIÓN PARA ENFERMERÍA NEONATAL: CUIDADOS BÁSICOS, INTERMEDIOS E INTENSIVOS.</a:t>
            </a:r>
          </a:p>
        </p:txBody>
      </p:sp>
      <p:pic>
        <p:nvPicPr>
          <p:cNvPr id="24" name="Imagen 23"/>
          <p:cNvPicPr/>
          <p:nvPr/>
        </p:nvPicPr>
        <p:blipFill>
          <a:blip r:embed="rId4">
            <a:extLst>
              <a:ext uri="{28A0092B-C50C-407E-A947-70E740481C1C}">
                <a14:useLocalDpi xmlns:a14="http://schemas.microsoft.com/office/drawing/2010/main" val="0"/>
              </a:ext>
            </a:extLst>
          </a:blip>
          <a:stretch>
            <a:fillRect/>
          </a:stretch>
        </p:blipFill>
        <p:spPr>
          <a:xfrm>
            <a:off x="5745484" y="23647137"/>
            <a:ext cx="6556621" cy="3513728"/>
          </a:xfrm>
          <a:prstGeom prst="rect">
            <a:avLst/>
          </a:prstGeom>
        </p:spPr>
      </p:pic>
      <p:pic>
        <p:nvPicPr>
          <p:cNvPr id="27" name="Imagen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145500" y="9262969"/>
            <a:ext cx="5372100" cy="2694492"/>
          </a:xfrm>
          <a:prstGeom prst="rect">
            <a:avLst/>
          </a:prstGeom>
        </p:spPr>
      </p:pic>
      <p:pic>
        <p:nvPicPr>
          <p:cNvPr id="28" name="Imagen 2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220545" y="9278370"/>
            <a:ext cx="5200649" cy="2694492"/>
          </a:xfrm>
          <a:prstGeom prst="rect">
            <a:avLst/>
          </a:prstGeom>
        </p:spPr>
      </p:pic>
      <p:pic>
        <p:nvPicPr>
          <p:cNvPr id="7" name="Imagen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4345900" y="15695296"/>
            <a:ext cx="6953227" cy="4078605"/>
          </a:xfrm>
          <a:prstGeom prst="rect">
            <a:avLst/>
          </a:prstGeom>
        </p:spPr>
      </p:pic>
      <p:pic>
        <p:nvPicPr>
          <p:cNvPr id="8" name="Imagen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0002500" y="16666385"/>
            <a:ext cx="3829050" cy="3107516"/>
          </a:xfrm>
          <a:prstGeom prst="rect">
            <a:avLst/>
          </a:prstGeom>
        </p:spPr>
      </p:pic>
      <p:pic>
        <p:nvPicPr>
          <p:cNvPr id="11" name="Imagen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9100328" y="23743079"/>
            <a:ext cx="2964834" cy="2496302"/>
          </a:xfrm>
          <a:prstGeom prst="rect">
            <a:avLst/>
          </a:prstGeom>
        </p:spPr>
      </p:pic>
      <p:pic>
        <p:nvPicPr>
          <p:cNvPr id="12" name="Imagen 11"/>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3094790" y="23743079"/>
            <a:ext cx="2908460" cy="2679682"/>
          </a:xfrm>
          <a:prstGeom prst="rect">
            <a:avLst/>
          </a:prstGeom>
        </p:spPr>
      </p:pic>
      <p:pic>
        <p:nvPicPr>
          <p:cNvPr id="4" name="Imagen 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0019651" y="23294187"/>
            <a:ext cx="3059147" cy="3927590"/>
          </a:xfrm>
          <a:prstGeom prst="rect">
            <a:avLst/>
          </a:prstGeom>
        </p:spPr>
      </p:pic>
      <p:pic>
        <p:nvPicPr>
          <p:cNvPr id="15" name="Imagen 1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6832208" y="23743079"/>
            <a:ext cx="2600041" cy="2679682"/>
          </a:xfrm>
          <a:prstGeom prst="rect">
            <a:avLst/>
          </a:prstGeom>
        </p:spPr>
      </p:pic>
      <p:pic>
        <p:nvPicPr>
          <p:cNvPr id="43" name="Imagen 42" descr="11 ideas de Enfermería neonatal | enfermería neonatal, imágenes de  enfermería, simbolo de enfermeria"/>
          <p:cNvPicPr/>
          <p:nvPr/>
        </p:nvPicPr>
        <p:blipFill>
          <a:blip r:embed="rId13">
            <a:extLst>
              <a:ext uri="{28A0092B-C50C-407E-A947-70E740481C1C}">
                <a14:useLocalDpi xmlns:a14="http://schemas.microsoft.com/office/drawing/2010/main" val="0"/>
              </a:ext>
            </a:extLst>
          </a:blip>
          <a:srcRect/>
          <a:stretch>
            <a:fillRect/>
          </a:stretch>
        </p:blipFill>
        <p:spPr bwMode="auto">
          <a:xfrm>
            <a:off x="42694360" y="10610215"/>
            <a:ext cx="6823774" cy="4106612"/>
          </a:xfrm>
          <a:prstGeom prst="rect">
            <a:avLst/>
          </a:prstGeom>
          <a:noFill/>
          <a:ln>
            <a:noFill/>
          </a:ln>
        </p:spPr>
      </p:pic>
      <p:pic>
        <p:nvPicPr>
          <p:cNvPr id="35" name="Imagen 34" descr="Página Principal | MIS AULAS EN LINEA"/>
          <p:cNvPicPr/>
          <p:nvPr/>
        </p:nvPicPr>
        <p:blipFill>
          <a:blip r:embed="rId14">
            <a:extLst>
              <a:ext uri="{28A0092B-C50C-407E-A947-70E740481C1C}">
                <a14:useLocalDpi xmlns:a14="http://schemas.microsoft.com/office/drawing/2010/main" val="0"/>
              </a:ext>
            </a:extLst>
          </a:blip>
          <a:srcRect/>
          <a:stretch>
            <a:fillRect/>
          </a:stretch>
        </p:blipFill>
        <p:spPr bwMode="auto">
          <a:xfrm>
            <a:off x="36607885" y="11046646"/>
            <a:ext cx="6086475" cy="3067132"/>
          </a:xfrm>
          <a:prstGeom prst="rect">
            <a:avLst/>
          </a:prstGeom>
          <a:noFill/>
          <a:ln>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279</TotalTime>
  <Words>578</Words>
  <Application>Microsoft Office PowerPoint</Application>
  <PresentationFormat>Personalizado</PresentationFormat>
  <Paragraphs>29</Paragraphs>
  <Slides>1</Slides>
  <Notes>1</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vt:i4>
      </vt:variant>
    </vt:vector>
  </HeadingPairs>
  <TitlesOfParts>
    <vt:vector size="5" baseType="lpstr">
      <vt:lpstr>Arial</vt:lpstr>
      <vt:lpstr>Calibri</vt:lpstr>
      <vt:lpstr>Cambria</vt:lpstr>
      <vt:lpstr>Póster de medicina</vt:lpstr>
      <vt:lpstr>EJE 8</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Master</cp:lastModifiedBy>
  <cp:revision>27</cp:revision>
  <dcterms:created xsi:type="dcterms:W3CDTF">2013-04-05T20:27:31Z</dcterms:created>
  <dcterms:modified xsi:type="dcterms:W3CDTF">2025-07-07T12:44:58Z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